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9" r:id="rId4"/>
    <p:sldId id="268" r:id="rId5"/>
    <p:sldId id="257" r:id="rId6"/>
    <p:sldId id="258" r:id="rId7"/>
    <p:sldId id="259" r:id="rId8"/>
    <p:sldId id="260" r:id="rId9"/>
    <p:sldId id="261" r:id="rId10"/>
    <p:sldId id="271"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09.02.2021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09.02.2021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09.02.2021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09.02.2021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09.02.2021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09.02.2021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https://i.pinimg.com/originals/de/8d/f2/de8df2f145efbf4fe72133f254a2f0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8" y="0"/>
            <a:ext cx="915995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ttp://mahad-assalafy.com/wp-content/uploads/2016/10/langit-biru.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mahad-assalafy.com/wp-content/uploads/2016/10/langit-biru.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373458" y="1128442"/>
            <a:ext cx="8212464" cy="3416320"/>
          </a:xfrm>
          <a:prstGeom prst="rect">
            <a:avLst/>
          </a:prstGeom>
        </p:spPr>
        <p:txBody>
          <a:bodyPr wrap="square">
            <a:spAutoFit/>
          </a:bodyPr>
          <a:lstStyle/>
          <a:p>
            <a:pPr algn="ctr"/>
            <a:r>
              <a:rPr lang="ru-RU"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«Летопись </a:t>
            </a:r>
            <a:r>
              <a:rPr lang="ru-RU"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Независимости</a:t>
            </a:r>
          </a:p>
          <a:p>
            <a:pPr algn="ctr"/>
            <a:r>
              <a:rPr lang="ru-RU"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Казахстана»</a:t>
            </a:r>
            <a:endParaRPr lang="ru-RU"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p:txBody>
      </p:sp>
      <p:sp>
        <p:nvSpPr>
          <p:cNvPr id="5" name="AutoShape 14" descr="https://i1.wallbox.ru/wallpapers/main/201522/65702937a64f005.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8" descr="https://wallup.net/wp-content/uploads/2016/01/164682-simple-colorful-abstract-gradient-lightning-Easter-sky.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0" descr="https://wallup.net/wp-content/uploads/2016/01/164682-simple-colorful-abstract-gradient-lightning-Easter-sky.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6" name="Picture 2" descr="http://zhaukazin-sad.kz/_si/0/3826734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692774"/>
            <a:ext cx="9143999" cy="116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94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pe56d.s3.amazonaws.com/o_1dtetcq5k1eg71p81e6u123r7gl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9548" y="2409140"/>
            <a:ext cx="8306502" cy="1015663"/>
          </a:xfrm>
          <a:prstGeom prst="rect">
            <a:avLst/>
          </a:prstGeom>
          <a:noFill/>
        </p:spPr>
        <p:txBody>
          <a:bodyPr wrap="square" rtlCol="0">
            <a:spAutoFit/>
          </a:bodyPr>
          <a:lstStyle/>
          <a:p>
            <a:r>
              <a:rPr lang="ru-R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Спасибо за внимание!</a:t>
            </a:r>
            <a:endParaRPr lang="ru-RU"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276328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desktopbackground.org/download/1920x1080/2011/05/01/196386_gallery-for-blue-colour-wallpapers-desktop_1920x1200_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xclusive.kz/i/Posts/1201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80728"/>
            <a:ext cx="4635395" cy="51125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20072" y="1124744"/>
            <a:ext cx="3168352" cy="4031873"/>
          </a:xfrm>
          <a:prstGeom prst="rect">
            <a:avLst/>
          </a:prstGeom>
        </p:spPr>
        <p:txBody>
          <a:bodyPr wrap="square">
            <a:spAutoFit/>
          </a:bodyPr>
          <a:lstStyle/>
          <a:p>
            <a:pPr algn="just"/>
            <a:r>
              <a:rPr lang="ru-RU" sz="1600" b="1" i="1" dirty="0" smtClean="0">
                <a:latin typeface="Times New Roman" pitchFamily="18" charset="0"/>
                <a:cs typeface="Times New Roman" pitchFamily="18" charset="0"/>
              </a:rPr>
              <a:t>В </a:t>
            </a:r>
            <a:r>
              <a:rPr lang="ru-RU" sz="1600" b="1" i="1" dirty="0">
                <a:latin typeface="Times New Roman" pitchFamily="18" charset="0"/>
                <a:cs typeface="Times New Roman" pitchFamily="18" charset="0"/>
              </a:rPr>
              <a:t>этом году исполняется 30 лет нашей Независимости. Это важная веха, знаменующая собой возрождение казахской государственности и обретение свободы, мечты о которой лелеяли многие поколения наших предков. По меркам истории 30 лет – всего лишь мгновение. Однако для многих народов этот период вместил в себя целую эпоху, наполненную трудностями и победами, кризисами и достижениями. Мы тоже проходим через это</a:t>
            </a:r>
            <a:r>
              <a:rPr lang="ru-RU" sz="1600" b="1" i="1" dirty="0" smtClean="0">
                <a:latin typeface="Times New Roman" pitchFamily="18" charset="0"/>
                <a:cs typeface="Times New Roman" pitchFamily="18" charset="0"/>
              </a:rPr>
              <a:t>.</a:t>
            </a:r>
          </a:p>
          <a:p>
            <a:pPr algn="r"/>
            <a:r>
              <a:rPr lang="ru-RU" sz="1600" b="1" i="1" dirty="0" err="1" smtClean="0">
                <a:latin typeface="Times New Roman" pitchFamily="18" charset="0"/>
                <a:cs typeface="Times New Roman" pitchFamily="18" charset="0"/>
              </a:rPr>
              <a:t>Касым-Жомарт</a:t>
            </a:r>
            <a:r>
              <a:rPr lang="ru-RU" sz="1600" b="1" i="1" dirty="0" smtClean="0">
                <a:latin typeface="Times New Roman" pitchFamily="18" charset="0"/>
                <a:cs typeface="Times New Roman" pitchFamily="18" charset="0"/>
              </a:rPr>
              <a:t> Токаев</a:t>
            </a:r>
            <a:r>
              <a:rPr lang="ru-RU" sz="1600" b="1" i="1" dirty="0" smtClean="0">
                <a:latin typeface="Times New Roman" pitchFamily="18" charset="0"/>
                <a:cs typeface="Times New Roman" pitchFamily="18" charset="0"/>
              </a:rPr>
              <a:t>.</a:t>
            </a:r>
            <a:endParaRPr lang="ru-RU" sz="1600" b="1" i="1" dirty="0">
              <a:latin typeface="Times New Roman" pitchFamily="18" charset="0"/>
              <a:cs typeface="Times New Roman" pitchFamily="18" charset="0"/>
            </a:endParaRPr>
          </a:p>
        </p:txBody>
      </p:sp>
      <p:pic>
        <p:nvPicPr>
          <p:cNvPr id="2054" name="Picture 6" descr="http://zhaukazin-sad.kz/_si/0/3826734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5423719"/>
            <a:ext cx="3456384" cy="50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20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randombar(horizontal)">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allpaperaccess.com/full/7323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baymakanova\Desktop\78d9aa1f-d3ce-403c-afb5-4079ac3ee83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174" r="9856"/>
          <a:stretch/>
        </p:blipFill>
        <p:spPr bwMode="auto">
          <a:xfrm>
            <a:off x="611560" y="188640"/>
            <a:ext cx="2016224"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6" name="Picture 4" descr="C:\Users\dbaymakanova\Desktop\74eebb04-814c-4daf-b716-9e267a8520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209701"/>
            <a:ext cx="2088232" cy="29523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Прямоугольник 1"/>
          <p:cNvSpPr/>
          <p:nvPr/>
        </p:nvSpPr>
        <p:spPr>
          <a:xfrm>
            <a:off x="35496" y="3284984"/>
            <a:ext cx="9036495" cy="34778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ru-RU" sz="2000" b="1" i="1" dirty="0">
                <a:solidFill>
                  <a:srgbClr val="FFFF00"/>
                </a:solidFill>
                <a:latin typeface="Times New Roman" pitchFamily="18" charset="0"/>
                <a:cs typeface="Times New Roman" pitchFamily="18" charset="0"/>
              </a:rPr>
              <a:t>Рубежный момент, который мы переживаем, обязывает каждого сознательного гражданина задуматься над ключевыми вопросами: «Чего мы достигли за эти 30 лет?», «Какую страну мы оставим будущим поколениям?», «Что еще необходимо сделать для укрепления нашей государственности?» Для этого нам нужно оглянуться назад, критически переосмыслить свой путь, зафиксировать наши достижения и проблемы, определить цели и задачи, чтобы уверенными шагами продолжать движение вперед. Тридцать лет Независимости условно можно разделить на три десятилетия. Каждый из этих периодов имеет свое особое историческое значение</a:t>
            </a:r>
            <a:r>
              <a:rPr lang="ru-RU" sz="2000" b="1" i="1" dirty="0" smtClean="0">
                <a:solidFill>
                  <a:srgbClr val="FFFF00"/>
                </a:solidFill>
                <a:latin typeface="Times New Roman" pitchFamily="18" charset="0"/>
                <a:cs typeface="Times New Roman" pitchFamily="18" charset="0"/>
              </a:rPr>
              <a:t>.</a:t>
            </a:r>
          </a:p>
          <a:p>
            <a:pPr algn="r"/>
            <a:r>
              <a:rPr lang="ru-RU" sz="2000" b="1" i="1" dirty="0" err="1" smtClean="0">
                <a:solidFill>
                  <a:srgbClr val="FFFF00"/>
                </a:solidFill>
                <a:latin typeface="Times New Roman" pitchFamily="18" charset="0"/>
                <a:cs typeface="Times New Roman" pitchFamily="18" charset="0"/>
              </a:rPr>
              <a:t>Касым-Жомарт</a:t>
            </a:r>
            <a:r>
              <a:rPr lang="ru-RU" sz="2000" b="1" i="1" dirty="0" smtClean="0">
                <a:solidFill>
                  <a:srgbClr val="FFFF00"/>
                </a:solidFill>
                <a:latin typeface="Times New Roman" pitchFamily="18" charset="0"/>
                <a:cs typeface="Times New Roman" pitchFamily="18" charset="0"/>
              </a:rPr>
              <a:t> </a:t>
            </a:r>
            <a:r>
              <a:rPr lang="ru-RU" sz="2000" b="1" i="1" dirty="0" smtClean="0">
                <a:solidFill>
                  <a:srgbClr val="FFFF00"/>
                </a:solidFill>
                <a:latin typeface="Times New Roman" pitchFamily="18" charset="0"/>
                <a:cs typeface="Times New Roman" pitchFamily="18" charset="0"/>
              </a:rPr>
              <a:t>Токаев</a:t>
            </a:r>
            <a:endParaRPr lang="ru-RU" sz="2000" b="1" i="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404420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wallpapertag.com/wallpaper/full/9/7/9/315591-popular-radial-background-1920x1080-hd-for-mobil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0" name="Picture 4" descr="http://getwallpapers.com/wallpaper/full/5/b/b/1013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36"/>
            <a:ext cx="9144000" cy="686293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dbaymakanova\Desktop\1ae4693e-3508-466c-b6e4-d163ca66786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4149080"/>
            <a:ext cx="1745709" cy="22857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4102" name="Picture 6" descr="C:\Users\dbaymakanova\Desktop\64d8a4a2-7310-4e45-aedb-932f0e930d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3561995"/>
            <a:ext cx="1800200" cy="24284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4103" name="Picture 7" descr="C:\Users\dbaymakanova\Desktop\d894d306-23cb-4b20-879a-84e19d8ee6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3105010"/>
            <a:ext cx="1782198" cy="23762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4108" name="Picture 12" descr="C:\Users\dbaymakanova\Desktop\ca6a3844-12ce-45d1-b458-63d934ad9cf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2280" y="2852936"/>
            <a:ext cx="1656184" cy="22082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2343" y="188369"/>
            <a:ext cx="8808913"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ru-RU" sz="1600" b="1" i="1" dirty="0">
                <a:latin typeface="Times New Roman" pitchFamily="18" charset="0"/>
                <a:cs typeface="Times New Roman" pitchFamily="18" charset="0"/>
              </a:rPr>
              <a:t>Первое десятилетие Независимости я бы обозначил как время закладки фундамента нового Казахстана. Под руководством </a:t>
            </a:r>
            <a:r>
              <a:rPr lang="ru-RU" sz="1600" b="1" i="1" dirty="0" err="1">
                <a:latin typeface="Times New Roman" pitchFamily="18" charset="0"/>
                <a:cs typeface="Times New Roman" pitchFamily="18" charset="0"/>
              </a:rPr>
              <a:t>Елбасы</a:t>
            </a:r>
            <a:r>
              <a:rPr lang="ru-RU" sz="1600" b="1" i="1" dirty="0">
                <a:latin typeface="Times New Roman" pitchFamily="18" charset="0"/>
                <a:cs typeface="Times New Roman" pitchFamily="18" charset="0"/>
              </a:rPr>
              <a:t> были утверждены государственные символы, сформирована эффективная система власти. Введена национальная валюта. Созданы Вооруженные силы. Принят Основной закон страны. Установлены дипломатические отношения с зарубежными государствами. Казахстан стал членом авторитетных </a:t>
            </a:r>
            <a:r>
              <a:rPr lang="ru-RU" sz="1600" b="1" i="1" dirty="0" smtClean="0">
                <a:latin typeface="Times New Roman" pitchFamily="18" charset="0"/>
                <a:cs typeface="Times New Roman" pitchFamily="18" charset="0"/>
              </a:rPr>
              <a:t>международных</a:t>
            </a:r>
            <a:r>
              <a:rPr lang="en-US" sz="1600" b="1" i="1" dirty="0" smtClean="0">
                <a:latin typeface="Times New Roman" pitchFamily="18" charset="0"/>
                <a:cs typeface="Times New Roman" pitchFamily="18" charset="0"/>
              </a:rPr>
              <a:t>  </a:t>
            </a:r>
            <a:r>
              <a:rPr lang="ru-RU" sz="1600" b="1" i="1" dirty="0" smtClean="0">
                <a:latin typeface="Times New Roman" pitchFamily="18" charset="0"/>
                <a:cs typeface="Times New Roman" pitchFamily="18" charset="0"/>
              </a:rPr>
              <a:t>организаций.</a:t>
            </a:r>
            <a:endParaRPr lang="ru-RU" sz="1600" b="1" i="1" dirty="0">
              <a:latin typeface="Times New Roman" pitchFamily="18" charset="0"/>
              <a:cs typeface="Times New Roman" pitchFamily="18" charset="0"/>
            </a:endParaRPr>
          </a:p>
        </p:txBody>
      </p:sp>
    </p:spTree>
    <p:extLst>
      <p:ext uri="{BB962C8B-B14F-4D97-AF65-F5344CB8AC3E}">
        <p14:creationId xmlns:p14="http://schemas.microsoft.com/office/powerpoint/2010/main" val="404420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heel(1)">
                                      <p:cBhvr>
                                        <p:cTn id="7" dur="2000"/>
                                        <p:tgtEl>
                                          <p:spTgt spid="4101"/>
                                        </p:tgtEl>
                                      </p:cBhvr>
                                    </p:animEffect>
                                  </p:childTnLst>
                                </p:cTn>
                              </p:par>
                              <p:par>
                                <p:cTn id="8" presetID="21" presetClass="entr" presetSubtype="1" fill="hold" nodeType="withEffect">
                                  <p:stCondLst>
                                    <p:cond delay="0"/>
                                  </p:stCondLst>
                                  <p:childTnLst>
                                    <p:set>
                                      <p:cBhvr>
                                        <p:cTn id="9" dur="1" fill="hold">
                                          <p:stCondLst>
                                            <p:cond delay="0"/>
                                          </p:stCondLst>
                                        </p:cTn>
                                        <p:tgtEl>
                                          <p:spTgt spid="4102"/>
                                        </p:tgtEl>
                                        <p:attrNameLst>
                                          <p:attrName>style.visibility</p:attrName>
                                        </p:attrNameLst>
                                      </p:cBhvr>
                                      <p:to>
                                        <p:strVal val="visible"/>
                                      </p:to>
                                    </p:set>
                                    <p:animEffect transition="in" filter="wheel(1)">
                                      <p:cBhvr>
                                        <p:cTn id="10" dur="2000"/>
                                        <p:tgtEl>
                                          <p:spTgt spid="4102"/>
                                        </p:tgtEl>
                                      </p:cBhvr>
                                    </p:animEffect>
                                  </p:childTnLst>
                                </p:cTn>
                              </p:par>
                              <p:par>
                                <p:cTn id="11" presetID="21" presetClass="entr" presetSubtype="1" fill="hold" nodeType="withEffect">
                                  <p:stCondLst>
                                    <p:cond delay="0"/>
                                  </p:stCondLst>
                                  <p:childTnLst>
                                    <p:set>
                                      <p:cBhvr>
                                        <p:cTn id="12" dur="1" fill="hold">
                                          <p:stCondLst>
                                            <p:cond delay="0"/>
                                          </p:stCondLst>
                                        </p:cTn>
                                        <p:tgtEl>
                                          <p:spTgt spid="4103"/>
                                        </p:tgtEl>
                                        <p:attrNameLst>
                                          <p:attrName>style.visibility</p:attrName>
                                        </p:attrNameLst>
                                      </p:cBhvr>
                                      <p:to>
                                        <p:strVal val="visible"/>
                                      </p:to>
                                    </p:set>
                                    <p:animEffect transition="in" filter="wheel(1)">
                                      <p:cBhvr>
                                        <p:cTn id="13" dur="2000"/>
                                        <p:tgtEl>
                                          <p:spTgt spid="4103"/>
                                        </p:tgtEl>
                                      </p:cBhvr>
                                    </p:animEffect>
                                  </p:childTnLst>
                                </p:cTn>
                              </p:par>
                              <p:par>
                                <p:cTn id="14" presetID="21" presetClass="entr" presetSubtype="1" fill="hold" nodeType="withEffect">
                                  <p:stCondLst>
                                    <p:cond delay="0"/>
                                  </p:stCondLst>
                                  <p:childTnLst>
                                    <p:set>
                                      <p:cBhvr>
                                        <p:cTn id="15" dur="1" fill="hold">
                                          <p:stCondLst>
                                            <p:cond delay="0"/>
                                          </p:stCondLst>
                                        </p:cTn>
                                        <p:tgtEl>
                                          <p:spTgt spid="4108"/>
                                        </p:tgtEl>
                                        <p:attrNameLst>
                                          <p:attrName>style.visibility</p:attrName>
                                        </p:attrNameLst>
                                      </p:cBhvr>
                                      <p:to>
                                        <p:strVal val="visible"/>
                                      </p:to>
                                    </p:set>
                                    <p:animEffect transition="in" filter="wheel(1)">
                                      <p:cBhvr>
                                        <p:cTn id="16" dur="2000"/>
                                        <p:tgtEl>
                                          <p:spTgt spid="410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animal-wallpaper.com/wallpaper/unicorn-ombre-hd-wallpaper-For-Background-HD-Wallpap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sers\dbaymakanova\Desktop\3d76949b-be8f-4d60-9618-9bec740256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173"/>
          <a:stretch/>
        </p:blipFill>
        <p:spPr bwMode="auto">
          <a:xfrm>
            <a:off x="7236296" y="908720"/>
            <a:ext cx="1454696" cy="20744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4" name="Picture 9" descr="C:\Users\dbaymakanova\Desktop\5d99b8e9-d71b-44b1-98e1-6bba009e68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6587" y="404664"/>
            <a:ext cx="1616237" cy="21549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5" name="Picture 10" descr="C:\Users\dbaymakanova\Desktop\1cccfb4e-0c3f-4384-a45a-3aebd6616e7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88640"/>
            <a:ext cx="1593074" cy="21240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6" name="Picture 11" descr="C:\Users\dbaymakanova\Desktop\23645ffc-aa44-4e3d-8d3c-050cd3ca921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889"/>
          <a:stretch/>
        </p:blipFill>
        <p:spPr bwMode="auto">
          <a:xfrm>
            <a:off x="4756111" y="620688"/>
            <a:ext cx="1656184" cy="20979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4634" y="4114815"/>
            <a:ext cx="8784976" cy="255454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ru-RU" sz="1600" b="1" i="1" dirty="0">
                <a:latin typeface="Times New Roman" pitchFamily="18" charset="0"/>
                <a:cs typeface="Times New Roman" pitchFamily="18" charset="0"/>
              </a:rPr>
              <a:t>Принята Стратегия «Казахстан-2030». Определена государственная граница с нашим восточным соседом. Начались интенсивные переговоры по границе с другими сопредельными государствами. Мы стали территорией, свободной от ядерного оружия. Перенесли столицу на землю </a:t>
            </a:r>
            <a:r>
              <a:rPr lang="ru-RU" sz="1600" b="1" i="1" dirty="0" err="1">
                <a:latin typeface="Times New Roman" pitchFamily="18" charset="0"/>
                <a:cs typeface="Times New Roman" pitchFamily="18" charset="0"/>
              </a:rPr>
              <a:t>Сарыарки</a:t>
            </a:r>
            <a:r>
              <a:rPr lang="ru-RU" sz="1600" b="1" i="1" dirty="0">
                <a:latin typeface="Times New Roman" pitchFamily="18" charset="0"/>
                <a:cs typeface="Times New Roman" pitchFamily="18" charset="0"/>
              </a:rPr>
              <a:t>. Экономика перешла на рыночные рельсы, был закреплен институт частной собственности, заложены основы для развития отечественного бизнеса. Молодые </a:t>
            </a:r>
            <a:r>
              <a:rPr lang="ru-RU" sz="1600" b="1" i="1" dirty="0" err="1">
                <a:latin typeface="Times New Roman" pitchFamily="18" charset="0"/>
                <a:cs typeface="Times New Roman" pitchFamily="18" charset="0"/>
              </a:rPr>
              <a:t>казахстанцы</a:t>
            </a:r>
            <a:r>
              <a:rPr lang="ru-RU" sz="1600" b="1" i="1" dirty="0">
                <a:latin typeface="Times New Roman" pitchFamily="18" charset="0"/>
                <a:cs typeface="Times New Roman" pitchFamily="18" charset="0"/>
              </a:rPr>
              <a:t> стали учиться в ведущих университетах мира. Был создан Национальный фонд, резервы которого впоследствии помогли нам пережить не один кризис. Мы призвали соотечественников со всего мира возвратиться на историческую родину, создав условия для их переселения. В результате наша страна стала возрождаться, укрепился нацио­нальный дух</a:t>
            </a:r>
            <a:r>
              <a:rPr lang="ru-RU" sz="1600" b="1" i="1" dirty="0" smtClean="0">
                <a:latin typeface="Times New Roman" pitchFamily="18" charset="0"/>
                <a:cs typeface="Times New Roman" pitchFamily="18" charset="0"/>
              </a:rPr>
              <a:t>.</a:t>
            </a:r>
            <a:endParaRPr lang="ru-RU" sz="1600" b="1" i="1" dirty="0">
              <a:latin typeface="Times New Roman" pitchFamily="18" charset="0"/>
              <a:cs typeface="Times New Roman" pitchFamily="18" charset="0"/>
            </a:endParaRPr>
          </a:p>
        </p:txBody>
      </p:sp>
    </p:spTree>
    <p:extLst>
      <p:ext uri="{BB962C8B-B14F-4D97-AF65-F5344CB8AC3E}">
        <p14:creationId xmlns:p14="http://schemas.microsoft.com/office/powerpoint/2010/main" val="404420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5122"/>
                                        </p:tgtEl>
                                        <p:attrNameLst>
                                          <p:attrName>style.visibility</p:attrName>
                                        </p:attrNameLst>
                                      </p:cBhvr>
                                      <p:to>
                                        <p:strVal val="visible"/>
                                      </p:to>
                                    </p:set>
                                    <p:anim calcmode="lin" valueType="num">
                                      <p:cBhvr>
                                        <p:cTn id="22" dur="500" fill="hold"/>
                                        <p:tgtEl>
                                          <p:spTgt spid="5122"/>
                                        </p:tgtEl>
                                        <p:attrNameLst>
                                          <p:attrName>ppt_w</p:attrName>
                                        </p:attrNameLst>
                                      </p:cBhvr>
                                      <p:tavLst>
                                        <p:tav tm="0">
                                          <p:val>
                                            <p:fltVal val="0"/>
                                          </p:val>
                                        </p:tav>
                                        <p:tav tm="100000">
                                          <p:val>
                                            <p:strVal val="#ppt_w"/>
                                          </p:val>
                                        </p:tav>
                                      </p:tavLst>
                                    </p:anim>
                                    <p:anim calcmode="lin" valueType="num">
                                      <p:cBhvr>
                                        <p:cTn id="23" dur="500" fill="hold"/>
                                        <p:tgtEl>
                                          <p:spTgt spid="5122"/>
                                        </p:tgtEl>
                                        <p:attrNameLst>
                                          <p:attrName>ppt_h</p:attrName>
                                        </p:attrNameLst>
                                      </p:cBhvr>
                                      <p:tavLst>
                                        <p:tav tm="0">
                                          <p:val>
                                            <p:fltVal val="0"/>
                                          </p:val>
                                        </p:tav>
                                        <p:tav tm="100000">
                                          <p:val>
                                            <p:strVal val="#ppt_h"/>
                                          </p:val>
                                        </p:tav>
                                      </p:tavLst>
                                    </p:anim>
                                    <p:animEffect transition="in" filter="fade">
                                      <p:cBhvr>
                                        <p:cTn id="24" dur="500"/>
                                        <p:tgtEl>
                                          <p:spTgt spid="5122"/>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fltVal val="0"/>
                                          </p:val>
                                        </p:tav>
                                        <p:tav tm="100000">
                                          <p:val>
                                            <p:strVal val="#ppt_w"/>
                                          </p:val>
                                        </p:tav>
                                      </p:tavLst>
                                    </p:anim>
                                    <p:anim calcmode="lin" valueType="num">
                                      <p:cBhvr>
                                        <p:cTn id="35" dur="1000" fill="hold"/>
                                        <p:tgtEl>
                                          <p:spTgt spid="2"/>
                                        </p:tgtEl>
                                        <p:attrNameLst>
                                          <p:attrName>ppt_h</p:attrName>
                                        </p:attrNameLst>
                                      </p:cBhvr>
                                      <p:tavLst>
                                        <p:tav tm="0">
                                          <p:val>
                                            <p:fltVal val="0"/>
                                          </p:val>
                                        </p:tav>
                                        <p:tav tm="100000">
                                          <p:val>
                                            <p:strVal val="#ppt_h"/>
                                          </p:val>
                                        </p:tav>
                                      </p:tavLst>
                                    </p:anim>
                                    <p:anim calcmode="lin" valueType="num">
                                      <p:cBhvr>
                                        <p:cTn id="36" dur="1000" fill="hold"/>
                                        <p:tgtEl>
                                          <p:spTgt spid="2"/>
                                        </p:tgtEl>
                                        <p:attrNameLst>
                                          <p:attrName>style.rotation</p:attrName>
                                        </p:attrNameLst>
                                      </p:cBhvr>
                                      <p:tavLst>
                                        <p:tav tm="0">
                                          <p:val>
                                            <p:fltVal val="90"/>
                                          </p:val>
                                        </p:tav>
                                        <p:tav tm="100000">
                                          <p:val>
                                            <p:fltVal val="0"/>
                                          </p:val>
                                        </p:tav>
                                      </p:tavLst>
                                    </p:anim>
                                    <p:animEffect transition="in" filter="fade">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m0-tub-ru.yandex.net/i?id=ce4f3e2eeb6400ab433296677305c5ff&amp;ref=rim&amp;n=33&amp;w=267&amp;h=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80"/>
            <a:ext cx="9144000" cy="68778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dbaymakanova\Desktop\4a34dd51-9898-4035-8bef-8b97a18076b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86059"/>
            <a:ext cx="1728192" cy="2285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47" name="Picture 3" descr="D:\на выставку\5df43d28-5bff-4788-8285-1d9d7dbcae7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5864" y="836712"/>
            <a:ext cx="1713384"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48" name="Picture 4" descr="D:\на выставку\206cf2c1-1b46-4900-a30e-ea80062f7d4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1999" y="186059"/>
            <a:ext cx="1656185" cy="2285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49" name="Picture 5" descr="D:\на выставку\662b998b-bced-401e-8050-f61c98ea3ac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836712"/>
            <a:ext cx="1656184"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Прямоугольник 1"/>
          <p:cNvSpPr/>
          <p:nvPr/>
        </p:nvSpPr>
        <p:spPr>
          <a:xfrm>
            <a:off x="251518" y="3573016"/>
            <a:ext cx="8640961" cy="3046988"/>
          </a:xfrm>
          <a:prstGeom prst="rect">
            <a:avLst/>
          </a:prstGeom>
        </p:spPr>
        <p:txBody>
          <a:bodyPr wrap="square">
            <a:spAutoFit/>
          </a:bodyPr>
          <a:lstStyle/>
          <a:p>
            <a:pPr algn="just"/>
            <a:r>
              <a:rPr lang="ru-RU" sz="2400" b="1" i="1" dirty="0" smtClean="0">
                <a:solidFill>
                  <a:schemeClr val="bg1"/>
                </a:solidFill>
                <a:latin typeface="Times New Roman" pitchFamily="18" charset="0"/>
                <a:cs typeface="Times New Roman" pitchFamily="18" charset="0"/>
              </a:rPr>
              <a:t>Второе </a:t>
            </a:r>
            <a:r>
              <a:rPr lang="ru-RU" sz="2400" b="1" i="1" dirty="0">
                <a:solidFill>
                  <a:schemeClr val="bg1"/>
                </a:solidFill>
                <a:latin typeface="Times New Roman" pitchFamily="18" charset="0"/>
                <a:cs typeface="Times New Roman" pitchFamily="18" charset="0"/>
              </a:rPr>
              <a:t>десятилетие – это период расширения горизонтов нашей государственности. За эти годы значительно упрочились позиции страны, вырос экономичес­кий потенциал. Мы юридически оформили все сухопутные границы. Реализовали программу «Культурное наследие», переосмыслили нашу историю. Возродили Северный Арал, не дав морю исчезнуть</a:t>
            </a:r>
            <a:r>
              <a:rPr lang="ru-RU" sz="2400" b="1" i="1" dirty="0" smtClean="0">
                <a:solidFill>
                  <a:schemeClr val="bg1"/>
                </a:solidFill>
                <a:latin typeface="Times New Roman" pitchFamily="18" charset="0"/>
                <a:cs typeface="Times New Roman" pitchFamily="18" charset="0"/>
              </a:rPr>
              <a:t>. </a:t>
            </a:r>
            <a:r>
              <a:rPr lang="ru-RU" sz="2400" b="1" i="1" dirty="0">
                <a:solidFill>
                  <a:schemeClr val="bg1"/>
                </a:solidFill>
                <a:latin typeface="Times New Roman" pitchFamily="18" charset="0"/>
                <a:cs typeface="Times New Roman" pitchFamily="18" charset="0"/>
              </a:rPr>
              <a:t>Новая столица, построенная на берегах Есиля, стала общенацио­нальным символом</a:t>
            </a:r>
            <a:r>
              <a:rPr lang="ru-RU" sz="2400" b="1" i="1" dirty="0" smtClean="0">
                <a:solidFill>
                  <a:schemeClr val="bg1"/>
                </a:solidFill>
                <a:latin typeface="Times New Roman" pitchFamily="18" charset="0"/>
                <a:cs typeface="Times New Roman" pitchFamily="18" charset="0"/>
              </a:rPr>
              <a:t>.</a:t>
            </a:r>
            <a:endParaRPr lang="ru-RU" sz="2400" b="1"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4420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additive="base">
                                        <p:cTn id="11" dur="500" fill="hold"/>
                                        <p:tgtEl>
                                          <p:spTgt spid="6147"/>
                                        </p:tgtEl>
                                        <p:attrNameLst>
                                          <p:attrName>ppt_x</p:attrName>
                                        </p:attrNameLst>
                                      </p:cBhvr>
                                      <p:tavLst>
                                        <p:tav tm="0">
                                          <p:val>
                                            <p:strVal val="#ppt_x"/>
                                          </p:val>
                                        </p:tav>
                                        <p:tav tm="100000">
                                          <p:val>
                                            <p:strVal val="#ppt_x"/>
                                          </p:val>
                                        </p:tav>
                                      </p:tavLst>
                                    </p:anim>
                                    <p:anim calcmode="lin" valueType="num">
                                      <p:cBhvr additive="base">
                                        <p:cTn id="12" dur="500" fill="hold"/>
                                        <p:tgtEl>
                                          <p:spTgt spid="614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148"/>
                                        </p:tgtEl>
                                        <p:attrNameLst>
                                          <p:attrName>style.visibility</p:attrName>
                                        </p:attrNameLst>
                                      </p:cBhvr>
                                      <p:to>
                                        <p:strVal val="visible"/>
                                      </p:to>
                                    </p:set>
                                    <p:anim calcmode="lin" valueType="num">
                                      <p:cBhvr additive="base">
                                        <p:cTn id="15" dur="500" fill="hold"/>
                                        <p:tgtEl>
                                          <p:spTgt spid="6148"/>
                                        </p:tgtEl>
                                        <p:attrNameLst>
                                          <p:attrName>ppt_x</p:attrName>
                                        </p:attrNameLst>
                                      </p:cBhvr>
                                      <p:tavLst>
                                        <p:tav tm="0">
                                          <p:val>
                                            <p:strVal val="#ppt_x"/>
                                          </p:val>
                                        </p:tav>
                                        <p:tav tm="100000">
                                          <p:val>
                                            <p:strVal val="#ppt_x"/>
                                          </p:val>
                                        </p:tav>
                                      </p:tavLst>
                                    </p:anim>
                                    <p:anim calcmode="lin" valueType="num">
                                      <p:cBhvr additive="base">
                                        <p:cTn id="16" dur="500" fill="hold"/>
                                        <p:tgtEl>
                                          <p:spTgt spid="614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149"/>
                                        </p:tgtEl>
                                        <p:attrNameLst>
                                          <p:attrName>style.visibility</p:attrName>
                                        </p:attrNameLst>
                                      </p:cBhvr>
                                      <p:to>
                                        <p:strVal val="visible"/>
                                      </p:to>
                                    </p:set>
                                    <p:anim calcmode="lin" valueType="num">
                                      <p:cBhvr additive="base">
                                        <p:cTn id="19" dur="500" fill="hold"/>
                                        <p:tgtEl>
                                          <p:spTgt spid="6149"/>
                                        </p:tgtEl>
                                        <p:attrNameLst>
                                          <p:attrName>ppt_x</p:attrName>
                                        </p:attrNameLst>
                                      </p:cBhvr>
                                      <p:tavLst>
                                        <p:tav tm="0">
                                          <p:val>
                                            <p:strVal val="#ppt_x"/>
                                          </p:val>
                                        </p:tav>
                                        <p:tav tm="100000">
                                          <p:val>
                                            <p:strVal val="#ppt_x"/>
                                          </p:val>
                                        </p:tav>
                                      </p:tavLst>
                                    </p:anim>
                                    <p:anim calcmode="lin" valueType="num">
                                      <p:cBhvr additive="base">
                                        <p:cTn id="20"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allpapertag.com/wallpaper/full/e/f/9/354735-vertical-blur-background-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 y="0"/>
            <a:ext cx="914149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на выставку\134f0696-acba-44aa-bfbc-fcd4ebafb06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3429000"/>
            <a:ext cx="1728192" cy="23273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2" name="Picture 4" descr="D:\на выставку\d2f35916-223c-4038-b04a-6b905323f76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7357" y="3978154"/>
            <a:ext cx="1697241" cy="23783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3" name="Picture 5" descr="D:\на выставку\dfaed25a-2b49-4750-a005-72fe3560e6b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7677" y="3428999"/>
            <a:ext cx="1656184" cy="23273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4" name="Picture 6" descr="D:\на выставку\e519a8d0-5890-4a04-bcb3-494da049afe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7" y="4005064"/>
            <a:ext cx="1783795" cy="23783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Прямоугольник 1"/>
          <p:cNvSpPr/>
          <p:nvPr/>
        </p:nvSpPr>
        <p:spPr>
          <a:xfrm>
            <a:off x="179512" y="476672"/>
            <a:ext cx="8784976" cy="2862322"/>
          </a:xfrm>
          <a:prstGeom prst="rect">
            <a:avLst/>
          </a:prstGeom>
        </p:spPr>
        <p:txBody>
          <a:bodyPr wrap="square">
            <a:spAutoFit/>
          </a:bodyPr>
          <a:lstStyle/>
          <a:p>
            <a:pPr algn="just"/>
            <a:r>
              <a:rPr lang="ru-RU" sz="2000" b="1" i="1" dirty="0">
                <a:solidFill>
                  <a:srgbClr val="FFFF00"/>
                </a:solidFill>
                <a:latin typeface="Times New Roman" pitchFamily="18" charset="0"/>
                <a:cs typeface="Times New Roman" pitchFamily="18" charset="0"/>
              </a:rPr>
              <a:t>Инициировали проведение съездов лидеров мировых и традиционных религий, организовали саммит Организации по безопасности и сотрудничеству в Европе, продвигали деятельность Совещания по взаимодейст­вию и мерам доверия в Азии и реализовали ряд других важных международных проектов. Были привлечены значительные иност­ранные инвестиции</a:t>
            </a:r>
            <a:r>
              <a:rPr lang="ru-RU" sz="2000" b="1" i="1" dirty="0" smtClean="0">
                <a:solidFill>
                  <a:srgbClr val="FFFF00"/>
                </a:solidFill>
                <a:latin typeface="Times New Roman" pitchFamily="18" charset="0"/>
                <a:cs typeface="Times New Roman" pitchFamily="18" charset="0"/>
              </a:rPr>
              <a:t>. </a:t>
            </a:r>
            <a:r>
              <a:rPr lang="ru-RU" sz="2000" b="1" i="1" dirty="0">
                <a:solidFill>
                  <a:srgbClr val="FFFF00"/>
                </a:solidFill>
                <a:latin typeface="Times New Roman" pitchFamily="18" charset="0"/>
                <a:cs typeface="Times New Roman" pitchFamily="18" charset="0"/>
              </a:rPr>
              <a:t>Запущены крупные инфраструктурные проекты, такие как строительство международного коридора «Западная Европа – Западный Китай». Беспрецедент­ными темпами развивалось жилищное строительство</a:t>
            </a:r>
            <a:r>
              <a:rPr lang="ru-RU" sz="2000" b="1" i="1" dirty="0" smtClean="0">
                <a:solidFill>
                  <a:srgbClr val="FFFF00"/>
                </a:solidFill>
                <a:latin typeface="Times New Roman" pitchFamily="18" charset="0"/>
                <a:cs typeface="Times New Roman" pitchFamily="18" charset="0"/>
              </a:rPr>
              <a:t>.</a:t>
            </a:r>
            <a:endParaRPr lang="ru-RU" sz="2000" b="1" i="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404420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wallpaper-mania.com/wp-content/uploads/2018/09/High_resolution_wallpaper_background_ID_7770035791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s://www.pixelstalk.net/wp-content/uploads/images3/Pink-Background-for-Desktop-6.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https://www.pixelstalk.net/wp-content/uploads/images3/Pink-Background-for-Desktop-6.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https://www.pixelstalk.net/wp-content/uploads/images3/Pink-Background-for-Desktop-6.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202" name="Picture 10" descr="https://wallpaper-mania.com/wp-content/uploads/2018/09/High_resolution_wallpaper_background_ID_777003579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D:\на выставку\3e76d744-cf4e-4cb1-9de6-0512d1109f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617538"/>
            <a:ext cx="1800200" cy="28114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8204" name="Picture 12" descr="D:\на выставку\d7fdc7d7-7d1c-4ac3-9b22-1994e5ca34b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1900" y="160339"/>
            <a:ext cx="1800200" cy="2549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205" name="Picture 13" descr="D:\на выставку\f7f1ee15-88cb-4aff-b212-3f96b474c22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75" y="617538"/>
            <a:ext cx="2023393" cy="28114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31540" y="3789040"/>
            <a:ext cx="8880920" cy="2862322"/>
          </a:xfrm>
          <a:prstGeom prst="rect">
            <a:avLst/>
          </a:prstGeom>
        </p:spPr>
        <p:txBody>
          <a:bodyPr wrap="square">
            <a:spAutoFit/>
          </a:bodyPr>
          <a:lstStyle/>
          <a:p>
            <a:pPr algn="just"/>
            <a:r>
              <a:rPr lang="ru-RU" sz="2000" b="1" i="1" dirty="0">
                <a:solidFill>
                  <a:schemeClr val="bg1"/>
                </a:solidFill>
                <a:latin typeface="Times New Roman" pitchFamily="18" charset="0"/>
                <a:cs typeface="Times New Roman" pitchFamily="18" charset="0"/>
              </a:rPr>
              <a:t>В третьем десятилетии мы достигли еще больших высот в своем развитии. Мы окончательно решили все вопросы, связанные с государственной границей. Была принята Стратегия «Казахстан-2050», обозначившая цель вхождения в тридцатку развитых стран мира. Реализованы масштабные программы в самых разных сферах, в том числе программа форсированного индустриально-инновационного развития, «</a:t>
            </a:r>
            <a:r>
              <a:rPr lang="ru-RU" sz="2000" b="1" i="1" dirty="0" err="1">
                <a:solidFill>
                  <a:schemeClr val="bg1"/>
                </a:solidFill>
                <a:latin typeface="Times New Roman" pitchFamily="18" charset="0"/>
                <a:cs typeface="Times New Roman" pitchFamily="18" charset="0"/>
              </a:rPr>
              <a:t>Нұрлы</a:t>
            </a:r>
            <a:r>
              <a:rPr lang="ru-RU" sz="2000" b="1" i="1" dirty="0">
                <a:solidFill>
                  <a:schemeClr val="bg1"/>
                </a:solidFill>
                <a:latin typeface="Times New Roman" pitchFamily="18" charset="0"/>
                <a:cs typeface="Times New Roman" pitchFamily="18" charset="0"/>
              </a:rPr>
              <a:t> </a:t>
            </a:r>
            <a:r>
              <a:rPr lang="ru-RU" sz="2000" b="1" i="1" dirty="0" err="1">
                <a:solidFill>
                  <a:schemeClr val="bg1"/>
                </a:solidFill>
                <a:latin typeface="Times New Roman" pitchFamily="18" charset="0"/>
                <a:cs typeface="Times New Roman" pitchFamily="18" charset="0"/>
              </a:rPr>
              <a:t>жол</a:t>
            </a:r>
            <a:r>
              <a:rPr lang="ru-RU" sz="2000" b="1" i="1" dirty="0">
                <a:solidFill>
                  <a:schemeClr val="bg1"/>
                </a:solidFill>
                <a:latin typeface="Times New Roman" pitchFamily="18" charset="0"/>
                <a:cs typeface="Times New Roman" pitchFamily="18" charset="0"/>
              </a:rPr>
              <a:t>», «100 конкретных шагов». Наряду с политическими и экономическими реформами мы уделяли особое внимание духовной модернизации</a:t>
            </a:r>
            <a:r>
              <a:rPr lang="ru-RU" sz="2000" b="1" i="1" dirty="0" smtClean="0">
                <a:solidFill>
                  <a:schemeClr val="bg1"/>
                </a:solidFill>
                <a:latin typeface="Times New Roman" pitchFamily="18" charset="0"/>
                <a:cs typeface="Times New Roman" pitchFamily="18" charset="0"/>
              </a:rPr>
              <a:t>.</a:t>
            </a:r>
            <a:endParaRPr lang="ru-RU" sz="2000" b="1"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4420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05"/>
                                        </p:tgtEl>
                                        <p:attrNameLst>
                                          <p:attrName>style.visibility</p:attrName>
                                        </p:attrNameLst>
                                      </p:cBhvr>
                                      <p:to>
                                        <p:strVal val="visible"/>
                                      </p:to>
                                    </p:set>
                                    <p:anim calcmode="lin" valueType="num">
                                      <p:cBhvr additive="base">
                                        <p:cTn id="7" dur="500" fill="hold"/>
                                        <p:tgtEl>
                                          <p:spTgt spid="8205"/>
                                        </p:tgtEl>
                                        <p:attrNameLst>
                                          <p:attrName>ppt_x</p:attrName>
                                        </p:attrNameLst>
                                      </p:cBhvr>
                                      <p:tavLst>
                                        <p:tav tm="0">
                                          <p:val>
                                            <p:strVal val="#ppt_x"/>
                                          </p:val>
                                        </p:tav>
                                        <p:tav tm="100000">
                                          <p:val>
                                            <p:strVal val="#ppt_x"/>
                                          </p:val>
                                        </p:tav>
                                      </p:tavLst>
                                    </p:anim>
                                    <p:anim calcmode="lin" valueType="num">
                                      <p:cBhvr additive="base">
                                        <p:cTn id="8" dur="500" fill="hold"/>
                                        <p:tgtEl>
                                          <p:spTgt spid="820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04"/>
                                        </p:tgtEl>
                                        <p:attrNameLst>
                                          <p:attrName>style.visibility</p:attrName>
                                        </p:attrNameLst>
                                      </p:cBhvr>
                                      <p:to>
                                        <p:strVal val="visible"/>
                                      </p:to>
                                    </p:set>
                                    <p:anim calcmode="lin" valueType="num">
                                      <p:cBhvr additive="base">
                                        <p:cTn id="11" dur="500" fill="hold"/>
                                        <p:tgtEl>
                                          <p:spTgt spid="8204"/>
                                        </p:tgtEl>
                                        <p:attrNameLst>
                                          <p:attrName>ppt_x</p:attrName>
                                        </p:attrNameLst>
                                      </p:cBhvr>
                                      <p:tavLst>
                                        <p:tav tm="0">
                                          <p:val>
                                            <p:strVal val="#ppt_x"/>
                                          </p:val>
                                        </p:tav>
                                        <p:tav tm="100000">
                                          <p:val>
                                            <p:strVal val="#ppt_x"/>
                                          </p:val>
                                        </p:tav>
                                      </p:tavLst>
                                    </p:anim>
                                    <p:anim calcmode="lin" valueType="num">
                                      <p:cBhvr additive="base">
                                        <p:cTn id="12" dur="500" fill="hold"/>
                                        <p:tgtEl>
                                          <p:spTgt spid="820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203"/>
                                        </p:tgtEl>
                                        <p:attrNameLst>
                                          <p:attrName>style.visibility</p:attrName>
                                        </p:attrNameLst>
                                      </p:cBhvr>
                                      <p:to>
                                        <p:strVal val="visible"/>
                                      </p:to>
                                    </p:set>
                                    <p:anim calcmode="lin" valueType="num">
                                      <p:cBhvr additive="base">
                                        <p:cTn id="15" dur="500" fill="hold"/>
                                        <p:tgtEl>
                                          <p:spTgt spid="8203"/>
                                        </p:tgtEl>
                                        <p:attrNameLst>
                                          <p:attrName>ppt_x</p:attrName>
                                        </p:attrNameLst>
                                      </p:cBhvr>
                                      <p:tavLst>
                                        <p:tav tm="0">
                                          <p:val>
                                            <p:strVal val="#ppt_x"/>
                                          </p:val>
                                        </p:tav>
                                        <p:tav tm="100000">
                                          <p:val>
                                            <p:strVal val="#ppt_x"/>
                                          </p:val>
                                        </p:tav>
                                      </p:tavLst>
                                    </p:anim>
                                    <p:anim calcmode="lin" valueType="num">
                                      <p:cBhvr additive="base">
                                        <p:cTn id="16" dur="500" fill="hold"/>
                                        <p:tgtEl>
                                          <p:spTgt spid="820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wallpapersite.com/images/wallpapers/gradient-1680x1050-yellow-pink-hd-4k-1157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s://wallpapersite.com/images/wallpapers/gradient-1680x1050-yellow-pink-hd-4k-11575.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https://wallpapersite.com/images/wallpapers/gradient-1680x1050-yellow-pink-hd-4k-11575.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224" name="Picture 8" descr="https://cdn.wallpapersafari.com/78/56/pbv6Z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D:\на выставку\db253b10-f1f9-4e36-90a6-eb15acab26f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158" y="465138"/>
            <a:ext cx="2300674" cy="30675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9226" name="Picture 10" descr="D:\на выставку\de34e264-7ad1-40f8-910b-35fb954ad8f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465138"/>
            <a:ext cx="2222897" cy="2963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Прямоугольник 4"/>
          <p:cNvSpPr/>
          <p:nvPr/>
        </p:nvSpPr>
        <p:spPr>
          <a:xfrm>
            <a:off x="155574" y="3837816"/>
            <a:ext cx="8880921" cy="283154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000" b="1" i="1" dirty="0">
                <a:solidFill>
                  <a:schemeClr val="tx2"/>
                </a:solidFill>
                <a:latin typeface="Times New Roman" pitchFamily="18" charset="0"/>
                <a:cs typeface="Times New Roman" pitchFamily="18" charset="0"/>
              </a:rPr>
              <a:t>Все эти достижения стали возможны благодаря лидерству </a:t>
            </a:r>
            <a:r>
              <a:rPr lang="ru-RU" sz="2000" b="1" i="1" dirty="0" err="1">
                <a:solidFill>
                  <a:schemeClr val="tx2"/>
                </a:solidFill>
                <a:latin typeface="Times New Roman" pitchFamily="18" charset="0"/>
                <a:cs typeface="Times New Roman" pitchFamily="18" charset="0"/>
              </a:rPr>
              <a:t>Елбасы</a:t>
            </a:r>
            <a:r>
              <a:rPr lang="ru-RU" sz="2000" b="1" i="1" dirty="0">
                <a:solidFill>
                  <a:schemeClr val="tx2"/>
                </a:solidFill>
                <a:latin typeface="Times New Roman" pitchFamily="18" charset="0"/>
                <a:cs typeface="Times New Roman" pitchFamily="18" charset="0"/>
              </a:rPr>
              <a:t>, мудрости и единству нашего народа, кропотливому труду всех соотечественников. Можно сказать, что </a:t>
            </a:r>
            <a:r>
              <a:rPr lang="ru-RU" sz="2000" b="1" i="1" dirty="0" err="1">
                <a:solidFill>
                  <a:schemeClr val="tx2"/>
                </a:solidFill>
                <a:latin typeface="Times New Roman" pitchFamily="18" charset="0"/>
                <a:cs typeface="Times New Roman" pitchFamily="18" charset="0"/>
              </a:rPr>
              <a:t>Елбасы</a:t>
            </a:r>
            <a:r>
              <a:rPr lang="ru-RU" sz="2000" b="1" i="1" dirty="0">
                <a:solidFill>
                  <a:schemeClr val="tx2"/>
                </a:solidFill>
                <a:latin typeface="Times New Roman" pitchFamily="18" charset="0"/>
                <a:cs typeface="Times New Roman" pitchFamily="18" charset="0"/>
              </a:rPr>
              <a:t> стал вечным символом нашей Независимости. Главные цели четвертого десятилетия – сильное государство и конкурентоспособная нация. Для этого нам необходимо продолжить политико-экономические реформы и процесс модернизации общест­венного сознания, сформировать качественно новую нацио­нальную идентичность, адаптированную к вызовам времени</a:t>
            </a:r>
            <a:r>
              <a:rPr lang="ru-RU" sz="2000" b="1" i="1" dirty="0" smtClean="0">
                <a:solidFill>
                  <a:schemeClr val="tx2"/>
                </a:solidFill>
                <a:latin typeface="Times New Roman" pitchFamily="18" charset="0"/>
                <a:cs typeface="Times New Roman" pitchFamily="18" charset="0"/>
              </a:rPr>
              <a:t>.</a:t>
            </a:r>
            <a:r>
              <a:rPr lang="ru-RU" sz="2000" b="1" i="1" u="sng" dirty="0" smtClean="0">
                <a:solidFill>
                  <a:schemeClr val="tx2"/>
                </a:solidFill>
                <a:latin typeface="Times New Roman" pitchFamily="18" charset="0"/>
                <a:cs typeface="Times New Roman" pitchFamily="18" charset="0"/>
              </a:rPr>
              <a:t/>
            </a:r>
            <a:br>
              <a:rPr lang="ru-RU" sz="2000" b="1" i="1" u="sng" dirty="0" smtClean="0">
                <a:solidFill>
                  <a:schemeClr val="tx2"/>
                </a:solidFill>
                <a:latin typeface="Times New Roman" pitchFamily="18" charset="0"/>
                <a:cs typeface="Times New Roman" pitchFamily="18" charset="0"/>
              </a:rPr>
            </a:br>
            <a:r>
              <a:rPr lang="ru-RU" b="1" i="1" dirty="0" smtClean="0">
                <a:solidFill>
                  <a:schemeClr val="tx2"/>
                </a:solidFill>
                <a:latin typeface="Times New Roman" pitchFamily="18" charset="0"/>
                <a:cs typeface="Times New Roman" pitchFamily="18" charset="0"/>
              </a:rPr>
              <a:t>                                                                                                  </a:t>
            </a:r>
            <a:r>
              <a:rPr lang="ru-RU" b="1" i="1" dirty="0" err="1" smtClean="0">
                <a:solidFill>
                  <a:schemeClr val="tx2"/>
                </a:solidFill>
                <a:latin typeface="Times New Roman" pitchFamily="18" charset="0"/>
                <a:cs typeface="Times New Roman" pitchFamily="18" charset="0"/>
              </a:rPr>
              <a:t>Касым-Жомарт</a:t>
            </a:r>
            <a:r>
              <a:rPr lang="ru-RU" b="1" i="1" dirty="0" smtClean="0">
                <a:solidFill>
                  <a:schemeClr val="tx2"/>
                </a:solidFill>
                <a:latin typeface="Times New Roman" pitchFamily="18" charset="0"/>
                <a:cs typeface="Times New Roman" pitchFamily="18" charset="0"/>
              </a:rPr>
              <a:t> Токаев</a:t>
            </a:r>
            <a:endParaRPr lang="ru-RU" b="1" i="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404420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605</Words>
  <Application>Microsoft Office PowerPoint</Application>
  <PresentationFormat>Экран (4:3)</PresentationFormat>
  <Paragraphs>13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 Dbaymakanova</dc:creator>
  <cp:lastModifiedBy>Косарева Наталья Евгеньевна</cp:lastModifiedBy>
  <cp:revision>27</cp:revision>
  <dcterms:created xsi:type="dcterms:W3CDTF">2021-02-09T02:56:21Z</dcterms:created>
  <dcterms:modified xsi:type="dcterms:W3CDTF">2021-02-09T10:11:16Z</dcterms:modified>
</cp:coreProperties>
</file>