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3" r:id="rId2"/>
    <p:sldId id="304" r:id="rId3"/>
    <p:sldId id="307" r:id="rId4"/>
    <p:sldId id="306" r:id="rId5"/>
    <p:sldId id="305" r:id="rId6"/>
    <p:sldId id="314" r:id="rId7"/>
    <p:sldId id="313" r:id="rId8"/>
    <p:sldId id="312" r:id="rId9"/>
    <p:sldId id="311" r:id="rId10"/>
    <p:sldId id="310" r:id="rId11"/>
    <p:sldId id="309" r:id="rId12"/>
    <p:sldId id="308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7" r:id="rId21"/>
    <p:sldId id="322" r:id="rId22"/>
    <p:sldId id="323" r:id="rId23"/>
    <p:sldId id="324" r:id="rId24"/>
    <p:sldId id="325" r:id="rId25"/>
    <p:sldId id="326" r:id="rId26"/>
  </p:sldIdLst>
  <p:sldSz cx="9144000" cy="6858000" type="screen4x3"/>
  <p:notesSz cx="6805613" cy="9944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2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1719"/>
    <a:srgbClr val="FF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0929"/>
  </p:normalViewPr>
  <p:slideViewPr>
    <p:cSldViewPr>
      <p:cViewPr varScale="1">
        <p:scale>
          <a:sx n="98" d="100"/>
          <a:sy n="98" d="100"/>
        </p:scale>
        <p:origin x="-102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3318" y="-102"/>
      </p:cViewPr>
      <p:guideLst>
        <p:guide orient="horz" pos="3132"/>
        <p:guide pos="214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0BEDB6E-5AA7-49E3-AFA0-745B85D0213C}" type="datetimeFigureOut">
              <a:rPr lang="nl-NL"/>
              <a:pPr>
                <a:defRPr/>
              </a:pPr>
              <a:t>13-4-2016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F428716-4C88-41B2-A0E4-A3B66686A38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4196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479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73637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22813"/>
            <a:ext cx="4992687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noProof="0" smtClean="0"/>
              <a:t>Klik om de tekststijl van het model te bewerken</a:t>
            </a:r>
          </a:p>
          <a:p>
            <a:pPr lvl="1"/>
            <a:r>
              <a:rPr lang="en-US" altLang="nl-NL" noProof="0" smtClean="0"/>
              <a:t>Tweede niveau</a:t>
            </a:r>
          </a:p>
          <a:p>
            <a:pPr lvl="2"/>
            <a:r>
              <a:rPr lang="en-US" altLang="nl-NL" noProof="0" smtClean="0"/>
              <a:t>Derde niveau</a:t>
            </a:r>
          </a:p>
          <a:p>
            <a:pPr lvl="3"/>
            <a:r>
              <a:rPr lang="en-US" altLang="nl-NL" noProof="0" smtClean="0"/>
              <a:t>Vierde niveau</a:t>
            </a:r>
          </a:p>
          <a:p>
            <a:pPr lvl="4"/>
            <a:r>
              <a:rPr lang="en-US" altLang="nl-NL" noProof="0" smtClean="0"/>
              <a:t>Vijfde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479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5625"/>
            <a:ext cx="29479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28" charset="-128"/>
              </a:defRPr>
            </a:lvl1pPr>
          </a:lstStyle>
          <a:p>
            <a:pPr>
              <a:defRPr/>
            </a:pPr>
            <a:fld id="{9E689247-882B-415E-A71B-0B284D8540F2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8414742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25AAD51-F834-494A-9632-04CB71AAA057}" type="slidenum">
              <a:rPr lang="en-US" altLang="nl-NL" sz="1200" smtClean="0"/>
              <a:pPr/>
              <a:t>1</a:t>
            </a:fld>
            <a:endParaRPr lang="en-US" altLang="nl-NL" sz="1200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nl-NL" smtClean="0">
                <a:ea typeface="ＭＳ Ｐゴシック" pitchFamily="34" charset="-128"/>
              </a:rPr>
              <a:t>Titelblad presentatie</a:t>
            </a:r>
          </a:p>
        </p:txBody>
      </p:sp>
    </p:spTree>
    <p:extLst>
      <p:ext uri="{BB962C8B-B14F-4D97-AF65-F5344CB8AC3E}">
        <p14:creationId xmlns:p14="http://schemas.microsoft.com/office/powerpoint/2010/main" val="1806496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8025" y="2946400"/>
            <a:ext cx="6837363" cy="14684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nl-NL" noProof="0" smtClean="0"/>
              <a:t>Titelstijl van model bewerken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8025" y="4786313"/>
            <a:ext cx="6837363" cy="87471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nl-NL" noProof="0" smtClean="0"/>
              <a:t>Klik om de 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170613"/>
            <a:ext cx="763588" cy="363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C5269-B6B5-4248-A5E3-B337445AB0CE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689762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3BAD5-3639-4CE1-8CCF-B43CDD936189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00670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107238" y="304800"/>
            <a:ext cx="1708150" cy="62436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978025" y="304800"/>
            <a:ext cx="4976813" cy="62436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527FF-6553-43E2-8688-C5E52B3AD965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63225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63932-6CF7-4C76-A4C1-27048AE08274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325607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37E69-9BC5-4FF1-BAA8-5FA76CA7F1FC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0408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978025" y="1798638"/>
            <a:ext cx="3341688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472113" y="1798638"/>
            <a:ext cx="3343275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B46C6-580A-43C6-AD5D-E91DDB059300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547163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916A6-0ED3-4303-B8C7-8CB67EF1CD31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75343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2FBC6-81EE-4CF9-946F-18A1E671962D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49792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9CDE7-99E1-44DC-ADF0-1EF40C5280D3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49481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49E5D-4820-4DD7-AB01-CA043F8876E2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90031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DBCA0-F381-41CA-A4B1-37A111844FDA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4866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8025" y="304800"/>
            <a:ext cx="6837363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Titelstijl van model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8025" y="1798638"/>
            <a:ext cx="6837363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Klik om de tekststijl van het model te bewerken</a:t>
            </a:r>
          </a:p>
          <a:p>
            <a:pPr lvl="1"/>
            <a:r>
              <a:rPr lang="en-US" altLang="nl-NL" smtClean="0"/>
              <a:t>Tweede niveau</a:t>
            </a:r>
          </a:p>
          <a:p>
            <a:pPr lvl="2"/>
            <a:r>
              <a:rPr lang="en-US" altLang="nl-NL" smtClean="0"/>
              <a:t>Derde niveau</a:t>
            </a:r>
          </a:p>
          <a:p>
            <a:pPr lvl="3"/>
            <a:r>
              <a:rPr lang="en-US" altLang="nl-NL" smtClean="0"/>
              <a:t>Vierde niveau</a:t>
            </a:r>
          </a:p>
          <a:p>
            <a:pPr lvl="4"/>
            <a:r>
              <a:rPr lang="en-US" altLang="nl-NL" smtClean="0"/>
              <a:t>Vijfde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172200"/>
            <a:ext cx="7620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2500">
                <a:latin typeface="+mn-lt"/>
                <a:ea typeface="ＭＳ Ｐゴシック" pitchFamily="28" charset="-128"/>
              </a:defRPr>
            </a:lvl1pPr>
          </a:lstStyle>
          <a:p>
            <a:pPr>
              <a:defRPr/>
            </a:pPr>
            <a:fld id="{5894EB47-417A-4195-A73B-2D4E43F16C64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ScalaSans" pitchFamily="34" charset="0"/>
          <a:ea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ScalaSans" pitchFamily="34" charset="0"/>
          <a:ea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ScalaSans" pitchFamily="34" charset="0"/>
          <a:ea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ScalaSans" pitchFamily="34" charset="0"/>
          <a:ea typeface="ＭＳ Ｐゴシック" pitchFamily="2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ScalaSans" pitchFamily="34" charset="0"/>
          <a:ea typeface="ＭＳ Ｐゴシック" pitchFamily="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ScalaSans" pitchFamily="34" charset="0"/>
          <a:ea typeface="ＭＳ Ｐゴシック" pitchFamily="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ScalaSans" pitchFamily="34" charset="0"/>
          <a:ea typeface="ＭＳ Ｐゴシック" pitchFamily="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ScalaSans" pitchFamily="34" charset="0"/>
          <a:ea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5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hthoek 9"/>
          <p:cNvSpPr>
            <a:spLocks noChangeArrowheads="1"/>
          </p:cNvSpPr>
          <p:nvPr/>
        </p:nvSpPr>
        <p:spPr bwMode="auto">
          <a:xfrm>
            <a:off x="0" y="304800"/>
            <a:ext cx="9144000" cy="2403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nl-NL" altLang="nl-NL" sz="2400">
              <a:latin typeface="Arial" charset="0"/>
            </a:endParaRPr>
          </a:p>
        </p:txBody>
      </p:sp>
      <p:sp>
        <p:nvSpPr>
          <p:cNvPr id="8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046B9F-C050-4530-B7EC-BC752281B469}" type="slidenum">
              <a:rPr lang="en-US" altLang="nl-NL"/>
              <a:pPr>
                <a:defRPr/>
              </a:pPr>
              <a:t>1</a:t>
            </a:fld>
            <a:endParaRPr lang="en-US" altLang="nl-NL" dirty="0"/>
          </a:p>
        </p:txBody>
      </p:sp>
      <p:pic>
        <p:nvPicPr>
          <p:cNvPr id="3076" name="Picture 4" descr="logo_VSN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5" t="15755" r="4451" b="4552"/>
          <a:stretch>
            <a:fillRect/>
          </a:stretch>
        </p:blipFill>
        <p:spPr bwMode="auto">
          <a:xfrm>
            <a:off x="8126413" y="5943600"/>
            <a:ext cx="7715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Q:\6 Facilitaire Zaken\6.10 Huisstijl\Logo's\logo's universiteiten 2012 (format klein)\Wageningen University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49463"/>
            <a:ext cx="133191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Q:\6 Facilitaire Zaken\6.10 Huisstijl\Logo's\logo's universiteiten 2012 (format klein)\Erasmus Universiteit Rotterda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2"/>
          <a:stretch>
            <a:fillRect/>
          </a:stretch>
        </p:blipFill>
        <p:spPr bwMode="auto">
          <a:xfrm>
            <a:off x="2133600" y="1231900"/>
            <a:ext cx="12954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9" descr="Q:\6 Facilitaire Zaken\6.10 Huisstijl\Logo's\logo's universiteiten 2012 (format klein)\Maastricht Universit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1" r="-2"/>
          <a:stretch>
            <a:fillRect/>
          </a:stretch>
        </p:blipFill>
        <p:spPr bwMode="auto">
          <a:xfrm>
            <a:off x="5791200" y="1231900"/>
            <a:ext cx="13319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0" descr="Q:\6 Facilitaire Zaken\6.10 Huisstijl\Logo's\logo's universiteiten 2012 (format klein)\Open Universitei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1978025"/>
            <a:ext cx="111601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1" descr="Q:\6 Facilitaire Zaken\6.10 Huisstijl\Logo's\logo's universiteiten 2012 (format klein)\Radboud Universiteit Nijmege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7"/>
          <a:stretch>
            <a:fillRect/>
          </a:stretch>
        </p:blipFill>
        <p:spPr bwMode="auto">
          <a:xfrm>
            <a:off x="2092325" y="609600"/>
            <a:ext cx="1368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2" descr="Q:\6 Facilitaire Zaken\6.10 Huisstijl\Logo's\logo's universiteiten 2012 (format klein)\Rijksuniversiteit Groninge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9"/>
          <a:stretch>
            <a:fillRect/>
          </a:stretch>
        </p:blipFill>
        <p:spPr bwMode="auto">
          <a:xfrm>
            <a:off x="7650163" y="468313"/>
            <a:ext cx="12954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3" descr="Q:\6 Facilitaire Zaken\6.10 Huisstijl\Logo's\logo's universiteiten 2012 (format klein)\Tilburg University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400050"/>
            <a:ext cx="1295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4" descr="Q:\6 Facilitaire Zaken\6.10 Huisstijl\Logo's\logo's universiteiten 2012 (format klein)\TUDelft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217613"/>
            <a:ext cx="9715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5" descr="Q:\6 Facilitaire Zaken\6.10 Huisstijl\Logo's\logo's universiteiten 2012 (format klein)\TUEindhoven924_fullimage_eindhovenlogo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63" y="1260475"/>
            <a:ext cx="1260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6" descr="Q:\6 Facilitaire Zaken\6.10 Huisstijl\Logo's\logo's universiteiten 2012 (format klein)\Universiteit Leiden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8"/>
          <a:stretch>
            <a:fillRect/>
          </a:stretch>
        </p:blipFill>
        <p:spPr bwMode="auto">
          <a:xfrm>
            <a:off x="334963" y="409575"/>
            <a:ext cx="11890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7" descr="Q:\6 Facilitaire Zaken\6.10 Huisstijl\Logo's\logo's universiteiten 2012 (format klein)\Universiteit Twente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293813"/>
            <a:ext cx="12604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8" descr="Q:\6 Facilitaire Zaken\6.10 Huisstijl\Logo's\logo's universiteiten 2012 (format klein)\Universiteit Utrecht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3992563" y="457200"/>
            <a:ext cx="12954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9" descr="Q:\6 Facilitaire Zaken\6.10 Huisstijl\Logo's\logo's universiteiten 2012 (format klein)\Universiteit van Amsterdam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2"/>
          <a:stretch>
            <a:fillRect/>
          </a:stretch>
        </p:blipFill>
        <p:spPr bwMode="auto">
          <a:xfrm>
            <a:off x="304800" y="2057400"/>
            <a:ext cx="12954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0" descr="Q:\6 Facilitaire Zaken\6.10 Huisstijl\Logo's\logo's universiteiten 2012 (format klein)\Vrije Universiteit Amsterdam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63" y="1979613"/>
            <a:ext cx="12954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Rechthoek 9"/>
          <p:cNvSpPr>
            <a:spLocks noChangeArrowheads="1"/>
          </p:cNvSpPr>
          <p:nvPr/>
        </p:nvSpPr>
        <p:spPr bwMode="auto">
          <a:xfrm>
            <a:off x="228600" y="6207125"/>
            <a:ext cx="590550" cy="422275"/>
          </a:xfrm>
          <a:prstGeom prst="rect">
            <a:avLst/>
          </a:prstGeom>
          <a:solidFill>
            <a:srgbClr val="CD1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nl-NL" altLang="nl-NL" sz="2400">
              <a:latin typeface="Arial" charset="0"/>
            </a:endParaRPr>
          </a:p>
        </p:txBody>
      </p:sp>
      <p:sp>
        <p:nvSpPr>
          <p:cNvPr id="3092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nl-NL" sz="3200" b="0" dirty="0">
                <a:solidFill>
                  <a:schemeClr val="bg1"/>
                </a:solidFill>
              </a:rPr>
              <a:t>Европейское пространство высшего </a:t>
            </a:r>
            <a:r>
              <a:rPr lang="ru-RU" altLang="nl-NL" sz="3200" b="0" dirty="0" smtClean="0">
                <a:solidFill>
                  <a:schemeClr val="bg1"/>
                </a:solidFill>
              </a:rPr>
              <a:t>образования</a:t>
            </a:r>
            <a:br>
              <a:rPr lang="ru-RU" altLang="nl-NL" sz="3200" b="0" dirty="0" smtClean="0">
                <a:solidFill>
                  <a:schemeClr val="bg1"/>
                </a:solidFill>
              </a:rPr>
            </a:br>
            <a:r>
              <a:rPr lang="ru-RU" altLang="nl-NL" sz="2400" b="0" dirty="0" smtClean="0">
                <a:solidFill>
                  <a:schemeClr val="bg1"/>
                </a:solidFill>
              </a:rPr>
              <a:t>как </a:t>
            </a:r>
            <a:r>
              <a:rPr lang="ru-RU" altLang="nl-NL" sz="2400" b="0" dirty="0">
                <a:solidFill>
                  <a:schemeClr val="bg1"/>
                </a:solidFill>
              </a:rPr>
              <a:t>поле для реализации академической </a:t>
            </a:r>
            <a:r>
              <a:rPr lang="ru-RU" altLang="nl-NL" sz="2400" b="0" dirty="0" smtClean="0">
                <a:solidFill>
                  <a:schemeClr val="bg1"/>
                </a:solidFill>
              </a:rPr>
              <a:t>мобильности</a:t>
            </a:r>
            <a:endParaRPr lang="en-US" altLang="nl-NL" sz="2400" b="0" dirty="0" smtClean="0">
              <a:solidFill>
                <a:schemeClr val="bg1"/>
              </a:solidFill>
            </a:endParaRPr>
          </a:p>
        </p:txBody>
      </p:sp>
      <p:sp>
        <p:nvSpPr>
          <p:cNvPr id="3093" name="Ondertitel 4"/>
          <p:cNvSpPr>
            <a:spLocks noGrp="1"/>
          </p:cNvSpPr>
          <p:nvPr>
            <p:ph type="subTitle" idx="1"/>
          </p:nvPr>
        </p:nvSpPr>
        <p:spPr>
          <a:xfrm>
            <a:off x="2057400" y="4800600"/>
            <a:ext cx="6837363" cy="874713"/>
          </a:xfrm>
        </p:spPr>
        <p:txBody>
          <a:bodyPr/>
          <a:lstStyle/>
          <a:p>
            <a:r>
              <a:rPr lang="ru-RU" altLang="nl-NL" sz="2000" dirty="0" smtClean="0"/>
              <a:t>Юрген </a:t>
            </a:r>
            <a:r>
              <a:rPr lang="ru-RU" altLang="nl-NL" sz="2000" dirty="0" err="1" smtClean="0"/>
              <a:t>Риенкс</a:t>
            </a:r>
            <a:endParaRPr lang="nl-NL" altLang="nl-NL" sz="2000" dirty="0" smtClean="0"/>
          </a:p>
          <a:p>
            <a:r>
              <a:rPr lang="nl-NL" altLang="nl-NL" sz="2000" dirty="0" smtClean="0"/>
              <a:t>A</a:t>
            </a:r>
            <a:r>
              <a:rPr lang="ru-RU" altLang="nl-NL" sz="2000" dirty="0" err="1" smtClean="0"/>
              <a:t>лматы</a:t>
            </a:r>
            <a:r>
              <a:rPr lang="nl-NL" altLang="nl-NL" sz="2000" dirty="0" smtClean="0"/>
              <a:t>, 14 </a:t>
            </a:r>
            <a:r>
              <a:rPr lang="ru-RU" altLang="nl-NL" sz="2000" dirty="0" smtClean="0"/>
              <a:t>апреля</a:t>
            </a:r>
            <a:r>
              <a:rPr lang="nl-NL" altLang="nl-NL" sz="2000" dirty="0" smtClean="0"/>
              <a:t> 2016</a:t>
            </a:r>
            <a:r>
              <a:rPr lang="ru-RU" altLang="nl-NL" sz="2000" dirty="0" smtClean="0"/>
              <a:t> г</a:t>
            </a:r>
            <a:r>
              <a:rPr lang="nl-NL" altLang="nl-NL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2001 – </a:t>
            </a:r>
            <a:r>
              <a:rPr lang="ru-RU" sz="2000" b="1" dirty="0" smtClean="0"/>
              <a:t>Прага</a:t>
            </a:r>
            <a:endParaRPr lang="en-US" sz="2000" b="1" dirty="0" smtClean="0"/>
          </a:p>
          <a:p>
            <a:r>
              <a:rPr lang="ru-RU" sz="1600" dirty="0" smtClean="0"/>
              <a:t>Обучение в течение всей жизни</a:t>
            </a:r>
            <a:endParaRPr lang="en-US" sz="1600" dirty="0" smtClean="0"/>
          </a:p>
          <a:p>
            <a:r>
              <a:rPr lang="ru-RU" sz="1600" dirty="0" smtClean="0"/>
              <a:t>Продвижение привлекательности ЕПВО</a:t>
            </a:r>
            <a:endParaRPr lang="en-US" sz="1600" dirty="0" smtClean="0"/>
          </a:p>
          <a:p>
            <a:r>
              <a:rPr lang="ru-RU" sz="1600" dirty="0" smtClean="0"/>
              <a:t>Создание возможностей для транснационального образования</a:t>
            </a:r>
            <a:endParaRPr lang="en-US" sz="1600" dirty="0" smtClean="0"/>
          </a:p>
          <a:p>
            <a:pPr marL="0" indent="0">
              <a:buNone/>
            </a:pPr>
            <a:r>
              <a:rPr lang="en-US" sz="2000" b="1" dirty="0" smtClean="0"/>
              <a:t>2003 – </a:t>
            </a:r>
            <a:r>
              <a:rPr lang="ru-RU" sz="2000" b="1" dirty="0" smtClean="0"/>
              <a:t>Берлин</a:t>
            </a:r>
            <a:endParaRPr lang="en-US" sz="2000" b="1" dirty="0" smtClean="0"/>
          </a:p>
          <a:p>
            <a:r>
              <a:rPr lang="ru-RU" sz="1600" dirty="0" smtClean="0"/>
              <a:t>Признание степеней</a:t>
            </a:r>
            <a:r>
              <a:rPr lang="en-US" sz="1600" dirty="0" smtClean="0"/>
              <a:t>: </a:t>
            </a:r>
            <a:r>
              <a:rPr lang="ru-RU" sz="1600" dirty="0" smtClean="0"/>
              <a:t>Принятие системы легко читаемых и сравнимых степеней</a:t>
            </a:r>
            <a:endParaRPr lang="en-US" sz="1600" dirty="0" smtClean="0"/>
          </a:p>
          <a:p>
            <a:r>
              <a:rPr lang="ru-RU" sz="1600" dirty="0" smtClean="0"/>
              <a:t>Приложение к Диплому – по умолчанию и бесплатное</a:t>
            </a:r>
            <a:endParaRPr lang="en-US" sz="1600" dirty="0" smtClean="0"/>
          </a:p>
          <a:p>
            <a:r>
              <a:rPr lang="ru-RU" sz="1600" dirty="0"/>
              <a:t>Переносимость грантов и </a:t>
            </a:r>
            <a:r>
              <a:rPr lang="ru-RU" sz="1600" dirty="0" smtClean="0"/>
              <a:t>кредитов</a:t>
            </a:r>
          </a:p>
          <a:p>
            <a:r>
              <a:rPr lang="ru-RU" sz="1600" dirty="0"/>
              <a:t>Включение студентов в </a:t>
            </a:r>
            <a:r>
              <a:rPr lang="ru-RU" sz="1600" dirty="0" smtClean="0"/>
              <a:t>процесс </a:t>
            </a:r>
            <a:r>
              <a:rPr lang="ru-RU" sz="1600" dirty="0"/>
              <a:t>и </a:t>
            </a:r>
            <a:r>
              <a:rPr lang="ru-RU" sz="1600" dirty="0" smtClean="0"/>
              <a:t>управление высшим образованием</a:t>
            </a:r>
            <a:endParaRPr lang="en-US" sz="1600" dirty="0" smtClean="0"/>
          </a:p>
          <a:p>
            <a:r>
              <a:rPr lang="ru-RU" sz="1600" dirty="0"/>
              <a:t>Разработка интегрированных учебных программ и совместных степеней </a:t>
            </a:r>
            <a:r>
              <a:rPr lang="ru-RU" sz="1600" dirty="0" smtClean="0"/>
              <a:t>всех уровней</a:t>
            </a:r>
            <a:endParaRPr lang="en-US" sz="1600" dirty="0" smtClean="0"/>
          </a:p>
          <a:p>
            <a:r>
              <a:rPr lang="ru-RU" sz="1600" dirty="0" smtClean="0"/>
              <a:t>Докторский уровень </a:t>
            </a:r>
            <a:r>
              <a:rPr lang="ru-RU" sz="1600" dirty="0"/>
              <a:t>как третий цикл в Болонском процессе</a:t>
            </a:r>
            <a:endParaRPr lang="en-US" sz="1600" dirty="0" smtClean="0"/>
          </a:p>
          <a:p>
            <a:pPr marL="0" indent="0">
              <a:buNone/>
            </a:pPr>
            <a:r>
              <a:rPr lang="en-US" sz="2000" dirty="0" smtClean="0"/>
              <a:t>Nota bene: </a:t>
            </a:r>
            <a:r>
              <a:rPr lang="ru-RU" sz="1600" dirty="0"/>
              <a:t>Заинтересованные стороны становятся частью </a:t>
            </a:r>
            <a:r>
              <a:rPr lang="ru-RU" sz="1600" dirty="0" smtClean="0"/>
              <a:t>процесса</a:t>
            </a:r>
            <a:r>
              <a:rPr lang="en-US" sz="1800" dirty="0" smtClean="0"/>
              <a:t>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/>
              <a:pPr>
                <a:defRPr/>
              </a:pPr>
              <a:t>10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719983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00200" y="1604168"/>
            <a:ext cx="6837363" cy="5025231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2005 – </a:t>
            </a:r>
            <a:r>
              <a:rPr lang="ru-RU" sz="2000" b="1" dirty="0" smtClean="0"/>
              <a:t>Берген</a:t>
            </a:r>
            <a:endParaRPr lang="en-US" sz="2000" b="1" dirty="0" smtClean="0"/>
          </a:p>
          <a:p>
            <a:r>
              <a:rPr lang="ru-RU" sz="1600" dirty="0"/>
              <a:t>Вовлечение бизнеса и </a:t>
            </a:r>
            <a:r>
              <a:rPr lang="ru-RU" sz="1600" dirty="0" smtClean="0"/>
              <a:t>социальных партнеров</a:t>
            </a:r>
            <a:r>
              <a:rPr lang="en-US" sz="1600" dirty="0" smtClean="0"/>
              <a:t>.</a:t>
            </a:r>
          </a:p>
          <a:p>
            <a:r>
              <a:rPr lang="ru-RU" sz="1600" dirty="0"/>
              <a:t>Рамки квалификаций в ЕПВО, </a:t>
            </a:r>
            <a:r>
              <a:rPr lang="ru-RU" sz="1600" dirty="0" smtClean="0"/>
              <a:t>три цикла, общие дескрипторы </a:t>
            </a:r>
            <a:r>
              <a:rPr lang="ru-RU" sz="1600" dirty="0"/>
              <a:t>для каждого цикла, основанные на результатах обучения и компетентности, а также </a:t>
            </a:r>
            <a:r>
              <a:rPr lang="ru-RU" sz="1600" dirty="0" smtClean="0"/>
              <a:t>кредитные диапазоны </a:t>
            </a:r>
            <a:r>
              <a:rPr lang="ru-RU" sz="1600" dirty="0"/>
              <a:t>в первом и втором </a:t>
            </a:r>
            <a:r>
              <a:rPr lang="ru-RU" sz="1600" dirty="0" smtClean="0"/>
              <a:t>циклах</a:t>
            </a:r>
            <a:r>
              <a:rPr lang="en-US" sz="1600" dirty="0" smtClean="0"/>
              <a:t>.</a:t>
            </a:r>
          </a:p>
          <a:p>
            <a:r>
              <a:rPr lang="ru-RU" sz="1600" dirty="0"/>
              <a:t>Стандарты и </a:t>
            </a:r>
            <a:r>
              <a:rPr lang="ru-RU" sz="1600" dirty="0" smtClean="0"/>
              <a:t>руководства </a:t>
            </a:r>
            <a:r>
              <a:rPr lang="ru-RU" sz="1600" dirty="0"/>
              <a:t>по обеспечению качества в </a:t>
            </a:r>
            <a:r>
              <a:rPr lang="ru-RU" sz="1600" dirty="0" smtClean="0"/>
              <a:t>ЕПВО</a:t>
            </a:r>
            <a:r>
              <a:rPr lang="en-US" sz="1600" dirty="0" smtClean="0"/>
              <a:t>.</a:t>
            </a:r>
          </a:p>
          <a:p>
            <a:r>
              <a:rPr lang="ru-RU" sz="1600" dirty="0"/>
              <a:t>Лиссабонская конвенция о признании </a:t>
            </a:r>
            <a:r>
              <a:rPr lang="ru-RU" sz="1600" dirty="0" smtClean="0"/>
              <a:t>степеней </a:t>
            </a:r>
            <a:r>
              <a:rPr lang="ru-RU" sz="1600" dirty="0"/>
              <a:t>и периодов </a:t>
            </a:r>
            <a:r>
              <a:rPr lang="ru-RU" sz="1600" dirty="0" smtClean="0"/>
              <a:t>обучения</a:t>
            </a:r>
            <a:r>
              <a:rPr lang="en-US" sz="1600" dirty="0" smtClean="0"/>
              <a:t>.</a:t>
            </a:r>
          </a:p>
          <a:p>
            <a:r>
              <a:rPr lang="ru-RU" sz="1600" dirty="0"/>
              <a:t>Социальное измерение: высшее образование одинаково </a:t>
            </a:r>
            <a:r>
              <a:rPr lang="ru-RU" sz="1600" dirty="0" smtClean="0"/>
              <a:t>доступно </a:t>
            </a:r>
            <a:r>
              <a:rPr lang="ru-RU" sz="1600" dirty="0"/>
              <a:t>для всех, </a:t>
            </a:r>
            <a:r>
              <a:rPr lang="ru-RU" sz="1600" dirty="0" smtClean="0"/>
              <a:t>с </a:t>
            </a:r>
            <a:r>
              <a:rPr lang="ru-RU" sz="1600" dirty="0"/>
              <a:t>соответствующими условиями для завершения (без </a:t>
            </a:r>
            <a:r>
              <a:rPr lang="ru-RU" sz="1600" dirty="0" smtClean="0"/>
              <a:t>социально-экономических барьеров</a:t>
            </a:r>
            <a:r>
              <a:rPr lang="en-US" sz="1600" dirty="0" smtClean="0"/>
              <a:t>).</a:t>
            </a:r>
          </a:p>
          <a:p>
            <a:r>
              <a:rPr lang="ru-RU" sz="1600" dirty="0" smtClean="0"/>
              <a:t>Внешнее </a:t>
            </a:r>
            <a:r>
              <a:rPr lang="ru-RU" sz="1600" dirty="0"/>
              <a:t>измерение (сотрудничество </a:t>
            </a:r>
            <a:r>
              <a:rPr lang="ru-RU" sz="1600" dirty="0" smtClean="0"/>
              <a:t>вне пределов ЕПВО</a:t>
            </a:r>
            <a:r>
              <a:rPr lang="en-US" sz="1600" dirty="0" smtClean="0"/>
              <a:t>)</a:t>
            </a:r>
          </a:p>
          <a:p>
            <a:pPr marL="0" indent="0">
              <a:buNone/>
            </a:pPr>
            <a:r>
              <a:rPr lang="en-US" sz="2000" b="1" dirty="0" smtClean="0"/>
              <a:t>2007 – </a:t>
            </a:r>
            <a:r>
              <a:rPr lang="ru-RU" sz="2000" b="1" dirty="0" smtClean="0"/>
              <a:t>Лондон</a:t>
            </a:r>
            <a:endParaRPr lang="en-US" sz="2000" b="1" dirty="0" smtClean="0"/>
          </a:p>
          <a:p>
            <a:r>
              <a:rPr lang="ru-RU" sz="1600" dirty="0"/>
              <a:t>Национальные </a:t>
            </a:r>
            <a:r>
              <a:rPr lang="ru-RU" sz="1600" dirty="0" smtClean="0"/>
              <a:t>рамки </a:t>
            </a:r>
            <a:r>
              <a:rPr lang="ru-RU" sz="1600" dirty="0"/>
              <a:t>квалификаций, сертифицированные по отношению к </a:t>
            </a:r>
            <a:r>
              <a:rPr lang="ru-RU" sz="1600" dirty="0" smtClean="0"/>
              <a:t>всеобъемлющей РК-ЕПВО </a:t>
            </a:r>
            <a:r>
              <a:rPr lang="ru-RU" sz="1600" dirty="0"/>
              <a:t>к 2010 </a:t>
            </a:r>
            <a:r>
              <a:rPr lang="ru-RU" sz="1600" dirty="0" smtClean="0"/>
              <a:t>году. </a:t>
            </a:r>
            <a:r>
              <a:rPr lang="ru-RU" sz="1600" dirty="0"/>
              <a:t>Совместимость с Европейской </a:t>
            </a:r>
            <a:r>
              <a:rPr lang="ru-RU" sz="1600" dirty="0" smtClean="0"/>
              <a:t>квалификационной рамкой </a:t>
            </a:r>
            <a:r>
              <a:rPr lang="ru-RU" sz="1600" dirty="0"/>
              <a:t>для </a:t>
            </a:r>
            <a:r>
              <a:rPr lang="ru-RU" sz="1600" dirty="0" smtClean="0"/>
              <a:t>обучения в течение всей жизни </a:t>
            </a:r>
            <a:r>
              <a:rPr lang="en-US" sz="1600" dirty="0" smtClean="0"/>
              <a:t>(E</a:t>
            </a:r>
            <a:r>
              <a:rPr lang="ru-RU" sz="1600" dirty="0" smtClean="0"/>
              <a:t>КР</a:t>
            </a:r>
            <a:r>
              <a:rPr lang="en-US" sz="1600" dirty="0" smtClean="0"/>
              <a:t>).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/>
              <a:pPr>
                <a:defRPr/>
              </a:pPr>
              <a:t>11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569925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2009 – </a:t>
            </a:r>
            <a:r>
              <a:rPr lang="ru-RU" sz="2000" b="1" dirty="0" err="1"/>
              <a:t>Левен</a:t>
            </a:r>
            <a:r>
              <a:rPr lang="ru-RU" sz="2000" b="1" dirty="0"/>
              <a:t> / </a:t>
            </a:r>
            <a:r>
              <a:rPr lang="ru-RU" sz="2000" b="1" dirty="0" err="1"/>
              <a:t>Лувен</a:t>
            </a:r>
            <a:r>
              <a:rPr lang="ru-RU" sz="2000" b="1" dirty="0"/>
              <a:t>-ла-</a:t>
            </a:r>
            <a:r>
              <a:rPr lang="ru-RU" sz="2000" b="1" dirty="0" err="1"/>
              <a:t>Нев</a:t>
            </a:r>
            <a:endParaRPr lang="en-US" sz="2000" b="1" dirty="0" smtClean="0"/>
          </a:p>
          <a:p>
            <a:r>
              <a:rPr lang="ru-RU" sz="1600" dirty="0"/>
              <a:t>Необходимость многомерных инструментов прозрачности, связанных с Болонским </a:t>
            </a:r>
            <a:r>
              <a:rPr lang="ru-RU" sz="1600" dirty="0" smtClean="0"/>
              <a:t>процессом</a:t>
            </a:r>
            <a:r>
              <a:rPr lang="en-US" sz="1600" dirty="0" smtClean="0"/>
              <a:t>.</a:t>
            </a:r>
          </a:p>
          <a:p>
            <a:r>
              <a:rPr lang="ru-RU" sz="1600" dirty="0"/>
              <a:t>Государственное финансирование остается основным приоритетом. Большее внимание уделяется поиску новых и диверсифицированных источников финансирования и </a:t>
            </a:r>
            <a:r>
              <a:rPr lang="ru-RU" sz="1600" dirty="0" smtClean="0"/>
              <a:t>методов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r>
              <a:rPr lang="en-US" sz="2000" b="1" dirty="0" smtClean="0"/>
              <a:t>2010 – </a:t>
            </a:r>
            <a:r>
              <a:rPr lang="ru-RU" sz="2000" b="1" dirty="0"/>
              <a:t>Будапешт / Вена</a:t>
            </a:r>
            <a:endParaRPr lang="en-US" sz="2000" b="1" dirty="0" smtClean="0"/>
          </a:p>
          <a:p>
            <a:r>
              <a:rPr lang="ru-RU" sz="1600" dirty="0"/>
              <a:t>Запуск европейского пространства высшего образования (</a:t>
            </a:r>
            <a:r>
              <a:rPr lang="ru-RU" sz="1600" dirty="0" smtClean="0"/>
              <a:t>EПВО), </a:t>
            </a:r>
            <a:r>
              <a:rPr lang="ru-RU" sz="1600" dirty="0"/>
              <a:t>как это предусмотрено в Болонской декларации 1999 </a:t>
            </a:r>
            <a:r>
              <a:rPr lang="ru-RU" sz="1600" dirty="0" smtClean="0"/>
              <a:t>года</a:t>
            </a:r>
            <a:r>
              <a:rPr lang="en-US" sz="1600" dirty="0" smtClean="0"/>
              <a:t>.</a:t>
            </a:r>
          </a:p>
          <a:p>
            <a:r>
              <a:rPr lang="ru-RU" sz="1600" dirty="0" smtClean="0"/>
              <a:t>Приветствие Казахстана </a:t>
            </a:r>
            <a:r>
              <a:rPr lang="ru-RU" sz="1600" dirty="0"/>
              <a:t>в качестве новой </a:t>
            </a:r>
            <a:r>
              <a:rPr lang="ru-RU" sz="1600" dirty="0" smtClean="0"/>
              <a:t>страны-участницы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n-US" sz="2000" b="1" dirty="0" smtClean="0"/>
              <a:t>2012- </a:t>
            </a:r>
            <a:r>
              <a:rPr lang="ru-RU" sz="2000" b="1" dirty="0"/>
              <a:t>Бухарест</a:t>
            </a:r>
            <a:endParaRPr lang="en-US" sz="2000" b="1" dirty="0" smtClean="0"/>
          </a:p>
          <a:p>
            <a:r>
              <a:rPr lang="ru-RU" sz="1600" dirty="0"/>
              <a:t>Расширение доступа, улучшение возможностей </a:t>
            </a:r>
            <a:r>
              <a:rPr lang="ru-RU" sz="1600" dirty="0" smtClean="0"/>
              <a:t>трудоустройства</a:t>
            </a:r>
            <a:r>
              <a:rPr lang="en-US" sz="1600" dirty="0" smtClean="0"/>
              <a:t>.</a:t>
            </a:r>
          </a:p>
          <a:p>
            <a:r>
              <a:rPr lang="ru-RU" sz="1600" dirty="0"/>
              <a:t>Значимое внедрение результатов </a:t>
            </a:r>
            <a:r>
              <a:rPr lang="ru-RU" sz="1600" dirty="0" smtClean="0"/>
              <a:t>обучения</a:t>
            </a:r>
            <a:r>
              <a:rPr lang="en-US" sz="1600" dirty="0" smtClean="0"/>
              <a:t>.</a:t>
            </a:r>
          </a:p>
          <a:p>
            <a:r>
              <a:rPr lang="ru-RU" sz="1600" dirty="0" smtClean="0"/>
              <a:t>Квалификации короткого цикла </a:t>
            </a:r>
            <a:r>
              <a:rPr lang="ru-RU" sz="1600" dirty="0"/>
              <a:t>(уровень </a:t>
            </a:r>
            <a:r>
              <a:rPr lang="ru-RU" sz="1600" dirty="0" smtClean="0"/>
              <a:t>ЕКР </a:t>
            </a:r>
            <a:r>
              <a:rPr lang="en-US" sz="1600" dirty="0" smtClean="0"/>
              <a:t>5).</a:t>
            </a:r>
          </a:p>
          <a:p>
            <a:r>
              <a:rPr lang="en-US" sz="1600" dirty="0" smtClean="0"/>
              <a:t>“</a:t>
            </a:r>
            <a:r>
              <a:rPr lang="ru-RU" sz="1600" dirty="0"/>
              <a:t>Рекомендации </a:t>
            </a:r>
            <a:r>
              <a:rPr lang="ru-RU" sz="1600" dirty="0" smtClean="0"/>
              <a:t>Зальцбург-II"2 </a:t>
            </a:r>
            <a:r>
              <a:rPr lang="ru-RU" sz="1600" dirty="0"/>
              <a:t>и принципы инновационного </a:t>
            </a:r>
            <a:r>
              <a:rPr lang="ru-RU" sz="1600" dirty="0" smtClean="0"/>
              <a:t>докторского обучения</a:t>
            </a:r>
            <a:r>
              <a:rPr lang="en-US" sz="1600" dirty="0" smtClean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/>
              <a:pPr>
                <a:defRPr/>
              </a:pPr>
              <a:t>12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32907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2000" y="1752600"/>
            <a:ext cx="7904163" cy="47498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2015 - </a:t>
            </a:r>
            <a:r>
              <a:rPr lang="ru-RU" sz="1800" b="1" dirty="0" smtClean="0"/>
              <a:t>Ереван</a:t>
            </a:r>
            <a:endParaRPr lang="en-US" sz="1800" b="1" dirty="0" smtClean="0"/>
          </a:p>
          <a:p>
            <a:r>
              <a:rPr lang="ru-RU" sz="1600" dirty="0" smtClean="0"/>
              <a:t>Улучшение качества и актуальности обучения и преподавания</a:t>
            </a:r>
            <a:r>
              <a:rPr lang="en-US" sz="1600" dirty="0" smtClean="0"/>
              <a:t>;</a:t>
            </a:r>
          </a:p>
          <a:p>
            <a:r>
              <a:rPr lang="ru-RU" sz="1600" dirty="0" smtClean="0"/>
              <a:t>Содействие трудоустройству выпускников на протяжении их трудовой деятельности</a:t>
            </a:r>
            <a:r>
              <a:rPr lang="en-US" sz="1600" dirty="0" smtClean="0"/>
              <a:t>;</a:t>
            </a:r>
          </a:p>
          <a:p>
            <a:r>
              <a:rPr lang="ru-RU" sz="1600" dirty="0" smtClean="0"/>
              <a:t>Создание более инклюзивной системы</a:t>
            </a:r>
            <a:r>
              <a:rPr lang="en-US" sz="1600" dirty="0" smtClean="0"/>
              <a:t>;</a:t>
            </a:r>
          </a:p>
          <a:p>
            <a:r>
              <a:rPr lang="ru-RU" sz="1600" dirty="0" smtClean="0"/>
              <a:t>Внедрение утвержденных структурных реформ</a:t>
            </a:r>
            <a:r>
              <a:rPr lang="en-US" sz="1600" dirty="0" smtClean="0"/>
              <a:t>;</a:t>
            </a:r>
          </a:p>
          <a:p>
            <a:r>
              <a:rPr lang="ru-RU" sz="1600" dirty="0" smtClean="0"/>
              <a:t>Пересмотрены стандарты и руководства по обеспечению качества в Европейском Пространстве </a:t>
            </a:r>
            <a:r>
              <a:rPr lang="ru-RU" sz="1600" dirty="0"/>
              <a:t>В</a:t>
            </a:r>
            <a:r>
              <a:rPr lang="ru-RU" sz="1600" dirty="0" smtClean="0"/>
              <a:t>ысшего Образования (ЕПВО)</a:t>
            </a:r>
            <a:r>
              <a:rPr lang="en-US" sz="1600" dirty="0" smtClean="0"/>
              <a:t>;</a:t>
            </a:r>
          </a:p>
          <a:p>
            <a:r>
              <a:rPr lang="ru-RU" sz="1600" dirty="0" smtClean="0"/>
              <a:t>Европейский подход к обеспечению качества совместных программ</a:t>
            </a:r>
            <a:r>
              <a:rPr lang="en-US" sz="1600" dirty="0" smtClean="0"/>
              <a:t>;</a:t>
            </a:r>
          </a:p>
          <a:p>
            <a:r>
              <a:rPr lang="ru-RU" sz="1600" dirty="0" smtClean="0"/>
              <a:t>Пересмотрено Руководство по </a:t>
            </a:r>
            <a:r>
              <a:rPr lang="en-US" sz="1600" dirty="0" smtClean="0"/>
              <a:t>ECTS, </a:t>
            </a:r>
            <a:r>
              <a:rPr lang="ru-RU" sz="1600" dirty="0" smtClean="0"/>
              <a:t>как официальный документ ЕПВО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Nota bene: </a:t>
            </a:r>
          </a:p>
          <a:p>
            <a:r>
              <a:rPr lang="ru-RU" sz="1600" dirty="0" smtClean="0"/>
              <a:t>Экономический </a:t>
            </a:r>
            <a:r>
              <a:rPr lang="ru-RU" sz="1600" dirty="0"/>
              <a:t>кризис ощущается. </a:t>
            </a:r>
            <a:r>
              <a:rPr lang="ru-RU" sz="1600" dirty="0" smtClean="0"/>
              <a:t>Явное упоминание </a:t>
            </a:r>
            <a:r>
              <a:rPr lang="ru-RU" sz="1600" dirty="0"/>
              <a:t>о значимости образования и трудоустройства </a:t>
            </a:r>
            <a:r>
              <a:rPr lang="ru-RU" sz="1600" dirty="0" smtClean="0"/>
              <a:t>выпускников</a:t>
            </a:r>
            <a:r>
              <a:rPr lang="en-US" sz="1600" dirty="0" smtClean="0"/>
              <a:t>. </a:t>
            </a:r>
          </a:p>
          <a:p>
            <a:endParaRPr lang="nl-NL" sz="2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/>
              <a:pPr>
                <a:defRPr/>
              </a:pPr>
              <a:t>13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167383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 dirty="0" smtClean="0"/>
              <a:t>И для результатов</a:t>
            </a:r>
            <a:r>
              <a:rPr lang="nl-NL" sz="2800" b="0" dirty="0" smtClean="0"/>
              <a:t>…</a:t>
            </a:r>
            <a:endParaRPr lang="nl-NL" sz="2800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2018 – </a:t>
            </a:r>
            <a:r>
              <a:rPr lang="ru-RU" sz="2000" b="1" dirty="0" smtClean="0"/>
              <a:t>Париж</a:t>
            </a:r>
            <a:r>
              <a:rPr lang="en-US" sz="2000" b="1" dirty="0" smtClean="0"/>
              <a:t> / </a:t>
            </a:r>
            <a:r>
              <a:rPr lang="ru-RU" sz="2000" b="1" dirty="0" smtClean="0"/>
              <a:t>Сорбонна</a:t>
            </a:r>
            <a:endParaRPr lang="en-US" sz="2000" b="1" dirty="0" smtClean="0"/>
          </a:p>
          <a:p>
            <a:r>
              <a:rPr lang="en-US" sz="1800" dirty="0" smtClean="0"/>
              <a:t>20 </a:t>
            </a:r>
            <a:r>
              <a:rPr lang="ru-RU" sz="1800" dirty="0" smtClean="0"/>
              <a:t>лет спустя после первоначальной декларации в Сорбонне</a:t>
            </a:r>
            <a:r>
              <a:rPr lang="en-US" sz="1800" dirty="0" smtClean="0"/>
              <a:t>.</a:t>
            </a:r>
          </a:p>
          <a:p>
            <a:r>
              <a:rPr lang="ru-RU" sz="1800" dirty="0" smtClean="0"/>
              <a:t>Принятие решения о содержании министерской декларации</a:t>
            </a:r>
            <a:r>
              <a:rPr lang="en-US" sz="1800" dirty="0" smtClean="0"/>
              <a:t>!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Nota bene: </a:t>
            </a:r>
            <a:r>
              <a:rPr lang="ru-RU" sz="2000" dirty="0" smtClean="0"/>
              <a:t>Так где же мы находимся? </a:t>
            </a:r>
            <a:endParaRPr lang="en-US" sz="2000" dirty="0" smtClean="0"/>
          </a:p>
          <a:p>
            <a:r>
              <a:rPr lang="ru-RU" sz="1800" dirty="0" smtClean="0"/>
              <a:t>Может показаться, что Болонский процесс и ЕПВО (результат процесса) становятся синонимами</a:t>
            </a:r>
            <a:r>
              <a:rPr lang="en-US" sz="1800" dirty="0" smtClean="0"/>
              <a:t>. </a:t>
            </a:r>
          </a:p>
          <a:p>
            <a:r>
              <a:rPr lang="ru-RU" sz="1800" dirty="0" smtClean="0"/>
              <a:t>Но там ли мы уже? Достаточно ли внимания уделено целям, которые необходимо достичь? </a:t>
            </a:r>
          </a:p>
          <a:p>
            <a:r>
              <a:rPr lang="ru-RU" sz="1800" dirty="0" smtClean="0"/>
              <a:t>Есть много четко поставленных целей, но существует ли один стандарт, который мы все должны внедрить и использовать? </a:t>
            </a:r>
          </a:p>
          <a:p>
            <a:r>
              <a:rPr lang="ru-RU" sz="1800" dirty="0"/>
              <a:t>А как насчет институциональной точки зрения?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/>
              <a:pPr>
                <a:defRPr/>
              </a:pPr>
              <a:t>14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35049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 dirty="0" smtClean="0"/>
              <a:t>Институциональная перспектива</a:t>
            </a:r>
            <a:r>
              <a:rPr lang="nl-NL" sz="2800" b="0" dirty="0" smtClean="0"/>
              <a:t>: </a:t>
            </a:r>
            <a:r>
              <a:rPr lang="ru-RU" sz="2800" b="0" dirty="0"/>
              <a:t/>
            </a:r>
            <a:br>
              <a:rPr lang="ru-RU" sz="2800" b="0" dirty="0"/>
            </a:br>
            <a:r>
              <a:rPr lang="ru-RU" sz="2800" b="0" dirty="0" smtClean="0"/>
              <a:t>Тренды</a:t>
            </a:r>
            <a:r>
              <a:rPr lang="nl-NL" sz="2800" b="0" dirty="0" smtClean="0"/>
              <a:t> 2015</a:t>
            </a:r>
            <a:endParaRPr lang="nl-NL" sz="2800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Улучшение институциональных стратегий для поддержания обучения и преподавания </a:t>
            </a:r>
          </a:p>
          <a:p>
            <a:pPr lvl="1"/>
            <a:r>
              <a:rPr lang="ru-RU" sz="1600" dirty="0" smtClean="0"/>
              <a:t>интернационализация/электронное обучение/набор спецгрупп/ развитие академического персонала/ политика и система обеспечения качества</a:t>
            </a:r>
            <a:r>
              <a:rPr lang="nl-NL" sz="1600" dirty="0" smtClean="0"/>
              <a:t>/ </a:t>
            </a:r>
            <a:r>
              <a:rPr lang="ru-RU" sz="1600" dirty="0" smtClean="0"/>
              <a:t>сбор и анализ информации</a:t>
            </a:r>
            <a:r>
              <a:rPr lang="nl-NL" sz="1600" dirty="0" smtClean="0"/>
              <a:t>.</a:t>
            </a:r>
          </a:p>
          <a:p>
            <a:endParaRPr lang="nl-NL" sz="1800" dirty="0" smtClean="0"/>
          </a:p>
          <a:p>
            <a:pPr lvl="1"/>
            <a:endParaRPr lang="nl-NL" sz="2000" dirty="0" smtClean="0"/>
          </a:p>
          <a:p>
            <a:endParaRPr lang="nl-NL" sz="2000" dirty="0"/>
          </a:p>
          <a:p>
            <a:endParaRPr lang="nl-NL" sz="2000" dirty="0" smtClean="0"/>
          </a:p>
          <a:p>
            <a:pPr lvl="1"/>
            <a:endParaRPr lang="nl-NL" sz="2000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/>
              <a:pPr>
                <a:defRPr/>
              </a:pPr>
              <a:t>15</a:t>
            </a:fld>
            <a:endParaRPr lang="en-US" altLang="nl-NL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00400"/>
            <a:ext cx="5103812" cy="326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hoek 6"/>
          <p:cNvSpPr/>
          <p:nvPr/>
        </p:nvSpPr>
        <p:spPr>
          <a:xfrm>
            <a:off x="6509331" y="6172200"/>
            <a:ext cx="20657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eaLnBrk="1" hangingPunct="1">
              <a:buClr>
                <a:srgbClr val="332586"/>
              </a:buClr>
              <a:buSzPct val="100000"/>
              <a:defRPr/>
            </a:pPr>
            <a:r>
              <a:rPr lang="en-GB" sz="1000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 Unicode MS"/>
              </a:rPr>
              <a:t>EUA Trends </a:t>
            </a:r>
            <a:r>
              <a:rPr lang="en-GB" sz="1000" dirty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 Unicode MS"/>
              </a:rPr>
              <a:t>2015, Q47: N= 425</a:t>
            </a:r>
          </a:p>
        </p:txBody>
      </p:sp>
    </p:spTree>
    <p:extLst>
      <p:ext uri="{BB962C8B-B14F-4D97-AF65-F5344CB8AC3E}">
        <p14:creationId xmlns:p14="http://schemas.microsoft.com/office/powerpoint/2010/main" val="2996105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47801" y="1798638"/>
            <a:ext cx="7367588" cy="4749800"/>
          </a:xfrm>
        </p:spPr>
        <p:txBody>
          <a:bodyPr/>
          <a:lstStyle/>
          <a:p>
            <a:pPr lvl="0">
              <a:buClr>
                <a:srgbClr val="CD1C19"/>
              </a:buClr>
            </a:pPr>
            <a:r>
              <a:rPr lang="ru-RU" sz="1800" dirty="0" smtClean="0">
                <a:solidFill>
                  <a:srgbClr val="000000"/>
                </a:solidFill>
              </a:rPr>
              <a:t>Влияние демографических трендов и экономического кризиса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/>
              <a:pPr>
                <a:defRPr/>
              </a:pPr>
              <a:t>16</a:t>
            </a:fld>
            <a:endParaRPr lang="en-US" altLang="nl-NL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494831"/>
            <a:ext cx="5661025" cy="390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hoek 4"/>
          <p:cNvSpPr/>
          <p:nvPr/>
        </p:nvSpPr>
        <p:spPr>
          <a:xfrm>
            <a:off x="6400800" y="6248400"/>
            <a:ext cx="19944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49263" eaLnBrk="1" hangingPunct="1">
              <a:buClr>
                <a:srgbClr val="332586"/>
              </a:buClr>
              <a:buSzPct val="100000"/>
              <a:defRPr/>
            </a:pPr>
            <a:r>
              <a:rPr lang="en-GB" sz="1000" dirty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 Unicode MS"/>
              </a:rPr>
              <a:t>EUA Trends 2015, </a:t>
            </a:r>
            <a:r>
              <a:rPr lang="en-GB" sz="1000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 Unicode MS"/>
              </a:rPr>
              <a:t>Q10: </a:t>
            </a:r>
            <a:r>
              <a:rPr lang="en-GB" sz="1000" dirty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 Unicode MS"/>
              </a:rPr>
              <a:t>N= </a:t>
            </a:r>
            <a:r>
              <a:rPr lang="en-GB" sz="1000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 Unicode MS"/>
              </a:rPr>
              <a:t>446</a:t>
            </a:r>
            <a:endParaRPr lang="en-GB" sz="1000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106121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Рост конкуренции и сотрудничества</a:t>
            </a:r>
            <a:endParaRPr lang="nl-NL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/>
              <a:pPr>
                <a:defRPr/>
              </a:pPr>
              <a:t>17</a:t>
            </a:fld>
            <a:endParaRPr lang="en-US" altLang="nl-NL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/>
          </p:nvPr>
        </p:nvGraphicFramePr>
        <p:xfrm>
          <a:off x="1524000" y="2438400"/>
          <a:ext cx="6096000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1143000"/>
                <a:gridCol w="1295400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“</a:t>
                      </a:r>
                      <a:r>
                        <a:rPr lang="ru-RU" dirty="0" smtClean="0"/>
                        <a:t>Высокая</a:t>
                      </a:r>
                      <a:r>
                        <a:rPr lang="ru-RU" baseline="0" dirty="0" smtClean="0"/>
                        <a:t> важность</a:t>
                      </a:r>
                      <a:r>
                        <a:rPr lang="nl-NL" dirty="0" smtClean="0"/>
                        <a:t>”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Сегодня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Рейтинги и лиги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33%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Региональное сотрудничество </a:t>
                      </a:r>
                      <a:r>
                        <a:rPr lang="nl-NL" dirty="0" smtClean="0"/>
                        <a:t>(</a:t>
                      </a:r>
                      <a:r>
                        <a:rPr lang="ru-RU" dirty="0" smtClean="0"/>
                        <a:t>партнеры в сфере высшего и не высшего образования</a:t>
                      </a:r>
                      <a:r>
                        <a:rPr lang="nl-NL" dirty="0" smtClean="0"/>
                        <a:t>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58%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Сотрудничество с бизнес партнерами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53%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Сотрудничество с другими вузами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52%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Конкуренция между вузами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40%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hthoek 5"/>
          <p:cNvSpPr/>
          <p:nvPr/>
        </p:nvSpPr>
        <p:spPr>
          <a:xfrm>
            <a:off x="6705600" y="6248400"/>
            <a:ext cx="11977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49263" eaLnBrk="1" hangingPunct="1">
              <a:buClr>
                <a:srgbClr val="332586"/>
              </a:buClr>
              <a:buSzPct val="100000"/>
              <a:defRPr/>
            </a:pPr>
            <a:r>
              <a:rPr lang="en-GB" sz="1000" dirty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 Unicode MS"/>
              </a:rPr>
              <a:t>EUA Trends </a:t>
            </a:r>
            <a:r>
              <a:rPr lang="en-GB" sz="1000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 Unicode MS"/>
              </a:rPr>
              <a:t>2015</a:t>
            </a:r>
            <a:endParaRPr lang="en-GB" sz="1000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333848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Рост конкуренции и сотрудничества</a:t>
            </a:r>
            <a:endParaRPr lang="nl-NL" sz="1800" dirty="0" smtClean="0"/>
          </a:p>
          <a:p>
            <a:endParaRPr lang="nl-NL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altLang="nl-NL">
              <a:solidFill>
                <a:srgbClr val="000000"/>
              </a:solidFill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/>
          </p:nvPr>
        </p:nvGraphicFramePr>
        <p:xfrm>
          <a:off x="1524000" y="2438400"/>
          <a:ext cx="6096000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1143000"/>
                <a:gridCol w="1295400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“</a:t>
                      </a:r>
                      <a:r>
                        <a:rPr lang="ru-RU" dirty="0" smtClean="0"/>
                        <a:t>Высокая важность</a:t>
                      </a:r>
                      <a:r>
                        <a:rPr lang="nl-NL" dirty="0" smtClean="0"/>
                        <a:t>”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Сегодня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Завтра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Рейтинги и лиги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33%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40%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Региональное сотрудничество </a:t>
                      </a:r>
                      <a:r>
                        <a:rPr lang="nl-NL" dirty="0" smtClean="0"/>
                        <a:t>(</a:t>
                      </a:r>
                      <a:r>
                        <a:rPr lang="ru-RU" dirty="0" smtClean="0"/>
                        <a:t>партнеры в сфере высшего и не высшего образования</a:t>
                      </a:r>
                      <a:r>
                        <a:rPr lang="nl-NL" dirty="0" smtClean="0"/>
                        <a:t>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58%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73%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Сотрудничество с бизнес партнерами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53%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69%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Сотрудничество с другими вузами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52%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70%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Конкуренция между вузами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40%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57%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hthoek 5"/>
          <p:cNvSpPr/>
          <p:nvPr/>
        </p:nvSpPr>
        <p:spPr>
          <a:xfrm>
            <a:off x="6705600" y="6248400"/>
            <a:ext cx="11977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eaLnBrk="1" hangingPunct="1">
              <a:buClr>
                <a:srgbClr val="332586"/>
              </a:buClr>
              <a:buSzPct val="100000"/>
              <a:defRPr/>
            </a:pPr>
            <a:r>
              <a:rPr lang="en-GB" sz="1000" dirty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 Unicode MS"/>
              </a:rPr>
              <a:t>EUA Trends 2015</a:t>
            </a:r>
          </a:p>
        </p:txBody>
      </p:sp>
    </p:spTree>
    <p:extLst>
      <p:ext uri="{BB962C8B-B14F-4D97-AF65-F5344CB8AC3E}">
        <p14:creationId xmlns:p14="http://schemas.microsoft.com/office/powerpoint/2010/main" val="3237541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752600"/>
            <a:ext cx="8815388" cy="4749800"/>
          </a:xfrm>
        </p:spPr>
        <p:txBody>
          <a:bodyPr/>
          <a:lstStyle/>
          <a:p>
            <a:r>
              <a:rPr lang="ru-RU" sz="1800" dirty="0" smtClean="0"/>
              <a:t>Смена национальных парадигм в определенных сообществах</a:t>
            </a:r>
            <a:endParaRPr lang="nl-NL" sz="1800" dirty="0" smtClean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/>
              <a:pPr>
                <a:defRPr/>
              </a:pPr>
              <a:t>19</a:t>
            </a:fld>
            <a:endParaRPr lang="en-US" altLang="nl-NL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8229600" cy="264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hoek 4"/>
          <p:cNvSpPr/>
          <p:nvPr/>
        </p:nvSpPr>
        <p:spPr>
          <a:xfrm>
            <a:off x="6768543" y="6019800"/>
            <a:ext cx="19239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49263" eaLnBrk="1" hangingPunct="1">
              <a:buClr>
                <a:srgbClr val="332586"/>
              </a:buClr>
              <a:buSzPct val="100000"/>
              <a:defRPr/>
            </a:pPr>
            <a:r>
              <a:rPr lang="en-GB" sz="1000" dirty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 Unicode MS"/>
              </a:rPr>
              <a:t>EUA Trends 2015, </a:t>
            </a:r>
            <a:r>
              <a:rPr lang="en-GB" sz="1000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 Unicode MS"/>
              </a:rPr>
              <a:t>Q4: </a:t>
            </a:r>
            <a:r>
              <a:rPr lang="en-GB" sz="1000" dirty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 Unicode MS"/>
              </a:rPr>
              <a:t>N= </a:t>
            </a:r>
            <a:r>
              <a:rPr lang="en-GB" sz="1000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 Unicode MS"/>
              </a:rPr>
              <a:t>450</a:t>
            </a:r>
            <a:endParaRPr lang="en-GB" sz="1000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133399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nl-NL" sz="2800" b="0" dirty="0" smtClean="0"/>
              <a:t>Что на повестке дня</a:t>
            </a:r>
            <a:r>
              <a:rPr lang="nl-NL" altLang="nl-NL" sz="2800" b="0" dirty="0" smtClean="0"/>
              <a:t>?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000" dirty="0" smtClean="0"/>
              <a:t>Повестка модернизации для университетов</a:t>
            </a:r>
            <a:endParaRPr lang="nl-NL" sz="2000" dirty="0" smtClean="0"/>
          </a:p>
          <a:p>
            <a:pPr>
              <a:defRPr/>
            </a:pPr>
            <a:r>
              <a:rPr lang="ru-RU" sz="2000" dirty="0" smtClean="0"/>
              <a:t>Создание </a:t>
            </a:r>
            <a:r>
              <a:rPr lang="ru-RU" sz="2000" dirty="0"/>
              <a:t>Европейского пространства высшег</a:t>
            </a:r>
            <a:r>
              <a:rPr lang="ru-RU" sz="2000" dirty="0" smtClean="0"/>
              <a:t>о образования</a:t>
            </a:r>
          </a:p>
          <a:p>
            <a:pPr>
              <a:defRPr/>
            </a:pPr>
            <a:r>
              <a:rPr lang="ru-RU" sz="2000" dirty="0" smtClean="0"/>
              <a:t>Как развивался Болонский процесс</a:t>
            </a:r>
            <a:r>
              <a:rPr lang="en-US" sz="2000" dirty="0" smtClean="0"/>
              <a:t>? </a:t>
            </a:r>
          </a:p>
          <a:p>
            <a:pPr lvl="1">
              <a:defRPr/>
            </a:pPr>
            <a:r>
              <a:rPr lang="ru-RU" sz="1800" dirty="0" smtClean="0"/>
              <a:t>От Сорбонны </a:t>
            </a:r>
            <a:r>
              <a:rPr lang="ru-RU" sz="1800" dirty="0"/>
              <a:t>1998 года и </a:t>
            </a:r>
            <a:r>
              <a:rPr lang="ru-RU" sz="1800" dirty="0" smtClean="0"/>
              <a:t>до Парижа </a:t>
            </a:r>
            <a:r>
              <a:rPr lang="ru-RU" sz="1800" dirty="0"/>
              <a:t>в 2018 </a:t>
            </a:r>
            <a:r>
              <a:rPr lang="ru-RU" sz="1800" dirty="0" smtClean="0"/>
              <a:t>году</a:t>
            </a:r>
            <a:r>
              <a:rPr lang="en-US" sz="1800" dirty="0" smtClean="0"/>
              <a:t>;</a:t>
            </a:r>
          </a:p>
          <a:p>
            <a:pPr lvl="1">
              <a:defRPr/>
            </a:pPr>
            <a:r>
              <a:rPr lang="ru-RU" sz="1800" dirty="0"/>
              <a:t>Расширяет перечень целей </a:t>
            </a:r>
            <a:r>
              <a:rPr lang="ru-RU" sz="1800" dirty="0" smtClean="0"/>
              <a:t>политики </a:t>
            </a:r>
          </a:p>
          <a:p>
            <a:pPr>
              <a:defRPr/>
            </a:pPr>
            <a:r>
              <a:rPr lang="ru-RU" sz="2000" dirty="0"/>
              <a:t>Неотложность </a:t>
            </a:r>
            <a:r>
              <a:rPr lang="ru-RU" sz="2000" dirty="0" smtClean="0"/>
              <a:t>результатов</a:t>
            </a:r>
            <a:endParaRPr lang="en-US" sz="2000" dirty="0" smtClean="0"/>
          </a:p>
          <a:p>
            <a:pPr lvl="1">
              <a:defRPr/>
            </a:pPr>
            <a:r>
              <a:rPr lang="ru-RU" sz="1800" dirty="0"/>
              <a:t>Глобальные изменения </a:t>
            </a:r>
            <a:r>
              <a:rPr lang="ru-RU" sz="1800" dirty="0" smtClean="0"/>
              <a:t>в высшем образовании</a:t>
            </a:r>
            <a:endParaRPr lang="en-US" sz="1800" dirty="0" smtClean="0"/>
          </a:p>
          <a:p>
            <a:pPr lvl="1">
              <a:defRPr/>
            </a:pPr>
            <a:r>
              <a:rPr lang="ru-RU" sz="1800" dirty="0"/>
              <a:t>Политическая приверженность и позиционирование </a:t>
            </a:r>
            <a:r>
              <a:rPr lang="ru-RU" sz="1800" dirty="0" smtClean="0"/>
              <a:t>университетов </a:t>
            </a:r>
            <a:endParaRPr lang="en-US" sz="1800" dirty="0" smtClean="0"/>
          </a:p>
          <a:p>
            <a:pPr lvl="1">
              <a:defRPr/>
            </a:pPr>
            <a:endParaRPr lang="en-US" sz="2000" dirty="0" smtClean="0"/>
          </a:p>
          <a:p>
            <a:pPr lvl="1"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endParaRPr lang="nl-NL" sz="20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9AFE90-11D9-4F95-88CC-3017DC72F3F2}" type="slidenum">
              <a:rPr lang="en-US" altLang="nl-NL" smtClean="0"/>
              <a:pPr>
                <a:defRPr/>
              </a:pPr>
              <a:t>2</a:t>
            </a:fld>
            <a:endParaRPr lang="en-US" altLang="nl-NL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 dirty="0"/>
              <a:t>Какое утверждение лучше всего описывает ситуацию </a:t>
            </a:r>
            <a:r>
              <a:rPr lang="ru-RU" sz="2800" b="0" dirty="0" smtClean="0"/>
              <a:t>в</a:t>
            </a:r>
            <a:r>
              <a:rPr lang="en-US" sz="2800" b="0" dirty="0" smtClean="0"/>
              <a:t> </a:t>
            </a:r>
            <a:r>
              <a:rPr lang="ru-RU" sz="2800" b="0" dirty="0" smtClean="0"/>
              <a:t>вузах?</a:t>
            </a:r>
            <a:endParaRPr lang="nl-NL" sz="2800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/>
              <a:pPr>
                <a:defRPr/>
              </a:pPr>
              <a:t>20</a:t>
            </a:fld>
            <a:endParaRPr lang="en-US" altLang="nl-NL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2205038"/>
            <a:ext cx="8148637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6768543" y="6019800"/>
            <a:ext cx="19944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49263" eaLnBrk="1" hangingPunct="1">
              <a:buClr>
                <a:srgbClr val="332586"/>
              </a:buClr>
              <a:buSzPct val="100000"/>
              <a:defRPr/>
            </a:pPr>
            <a:r>
              <a:rPr lang="en-GB" sz="1000" dirty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 Unicode MS"/>
              </a:rPr>
              <a:t>EUA Trends 2015, </a:t>
            </a:r>
            <a:r>
              <a:rPr lang="en-GB" sz="1000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 Unicode MS"/>
              </a:rPr>
              <a:t>Q8: </a:t>
            </a:r>
            <a:r>
              <a:rPr lang="en-GB" sz="1000" dirty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 Unicode MS"/>
              </a:rPr>
              <a:t>N= </a:t>
            </a:r>
            <a:r>
              <a:rPr lang="en-GB" sz="1000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 Unicode MS"/>
              </a:rPr>
              <a:t>420</a:t>
            </a:r>
            <a:endParaRPr lang="en-GB" sz="1000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145594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 dirty="0" smtClean="0"/>
              <a:t>Насколько срочная необходимость в представлении результатов</a:t>
            </a:r>
            <a:r>
              <a:rPr lang="nl-NL" sz="2800" b="0" dirty="0" smtClean="0"/>
              <a:t>?</a:t>
            </a:r>
            <a:endParaRPr lang="nl-NL" sz="2800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19200" y="1752600"/>
            <a:ext cx="7446963" cy="474980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В преддверии Парижа </a:t>
            </a:r>
            <a:r>
              <a:rPr lang="en-US" sz="2000" dirty="0" smtClean="0"/>
              <a:t>2018, </a:t>
            </a:r>
            <a:r>
              <a:rPr lang="ru-RU" sz="2000" dirty="0" smtClean="0"/>
              <a:t>я бы хотел подчеркнуть срочность/необходимость представить конкретные результаты Болонского процесса</a:t>
            </a:r>
            <a:r>
              <a:rPr lang="en-US" sz="2000" dirty="0" smtClean="0"/>
              <a:t>.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ru-RU" sz="2000" dirty="0" smtClean="0"/>
              <a:t>Некоторые </a:t>
            </a:r>
            <a:r>
              <a:rPr lang="ru-RU" sz="2000" dirty="0"/>
              <a:t>безотлагательные для </a:t>
            </a:r>
            <a:r>
              <a:rPr lang="ru-RU" sz="2000" dirty="0" smtClean="0"/>
              <a:t>этого причины</a:t>
            </a:r>
            <a:r>
              <a:rPr lang="en-US" sz="2000" dirty="0" smtClean="0"/>
              <a:t>:</a:t>
            </a:r>
          </a:p>
          <a:p>
            <a:r>
              <a:rPr lang="ru-RU" sz="1800" dirty="0" smtClean="0"/>
              <a:t>Первое, срочно из-за возможностей</a:t>
            </a:r>
            <a:r>
              <a:rPr lang="en-US" sz="1800" dirty="0" smtClean="0"/>
              <a:t>, </a:t>
            </a:r>
          </a:p>
          <a:p>
            <a:r>
              <a:rPr lang="ru-RU" sz="1800" dirty="0" smtClean="0"/>
              <a:t>Второе, срочно из-за риска потерять политическую поддержку</a:t>
            </a:r>
            <a:r>
              <a:rPr lang="en-US" sz="1800" dirty="0" smtClean="0"/>
              <a:t>, </a:t>
            </a:r>
          </a:p>
          <a:p>
            <a:r>
              <a:rPr lang="ru-RU" sz="1800" dirty="0" smtClean="0"/>
              <a:t>И третье, срочно, потому что университетам нужен ясный контекст, согласно которого они могут работать и создавать сети по распространению знаний по всему миру</a:t>
            </a:r>
            <a:r>
              <a:rPr lang="en-US" sz="1800" dirty="0" smtClean="0"/>
              <a:t>.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ru-RU" sz="2000" dirty="0" smtClean="0"/>
              <a:t>Казалось бы, что у БП и ЕПВО много целей</a:t>
            </a:r>
            <a:r>
              <a:rPr lang="en-US" sz="2000" dirty="0" smtClean="0"/>
              <a:t>. </a:t>
            </a:r>
          </a:p>
          <a:p>
            <a:pPr marL="0" indent="0">
              <a:buNone/>
            </a:pPr>
            <a:r>
              <a:rPr lang="ru-RU" sz="2000" dirty="0" smtClean="0"/>
              <a:t>Не будет ли ЕПВО усиливаться за счет увеличения ключевых целей с конкретными результатами</a:t>
            </a:r>
            <a:r>
              <a:rPr lang="en-US" sz="2000" dirty="0" smtClean="0"/>
              <a:t>?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/>
              <a:pPr>
                <a:defRPr/>
              </a:pPr>
              <a:t>21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533524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 dirty="0" smtClean="0"/>
              <a:t>Глобальные изменения в ВО</a:t>
            </a:r>
            <a:endParaRPr lang="nl-NL" sz="2800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1" y="1798638"/>
            <a:ext cx="7900988" cy="474980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Первая причина </a:t>
            </a:r>
            <a:r>
              <a:rPr lang="ru-RU" sz="2000" dirty="0" smtClean="0"/>
              <a:t>срочной необходимости заключается </a:t>
            </a:r>
            <a:r>
              <a:rPr lang="ru-RU" sz="2000" dirty="0"/>
              <a:t>в </a:t>
            </a:r>
            <a:r>
              <a:rPr lang="ru-RU" sz="2000" dirty="0" smtClean="0"/>
              <a:t>быстрых изменениях </a:t>
            </a:r>
            <a:r>
              <a:rPr lang="ru-RU" sz="2000" dirty="0"/>
              <a:t>в системе высшего образования в глобальном масштабе</a:t>
            </a:r>
            <a:r>
              <a:rPr lang="ru-RU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ru-RU" sz="1800" dirty="0" smtClean="0"/>
              <a:t>ВО где-либо развивается экспоненциально. Спрос опережает предложение в ВО</a:t>
            </a:r>
            <a:r>
              <a:rPr lang="en-US" sz="1800" dirty="0" smtClean="0"/>
              <a:t>.</a:t>
            </a:r>
          </a:p>
          <a:p>
            <a:r>
              <a:rPr lang="ru-RU" sz="1800" dirty="0" smtClean="0"/>
              <a:t>Огромные инвестиции в ВО, создание новых систем и влияние на новые (качественные) стандарты. Примечание</a:t>
            </a:r>
            <a:r>
              <a:rPr lang="en-US" sz="1800" dirty="0" smtClean="0"/>
              <a:t>: </a:t>
            </a:r>
            <a:r>
              <a:rPr lang="ru-RU" sz="1800" dirty="0" smtClean="0"/>
              <a:t>кризис аккредитации в США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Это дает нам две возможности: </a:t>
            </a:r>
            <a:r>
              <a:rPr lang="en-US" sz="2000" dirty="0" smtClean="0"/>
              <a:t> </a:t>
            </a:r>
          </a:p>
          <a:p>
            <a:r>
              <a:rPr lang="ru-RU" sz="1800" dirty="0" smtClean="0"/>
              <a:t>Попытаться и привлекать студентов отовсюду для того, чтобы дать им образование, которое они хотят получить и не могут найти дома</a:t>
            </a:r>
            <a:r>
              <a:rPr lang="en-US" sz="1800" dirty="0" smtClean="0"/>
              <a:t>; </a:t>
            </a:r>
          </a:p>
          <a:p>
            <a:r>
              <a:rPr lang="ru-RU" sz="1800" dirty="0" smtClean="0"/>
              <a:t>Помочь другим нациям создать и расширить их систему высшего образования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С ясным конечным результатом мы действительно можем получить глобальный стандарт. Ориентир для других</a:t>
            </a:r>
            <a:endParaRPr lang="en-US" sz="2000" dirty="0" smtClean="0"/>
          </a:p>
          <a:p>
            <a:pPr marL="0" indent="0">
              <a:buNone/>
            </a:pPr>
            <a:r>
              <a:rPr lang="ru-RU" sz="2000" dirty="0" smtClean="0"/>
              <a:t>Поэтому нам нужны определенные результаты и итоги. </a:t>
            </a:r>
            <a:endParaRPr lang="nl-NL" sz="2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/>
              <a:pPr>
                <a:defRPr/>
              </a:pPr>
              <a:t>22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1796897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 dirty="0"/>
              <a:t>Политическая поддержка/позиционирование университетов</a:t>
            </a:r>
            <a:endParaRPr lang="nl-NL" sz="2800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798638"/>
            <a:ext cx="7977189" cy="474980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Вторая причина срочных мер</a:t>
            </a:r>
            <a:r>
              <a:rPr lang="en-US" sz="1800" dirty="0" smtClean="0"/>
              <a:t>:</a:t>
            </a:r>
          </a:p>
          <a:p>
            <a:r>
              <a:rPr lang="ru-RU" sz="1600" dirty="0" smtClean="0"/>
              <a:t>Возможная потеря политической поддержки</a:t>
            </a:r>
            <a:r>
              <a:rPr lang="en-US" sz="1600" dirty="0" smtClean="0"/>
              <a:t> (</a:t>
            </a:r>
            <a:r>
              <a:rPr lang="ru-RU" sz="1600" dirty="0" smtClean="0"/>
              <a:t>затрагивает европейское сотрудничество </a:t>
            </a:r>
            <a:r>
              <a:rPr lang="ru-RU" sz="1600" dirty="0"/>
              <a:t>на всех уровнях, </a:t>
            </a:r>
            <a:r>
              <a:rPr lang="ru-RU" sz="1600" dirty="0" smtClean="0"/>
              <a:t>см. </a:t>
            </a:r>
            <a:r>
              <a:rPr lang="ru-RU" sz="1600" dirty="0"/>
              <a:t>политические последствия кризиса беженцев</a:t>
            </a:r>
            <a:r>
              <a:rPr lang="en-US" sz="1600" dirty="0" smtClean="0"/>
              <a:t>). </a:t>
            </a:r>
          </a:p>
          <a:p>
            <a:r>
              <a:rPr lang="ru-RU" sz="1600" dirty="0" smtClean="0"/>
              <a:t>Если после 17 лет мы будем не в состоянии показать ЕПВО как ясный и конкретный результат БП, может возникнуть риск потери всего процесса</a:t>
            </a:r>
            <a:r>
              <a:rPr lang="en-US" sz="1600" dirty="0" smtClean="0"/>
              <a:t>. </a:t>
            </a:r>
          </a:p>
          <a:p>
            <a:pPr marL="0" indent="0">
              <a:buNone/>
            </a:pPr>
            <a:r>
              <a:rPr lang="ru-RU" sz="1800" dirty="0" smtClean="0"/>
              <a:t>Третья и последняя причина</a:t>
            </a:r>
            <a:r>
              <a:rPr lang="en-US" sz="1800" dirty="0" smtClean="0"/>
              <a:t>: </a:t>
            </a:r>
          </a:p>
          <a:p>
            <a:r>
              <a:rPr lang="ru-RU" sz="1600" dirty="0" smtClean="0"/>
              <a:t>Необходимость университетов себя позиционировать</a:t>
            </a:r>
            <a:r>
              <a:rPr lang="ru-RU" sz="1600" dirty="0"/>
              <a:t>. Университеты прилагают все усилия, чтобы расширить свои совместные действия. Для того, чтобы способствовать развитию новых знаний и </a:t>
            </a:r>
            <a:r>
              <a:rPr lang="ru-RU" sz="1600" dirty="0" smtClean="0"/>
              <a:t>передать их студентам обществу, они </a:t>
            </a:r>
            <a:r>
              <a:rPr lang="ru-RU" sz="1600" dirty="0"/>
              <a:t>строят партнерские отношения - в рамках более широкой </a:t>
            </a:r>
            <a:r>
              <a:rPr lang="ru-RU" sz="1600" dirty="0" smtClean="0"/>
              <a:t>Европы, а также далеко </a:t>
            </a:r>
            <a:r>
              <a:rPr lang="ru-RU" sz="1600" dirty="0"/>
              <a:t>за </a:t>
            </a:r>
            <a:r>
              <a:rPr lang="ru-RU" sz="1600" dirty="0" smtClean="0"/>
              <a:t>ее </a:t>
            </a:r>
            <a:r>
              <a:rPr lang="ru-RU" sz="1600" dirty="0"/>
              <a:t>пределами - в качестве основного требования / основания для своей миссии. Для этого </a:t>
            </a:r>
            <a:r>
              <a:rPr lang="ru-RU" sz="1600" dirty="0" smtClean="0"/>
              <a:t>университетам </a:t>
            </a:r>
            <a:r>
              <a:rPr lang="ru-RU" sz="1600" dirty="0"/>
              <a:t>нужен четкий </a:t>
            </a:r>
            <a:r>
              <a:rPr lang="ru-RU" sz="1600" dirty="0" smtClean="0"/>
              <a:t>международный посыл, в контексте которого </a:t>
            </a:r>
            <a:r>
              <a:rPr lang="ru-RU" sz="1600" dirty="0"/>
              <a:t>они работают.</a:t>
            </a:r>
          </a:p>
          <a:p>
            <a:r>
              <a:rPr lang="ru-RU" sz="1600" dirty="0" smtClean="0"/>
              <a:t>Установленное </a:t>
            </a:r>
            <a:r>
              <a:rPr lang="ru-RU" sz="1600" dirty="0"/>
              <a:t>ЕПВО </a:t>
            </a:r>
            <a:r>
              <a:rPr lang="ru-RU" sz="1600" dirty="0" smtClean="0"/>
              <a:t>должно предлагать </a:t>
            </a:r>
            <a:r>
              <a:rPr lang="ru-RU" sz="1600" dirty="0"/>
              <a:t>наше высшее образование и наши университеты </a:t>
            </a:r>
            <a:r>
              <a:rPr lang="ru-RU" sz="1600" dirty="0" smtClean="0"/>
              <a:t>в контексте </a:t>
            </a:r>
            <a:r>
              <a:rPr lang="ru-RU" sz="1600" dirty="0"/>
              <a:t>глобальной </a:t>
            </a:r>
            <a:r>
              <a:rPr lang="ru-RU" sz="1600" dirty="0" smtClean="0"/>
              <a:t>позиции.</a:t>
            </a:r>
            <a:r>
              <a:rPr lang="en-US" sz="1600" dirty="0" smtClean="0"/>
              <a:t> </a:t>
            </a:r>
            <a:endParaRPr lang="nl-NL" sz="2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/>
              <a:pPr>
                <a:defRPr/>
              </a:pPr>
              <a:t>23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88870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Несколько заключений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/>
              <a:t>ЕПВО нам необходимо по нескольким причинам</a:t>
            </a:r>
            <a:r>
              <a:rPr lang="nl-NL" sz="2000" dirty="0" smtClean="0"/>
              <a:t>:</a:t>
            </a:r>
          </a:p>
          <a:p>
            <a:r>
              <a:rPr lang="ru-RU" sz="1800" dirty="0" smtClean="0"/>
              <a:t>Для улучшения качества и обеспечения ВО</a:t>
            </a:r>
            <a:r>
              <a:rPr lang="nl-NL" sz="1800" dirty="0" smtClean="0"/>
              <a:t>;</a:t>
            </a:r>
          </a:p>
          <a:p>
            <a:r>
              <a:rPr lang="ru-RU" sz="1800" dirty="0" smtClean="0"/>
              <a:t>Для того, чтобы позволить университетам позиционировать себя и функционировать в глобальном контексте</a:t>
            </a:r>
            <a:r>
              <a:rPr lang="nl-NL" sz="1800" dirty="0" smtClean="0"/>
              <a:t>;</a:t>
            </a:r>
          </a:p>
          <a:p>
            <a:r>
              <a:rPr lang="ru-RU" sz="1800" dirty="0" smtClean="0"/>
              <a:t>Как поле для реализации сотрудничества и конкуренции</a:t>
            </a:r>
            <a:r>
              <a:rPr lang="nl-NL" sz="1800" dirty="0" smtClean="0"/>
              <a:t>.</a:t>
            </a:r>
          </a:p>
          <a:p>
            <a:endParaRPr lang="nl-NL" sz="1800" dirty="0"/>
          </a:p>
          <a:p>
            <a:pPr marL="0" indent="0">
              <a:buNone/>
            </a:pPr>
            <a:r>
              <a:rPr lang="ru-RU" sz="2000" dirty="0" smtClean="0"/>
              <a:t>Этот семинар показывает, что  университеты Казахстана стремятся </a:t>
            </a:r>
            <a:r>
              <a:rPr lang="ru-RU" sz="2000" dirty="0"/>
              <a:t>в полной мере развивать и использовать </a:t>
            </a:r>
            <a:r>
              <a:rPr lang="ru-RU" sz="2000" dirty="0" smtClean="0"/>
              <a:t>ЕПВО</a:t>
            </a:r>
            <a:r>
              <a:rPr lang="en-US" sz="2000" dirty="0" smtClean="0"/>
              <a:t>. </a:t>
            </a:r>
          </a:p>
          <a:p>
            <a:pPr marL="0" indent="0">
              <a:buNone/>
            </a:pPr>
            <a:r>
              <a:rPr lang="ru-RU" sz="2000" dirty="0"/>
              <a:t>И </a:t>
            </a:r>
            <a:r>
              <a:rPr lang="ru-RU" sz="2000" dirty="0" smtClean="0"/>
              <a:t>понятно, что основной фокус семинара, направленный на международную кредитную мобильность, является своевременным </a:t>
            </a:r>
            <a:r>
              <a:rPr lang="ru-RU" sz="2000" dirty="0"/>
              <a:t>и весьма </a:t>
            </a:r>
            <a:r>
              <a:rPr lang="ru-RU" sz="2000" dirty="0" smtClean="0"/>
              <a:t>актуальным на сегодняшний день.</a:t>
            </a:r>
            <a:r>
              <a:rPr lang="en-US" sz="2000" dirty="0" smtClean="0"/>
              <a:t> </a:t>
            </a:r>
            <a:r>
              <a:rPr lang="nl-NL" sz="2000" dirty="0" smtClean="0"/>
              <a:t> </a:t>
            </a:r>
          </a:p>
          <a:p>
            <a:endParaRPr lang="nl-NL" sz="1800" dirty="0"/>
          </a:p>
          <a:p>
            <a:endParaRPr lang="nl-NL" sz="18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/>
              <a:pPr>
                <a:defRPr/>
              </a:pPr>
              <a:t>24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450528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Спасибо за внимание! </a:t>
            </a:r>
            <a:endParaRPr lang="nl-NL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/>
              <a:pPr>
                <a:defRPr/>
              </a:pPr>
              <a:t>25</a:t>
            </a:fld>
            <a:endParaRPr lang="en-US" altLang="nl-NL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131" y="1828800"/>
            <a:ext cx="4207669" cy="47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4174423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31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 dirty="0" smtClean="0"/>
              <a:t>Повестка модернизации </a:t>
            </a:r>
            <a:r>
              <a:rPr lang="ru-RU" sz="2800" b="0" dirty="0"/>
              <a:t>ЕС </a:t>
            </a: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>для </a:t>
            </a:r>
            <a:r>
              <a:rPr lang="ru-RU" sz="2800" b="0" dirty="0"/>
              <a:t>университетов</a:t>
            </a:r>
            <a:endParaRPr lang="nl-NL" sz="2800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/>
              <a:t>Университеты рассматриваются как ключевые игроки в рамках нашей экономики, основанной на знаниях</a:t>
            </a:r>
            <a:r>
              <a:rPr lang="en-US" sz="2000" dirty="0" smtClean="0"/>
              <a:t>:</a:t>
            </a:r>
          </a:p>
          <a:p>
            <a:r>
              <a:rPr lang="ru-RU" sz="1600" dirty="0"/>
              <a:t>Разработка новых знаний (через исследования), а также обучение и распространение </a:t>
            </a:r>
            <a:r>
              <a:rPr lang="ru-RU" sz="1600" dirty="0" smtClean="0"/>
              <a:t>этой тройной миссии</a:t>
            </a:r>
            <a:r>
              <a:rPr lang="en-US" sz="1600" dirty="0" smtClean="0"/>
              <a:t>:</a:t>
            </a:r>
          </a:p>
          <a:p>
            <a:r>
              <a:rPr lang="ru-RU" sz="1600" dirty="0"/>
              <a:t>Для роста, рабочих мест и социальной сплоченности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pPr marL="0" indent="0">
              <a:buNone/>
            </a:pPr>
            <a:r>
              <a:rPr lang="ru-RU" sz="2000" dirty="0" smtClean="0"/>
              <a:t>Необходимость </a:t>
            </a:r>
            <a:r>
              <a:rPr lang="ru-RU" sz="2000" dirty="0"/>
              <a:t>модернизации / реформ в трех различных </a:t>
            </a:r>
            <a:r>
              <a:rPr lang="ru-RU" sz="2000" dirty="0" smtClean="0"/>
              <a:t>областях</a:t>
            </a:r>
            <a:r>
              <a:rPr lang="en-US" sz="2000" dirty="0" smtClean="0"/>
              <a:t>:</a:t>
            </a:r>
          </a:p>
          <a:p>
            <a:r>
              <a:rPr lang="ru-RU" sz="1600" dirty="0" smtClean="0"/>
              <a:t>Реформа управления, </a:t>
            </a:r>
            <a:r>
              <a:rPr lang="ru-RU" sz="1600" dirty="0"/>
              <a:t>как мы регулируем и </a:t>
            </a:r>
            <a:r>
              <a:rPr lang="ru-RU" sz="1600" dirty="0" smtClean="0"/>
              <a:t>администрируем университеты</a:t>
            </a:r>
            <a:r>
              <a:rPr lang="en-US" sz="1600" dirty="0" smtClean="0"/>
              <a:t>;</a:t>
            </a:r>
          </a:p>
          <a:p>
            <a:r>
              <a:rPr lang="ru-RU" sz="1600" dirty="0" smtClean="0"/>
              <a:t>Реформа финансирования, </a:t>
            </a:r>
            <a:r>
              <a:rPr lang="ru-RU" sz="1600" dirty="0"/>
              <a:t>как найти больше источников для финансирования и более эффективно тратить деньги на образование, научные исследования и </a:t>
            </a:r>
            <a:r>
              <a:rPr lang="ru-RU" sz="1600" dirty="0" smtClean="0"/>
              <a:t>инновации</a:t>
            </a:r>
            <a:r>
              <a:rPr lang="en-US" sz="1600" dirty="0" smtClean="0"/>
              <a:t>;</a:t>
            </a:r>
          </a:p>
          <a:p>
            <a:r>
              <a:rPr lang="ru-RU" sz="1600" dirty="0" smtClean="0"/>
              <a:t>Реформа учебного плана, </a:t>
            </a:r>
            <a:r>
              <a:rPr lang="ru-RU" sz="1600" dirty="0"/>
              <a:t>как модернизировать учебный план? </a:t>
            </a:r>
            <a:r>
              <a:rPr lang="ru-RU" sz="1600" dirty="0" smtClean="0"/>
              <a:t>Обеспечение большей мобильности</a:t>
            </a:r>
            <a:r>
              <a:rPr lang="ru-RU" sz="1600" dirty="0"/>
              <a:t>; </a:t>
            </a:r>
            <a:r>
              <a:rPr lang="ru-RU" sz="1600" dirty="0" smtClean="0"/>
              <a:t>более </a:t>
            </a:r>
            <a:r>
              <a:rPr lang="ru-RU" sz="1600" dirty="0" err="1" smtClean="0"/>
              <a:t>студенто</a:t>
            </a:r>
            <a:r>
              <a:rPr lang="ru-RU" sz="1600" dirty="0" smtClean="0"/>
              <a:t>-ориентированный опыт обучения, доступная мобильность для </a:t>
            </a:r>
            <a:r>
              <a:rPr lang="ru-RU" sz="1600" dirty="0"/>
              <a:t>более широкой студенческой аудитории и </a:t>
            </a:r>
            <a:r>
              <a:rPr lang="ru-RU" sz="1600" dirty="0" smtClean="0"/>
              <a:t>ориентированная </a:t>
            </a:r>
            <a:r>
              <a:rPr lang="ru-RU" sz="1600" dirty="0"/>
              <a:t>на навыки 21 </a:t>
            </a:r>
            <a:r>
              <a:rPr lang="ru-RU" sz="1600" dirty="0" smtClean="0"/>
              <a:t>века</a:t>
            </a:r>
            <a:r>
              <a:rPr lang="en-US" sz="1600" dirty="0" smtClean="0"/>
              <a:t>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/>
              <a:pPr>
                <a:defRPr/>
              </a:pPr>
              <a:t>3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9718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 dirty="0">
                <a:solidFill>
                  <a:srgbClr val="FFFFFF"/>
                </a:solidFill>
              </a:rPr>
              <a:t>Повестка модернизации ЕС </a:t>
            </a:r>
            <a:br>
              <a:rPr lang="ru-RU" sz="2800" b="0" dirty="0">
                <a:solidFill>
                  <a:srgbClr val="FFFFFF"/>
                </a:solidFill>
              </a:rPr>
            </a:br>
            <a:r>
              <a:rPr lang="ru-RU" sz="2800" b="0" dirty="0">
                <a:solidFill>
                  <a:srgbClr val="FFFFFF"/>
                </a:solidFill>
              </a:rPr>
              <a:t>для </a:t>
            </a:r>
            <a:r>
              <a:rPr lang="ru-RU" sz="2800" b="0" dirty="0" smtClean="0">
                <a:solidFill>
                  <a:srgbClr val="FFFFFF"/>
                </a:solidFill>
              </a:rPr>
              <a:t>университетов (2)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/>
              <a:t>Реформа управления</a:t>
            </a:r>
            <a:endParaRPr lang="nl-NL" sz="2000" dirty="0"/>
          </a:p>
          <a:p>
            <a:pPr lvl="0"/>
            <a:r>
              <a:rPr lang="ru-RU" sz="1600" dirty="0"/>
              <a:t>Предоставление </a:t>
            </a:r>
            <a:r>
              <a:rPr lang="ru-RU" sz="1600" dirty="0" smtClean="0"/>
              <a:t>университетам реальной автономии, для определения своего собственного специфического профиля </a:t>
            </a:r>
            <a:r>
              <a:rPr lang="ru-RU" sz="1600" dirty="0"/>
              <a:t>и </a:t>
            </a:r>
            <a:r>
              <a:rPr lang="ru-RU" sz="1600" dirty="0" smtClean="0"/>
              <a:t>институциональных стратегий, </a:t>
            </a:r>
            <a:r>
              <a:rPr lang="ru-RU" sz="1600" dirty="0"/>
              <a:t>соответственно. При участии </a:t>
            </a:r>
            <a:r>
              <a:rPr lang="ru-RU" sz="1600" dirty="0" smtClean="0"/>
              <a:t>профессоров, ученых, преподавателей, студентов, других сотрудников университета</a:t>
            </a:r>
            <a:r>
              <a:rPr lang="en-GB" sz="1600" dirty="0" smtClean="0"/>
              <a:t>. </a:t>
            </a:r>
            <a:endParaRPr lang="nl-NL" sz="1600" dirty="0"/>
          </a:p>
          <a:p>
            <a:r>
              <a:rPr lang="ru-RU" sz="1600" dirty="0"/>
              <a:t>Разрешение </a:t>
            </a:r>
            <a:r>
              <a:rPr lang="ru-RU" sz="1600" dirty="0" smtClean="0"/>
              <a:t>университетам </a:t>
            </a:r>
            <a:r>
              <a:rPr lang="ru-RU" sz="1600" dirty="0"/>
              <a:t>использовать свои </a:t>
            </a:r>
            <a:r>
              <a:rPr lang="ru-RU" sz="1600" dirty="0" smtClean="0"/>
              <a:t>ресурсы (</a:t>
            </a:r>
            <a:r>
              <a:rPr lang="ru-RU" sz="1600" dirty="0"/>
              <a:t>человеческие ресурсы, финансы, </a:t>
            </a:r>
            <a:r>
              <a:rPr lang="ru-RU" sz="1600" dirty="0" smtClean="0"/>
              <a:t>здания </a:t>
            </a:r>
            <a:r>
              <a:rPr lang="ru-RU" sz="1600" dirty="0"/>
              <a:t>/ </a:t>
            </a:r>
            <a:r>
              <a:rPr lang="ru-RU" sz="1600" dirty="0" smtClean="0"/>
              <a:t>оборудование) </a:t>
            </a:r>
            <a:r>
              <a:rPr lang="ru-RU" sz="1600" dirty="0"/>
              <a:t>согласно их </a:t>
            </a:r>
            <a:r>
              <a:rPr lang="ru-RU" sz="1600" dirty="0" smtClean="0"/>
              <a:t>миссии и так, </a:t>
            </a:r>
            <a:r>
              <a:rPr lang="ru-RU" sz="1600" dirty="0"/>
              <a:t>как им кажется </a:t>
            </a:r>
            <a:r>
              <a:rPr lang="ru-RU" sz="1600" dirty="0" smtClean="0"/>
              <a:t>подходящим</a:t>
            </a:r>
            <a:r>
              <a:rPr lang="en-GB" sz="1600" dirty="0" smtClean="0"/>
              <a:t>.</a:t>
            </a:r>
            <a:endParaRPr lang="nl-NL" sz="1600" dirty="0"/>
          </a:p>
          <a:p>
            <a:pPr lvl="0"/>
            <a:r>
              <a:rPr lang="ru-RU" sz="1600" dirty="0"/>
              <a:t>Открытие </a:t>
            </a:r>
            <a:r>
              <a:rPr lang="ru-RU" sz="1600" dirty="0" smtClean="0"/>
              <a:t>университетов миру. Вступление </a:t>
            </a:r>
            <a:r>
              <a:rPr lang="ru-RU" sz="1600" dirty="0"/>
              <a:t>в </a:t>
            </a:r>
            <a:r>
              <a:rPr lang="ru-RU" sz="1600" dirty="0" smtClean="0"/>
              <a:t>диалог </a:t>
            </a:r>
            <a:r>
              <a:rPr lang="ru-RU" sz="1600" dirty="0"/>
              <a:t>с заинтересованными </a:t>
            </a:r>
            <a:r>
              <a:rPr lang="ru-RU" sz="1600" dirty="0" smtClean="0"/>
              <a:t>сторонами - работодателями</a:t>
            </a:r>
            <a:r>
              <a:rPr lang="ru-RU" sz="1600" dirty="0"/>
              <a:t>, </a:t>
            </a:r>
            <a:r>
              <a:rPr lang="ru-RU" sz="1600" dirty="0" smtClean="0"/>
              <a:t>производством, профсоюзами, гражданским обществом, городами </a:t>
            </a:r>
            <a:r>
              <a:rPr lang="ru-RU" sz="1600" dirty="0"/>
              <a:t>/ </a:t>
            </a:r>
            <a:r>
              <a:rPr lang="ru-RU" sz="1600" dirty="0" smtClean="0"/>
              <a:t>регионами</a:t>
            </a:r>
            <a:r>
              <a:rPr lang="en-GB" sz="1600" dirty="0" smtClean="0"/>
              <a:t>. </a:t>
            </a:r>
            <a:endParaRPr lang="nl-NL" sz="1600" dirty="0"/>
          </a:p>
          <a:p>
            <a:pPr lvl="0"/>
            <a:r>
              <a:rPr lang="ru-RU" sz="1600" dirty="0"/>
              <a:t>Автономия и подотчетность. Университеты должны быть прозрачными </a:t>
            </a:r>
            <a:r>
              <a:rPr lang="ru-RU" sz="1600" dirty="0" smtClean="0"/>
              <a:t>в </a:t>
            </a:r>
            <a:r>
              <a:rPr lang="ru-RU" sz="1600" dirty="0"/>
              <a:t>том, </a:t>
            </a:r>
            <a:r>
              <a:rPr lang="ru-RU" sz="1600" dirty="0" smtClean="0"/>
              <a:t>на что </a:t>
            </a:r>
            <a:r>
              <a:rPr lang="ru-RU" sz="1600" dirty="0"/>
              <a:t>они </a:t>
            </a:r>
            <a:r>
              <a:rPr lang="ru-RU" sz="1600" dirty="0" smtClean="0"/>
              <a:t>нацелены, </a:t>
            </a:r>
            <a:r>
              <a:rPr lang="ru-RU" sz="1600" dirty="0"/>
              <a:t>как они это делают и </a:t>
            </a:r>
            <a:r>
              <a:rPr lang="ru-RU" sz="1600" dirty="0" smtClean="0"/>
              <a:t>чего </a:t>
            </a:r>
            <a:r>
              <a:rPr lang="ru-RU" sz="1600" dirty="0"/>
              <a:t>они </a:t>
            </a:r>
            <a:r>
              <a:rPr lang="ru-RU" sz="1600" dirty="0" smtClean="0"/>
              <a:t>достигли</a:t>
            </a:r>
            <a:r>
              <a:rPr lang="en-GB" sz="1600" dirty="0" smtClean="0"/>
              <a:t>.</a:t>
            </a:r>
          </a:p>
          <a:p>
            <a:pPr lvl="0"/>
            <a:r>
              <a:rPr lang="ru-RU" sz="1600" dirty="0"/>
              <a:t>Все вышесказанное должно </a:t>
            </a:r>
            <a:r>
              <a:rPr lang="ru-RU" sz="1600" dirty="0" smtClean="0"/>
              <a:t>способствовать тому, чтобы университеты </a:t>
            </a:r>
            <a:r>
              <a:rPr lang="ru-RU" sz="1600" dirty="0"/>
              <a:t>более чутко </a:t>
            </a:r>
            <a:r>
              <a:rPr lang="ru-RU" sz="1600" dirty="0" smtClean="0"/>
              <a:t>реагировали </a:t>
            </a:r>
            <a:r>
              <a:rPr lang="ru-RU" sz="1600" dirty="0"/>
              <a:t>на потребности </a:t>
            </a:r>
            <a:r>
              <a:rPr lang="ru-RU" sz="1600" dirty="0" smtClean="0"/>
              <a:t>общества</a:t>
            </a:r>
            <a:r>
              <a:rPr lang="en-GB" sz="1600" dirty="0" smtClean="0"/>
              <a:t>.</a:t>
            </a:r>
            <a:endParaRPr lang="nl-NL" sz="160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/>
              <a:pPr>
                <a:defRPr/>
              </a:pPr>
              <a:t>4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196808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 dirty="0"/>
              <a:t>Повестка модернизации ЕС </a:t>
            </a:r>
            <a:br>
              <a:rPr lang="ru-RU" sz="2800" b="0" dirty="0"/>
            </a:br>
            <a:r>
              <a:rPr lang="ru-RU" sz="2800" b="0" dirty="0"/>
              <a:t>для университетов </a:t>
            </a:r>
            <a:r>
              <a:rPr lang="nl-NL" sz="2800" b="0" dirty="0" smtClean="0">
                <a:solidFill>
                  <a:srgbClr val="FFFFFF"/>
                </a:solidFill>
              </a:rPr>
              <a:t>(3)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/>
              <a:t>Реформа </a:t>
            </a:r>
            <a:r>
              <a:rPr lang="ru-RU" sz="2000" dirty="0"/>
              <a:t>финансирования</a:t>
            </a:r>
            <a:endParaRPr lang="nl-NL" sz="2000" dirty="0" smtClean="0"/>
          </a:p>
          <a:p>
            <a:r>
              <a:rPr lang="ru-RU" sz="1800" dirty="0"/>
              <a:t>Увеличение государственных расходов на высшее </a:t>
            </a:r>
            <a:r>
              <a:rPr lang="ru-RU" sz="1800" dirty="0" smtClean="0"/>
              <a:t>образование (рассматриваемые как расходы, </a:t>
            </a:r>
            <a:r>
              <a:rPr lang="ru-RU" sz="1800" dirty="0"/>
              <a:t>вызывающие </a:t>
            </a:r>
            <a:r>
              <a:rPr lang="ru-RU" sz="1800" dirty="0" smtClean="0"/>
              <a:t>рост</a:t>
            </a:r>
            <a:r>
              <a:rPr lang="nl-NL" sz="1800" dirty="0" smtClean="0"/>
              <a:t>).</a:t>
            </a:r>
          </a:p>
          <a:p>
            <a:r>
              <a:rPr lang="ru-RU" sz="1800" dirty="0"/>
              <a:t>Диверсификация доходов для университетов; в том числе частный доход, такие как оплата за обучение </a:t>
            </a:r>
            <a:r>
              <a:rPr lang="ru-RU" sz="1800" dirty="0" smtClean="0"/>
              <a:t>студентами, др.</a:t>
            </a:r>
            <a:endParaRPr lang="nl-NL" sz="1800" dirty="0" smtClean="0"/>
          </a:p>
          <a:p>
            <a:pPr marL="0" indent="0">
              <a:buNone/>
            </a:pPr>
            <a:r>
              <a:rPr lang="ru-RU" sz="2000" dirty="0" smtClean="0"/>
              <a:t>Реформа </a:t>
            </a:r>
            <a:r>
              <a:rPr lang="ru-RU" sz="2000" dirty="0"/>
              <a:t>учебного </a:t>
            </a:r>
            <a:r>
              <a:rPr lang="ru-RU" sz="2000" dirty="0" smtClean="0"/>
              <a:t>плана</a:t>
            </a:r>
            <a:endParaRPr lang="nl-NL" sz="2000" dirty="0" smtClean="0"/>
          </a:p>
          <a:p>
            <a:r>
              <a:rPr lang="ru-RU" sz="1800" dirty="0" smtClean="0"/>
              <a:t>Создание Европейского пространства </a:t>
            </a:r>
            <a:r>
              <a:rPr lang="ru-RU" sz="1800" dirty="0"/>
              <a:t>высшего </a:t>
            </a:r>
            <a:r>
              <a:rPr lang="ru-RU" sz="1800" dirty="0" smtClean="0"/>
              <a:t>образования.</a:t>
            </a:r>
          </a:p>
          <a:p>
            <a:r>
              <a:rPr lang="ru-RU" sz="1800" smtClean="0"/>
              <a:t>Nota</a:t>
            </a:r>
            <a:r>
              <a:rPr lang="ru-RU" sz="1800" dirty="0" smtClean="0"/>
              <a:t> </a:t>
            </a:r>
            <a:r>
              <a:rPr lang="ru-RU" sz="1800" dirty="0" err="1"/>
              <a:t>Bene</a:t>
            </a:r>
            <a:r>
              <a:rPr lang="ru-RU" sz="1800" dirty="0"/>
              <a:t>: содержание и форма образования в </a:t>
            </a:r>
            <a:r>
              <a:rPr lang="ru-RU" sz="1800" dirty="0" smtClean="0"/>
              <a:t>сфере </a:t>
            </a:r>
            <a:r>
              <a:rPr lang="ru-RU" sz="1800" dirty="0"/>
              <a:t>ответственности отдельных </a:t>
            </a:r>
            <a:r>
              <a:rPr lang="ru-RU" sz="1800" dirty="0" smtClean="0"/>
              <a:t>стран-участниц</a:t>
            </a:r>
            <a:r>
              <a:rPr lang="nl-NL" sz="1800" dirty="0" smtClean="0"/>
              <a:t>.</a:t>
            </a:r>
          </a:p>
          <a:p>
            <a:r>
              <a:rPr lang="ru-RU" sz="1800" dirty="0"/>
              <a:t>Болонский процесс: </a:t>
            </a:r>
            <a:r>
              <a:rPr lang="ru-RU" sz="1800" dirty="0" smtClean="0"/>
              <a:t>политическая приверженность, </a:t>
            </a:r>
            <a:r>
              <a:rPr lang="ru-RU" sz="1800" dirty="0"/>
              <a:t>не рассматривается как нарушение </a:t>
            </a:r>
            <a:r>
              <a:rPr lang="ru-RU" sz="1800" dirty="0" smtClean="0"/>
              <a:t>национальных полномочий</a:t>
            </a:r>
            <a:r>
              <a:rPr lang="nl-NL" sz="1800" dirty="0" smtClean="0"/>
              <a:t>.</a:t>
            </a:r>
            <a:r>
              <a:rPr lang="nl-NL" sz="2000" dirty="0" smtClean="0"/>
              <a:t>	</a:t>
            </a:r>
          </a:p>
          <a:p>
            <a:endParaRPr lang="nl-NL" sz="2000" dirty="0" smtClean="0"/>
          </a:p>
          <a:p>
            <a:endParaRPr lang="nl-NL" sz="2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/>
              <a:pPr>
                <a:defRPr/>
              </a:pPr>
              <a:t>5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621174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/>
              <a:t/>
            </a:r>
            <a:br>
              <a:rPr lang="ru-RU" sz="2800" b="0" dirty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/>
              <a:t/>
            </a:r>
            <a:br>
              <a:rPr lang="ru-RU" sz="2800" b="0" dirty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/>
              <a:t/>
            </a:r>
            <a:br>
              <a:rPr lang="ru-RU" sz="2800" b="0" dirty="0"/>
            </a:br>
            <a:r>
              <a:rPr lang="ru-RU" sz="2800" b="0" dirty="0"/>
              <a:t>Создание Европейского пространства высшего образования</a:t>
            </a:r>
            <a:endParaRPr lang="nl-NL" sz="2800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/>
              <a:t>Болонский процесс представляет собой коллективные усилия государственных органов, университетов, преподавателей и студентов, вместе с ассоциациями заинтересованных сторон, работодателей, агентств по обеспечению качества, международных организаций и учреждений, в том числе Европейской </a:t>
            </a:r>
            <a:r>
              <a:rPr lang="ru-RU" sz="1800" dirty="0" smtClean="0"/>
              <a:t>комиссии</a:t>
            </a:r>
            <a:r>
              <a:rPr lang="en-US" sz="1800" dirty="0" smtClean="0"/>
              <a:t>.</a:t>
            </a:r>
          </a:p>
          <a:p>
            <a:r>
              <a:rPr lang="ru-RU" sz="1800" dirty="0" smtClean="0"/>
              <a:t>Сильно </a:t>
            </a:r>
            <a:r>
              <a:rPr lang="ru-RU" sz="1800" dirty="0"/>
              <a:t>различающиеся системы образования и обучения в Европе традиционно </a:t>
            </a:r>
            <a:r>
              <a:rPr lang="ru-RU" sz="1800" dirty="0" smtClean="0"/>
              <a:t>вызывают затруднения у </a:t>
            </a:r>
            <a:r>
              <a:rPr lang="ru-RU" sz="1800" dirty="0"/>
              <a:t>европейцев </a:t>
            </a:r>
            <a:r>
              <a:rPr lang="ru-RU" sz="1800" dirty="0" smtClean="0"/>
              <a:t>в использовании квалификаций </a:t>
            </a:r>
            <a:r>
              <a:rPr lang="ru-RU" sz="1800" dirty="0"/>
              <a:t>одной страны </a:t>
            </a:r>
            <a:r>
              <a:rPr lang="ru-RU" sz="1800" dirty="0" smtClean="0"/>
              <a:t>для подачи заявки </a:t>
            </a:r>
            <a:r>
              <a:rPr lang="ru-RU" sz="1800" dirty="0"/>
              <a:t>на работу </a:t>
            </a:r>
            <a:r>
              <a:rPr lang="ru-RU" sz="1800" dirty="0" smtClean="0"/>
              <a:t>или на обучение в другой</a:t>
            </a:r>
            <a:r>
              <a:rPr lang="en-US" sz="1800" dirty="0" smtClean="0"/>
              <a:t>. </a:t>
            </a:r>
          </a:p>
          <a:p>
            <a:r>
              <a:rPr lang="ru-RU" sz="1800" dirty="0" smtClean="0"/>
              <a:t>Увеличившаяся совместимость </a:t>
            </a:r>
            <a:r>
              <a:rPr lang="ru-RU" sz="1800" dirty="0"/>
              <a:t>между системами образования облегчает </a:t>
            </a:r>
            <a:r>
              <a:rPr lang="ru-RU" sz="1800" dirty="0" smtClean="0"/>
              <a:t>передвижение </a:t>
            </a:r>
            <a:r>
              <a:rPr lang="ru-RU" sz="1800" dirty="0"/>
              <a:t>по </a:t>
            </a:r>
            <a:r>
              <a:rPr lang="ru-RU" sz="1800" dirty="0" smtClean="0"/>
              <a:t>Европе студентов </a:t>
            </a:r>
            <a:r>
              <a:rPr lang="ru-RU" sz="1800" dirty="0"/>
              <a:t>и лиц, ищущих </a:t>
            </a:r>
            <a:r>
              <a:rPr lang="ru-RU" sz="1800" dirty="0" smtClean="0"/>
              <a:t>работу</a:t>
            </a:r>
            <a:r>
              <a:rPr lang="en-US" sz="1800" dirty="0" smtClean="0"/>
              <a:t>.</a:t>
            </a:r>
          </a:p>
          <a:p>
            <a:r>
              <a:rPr lang="ru-RU" sz="1800" dirty="0"/>
              <a:t>Болонские реформы также </a:t>
            </a:r>
            <a:r>
              <a:rPr lang="ru-RU" sz="1800" dirty="0" smtClean="0"/>
              <a:t>помогают европейским университетам </a:t>
            </a:r>
            <a:r>
              <a:rPr lang="ru-RU" sz="1800" dirty="0"/>
              <a:t>и </a:t>
            </a:r>
            <a:r>
              <a:rPr lang="ru-RU" sz="1800" dirty="0" smtClean="0"/>
              <a:t>колледжам быть </a:t>
            </a:r>
            <a:r>
              <a:rPr lang="ru-RU" sz="1800" dirty="0"/>
              <a:t>более конкурентоспособными и привлекательными для остального </a:t>
            </a:r>
            <a:r>
              <a:rPr lang="ru-RU" sz="1800" dirty="0" smtClean="0"/>
              <a:t>мира</a:t>
            </a:r>
            <a:r>
              <a:rPr lang="en-US" sz="1800" dirty="0" smtClean="0"/>
              <a:t>.</a:t>
            </a:r>
          </a:p>
          <a:p>
            <a:endParaRPr lang="nl-NL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/>
              <a:pPr>
                <a:defRPr/>
              </a:pPr>
              <a:t>6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959280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/>
              <a:t>Болонский процесс </a:t>
            </a:r>
            <a:r>
              <a:rPr lang="ru-RU" sz="2000" dirty="0" smtClean="0"/>
              <a:t>поддерживает модернизацию </a:t>
            </a:r>
            <a:r>
              <a:rPr lang="ru-RU" sz="2000" dirty="0"/>
              <a:t>систем образования и </a:t>
            </a:r>
            <a:r>
              <a:rPr lang="ru-RU" sz="2000" dirty="0" smtClean="0"/>
              <a:t>обучения</a:t>
            </a:r>
            <a:endParaRPr lang="en-US" sz="2000" dirty="0" smtClean="0"/>
          </a:p>
          <a:p>
            <a:r>
              <a:rPr lang="ru-RU" sz="2000" dirty="0" smtClean="0"/>
              <a:t>в удовлетворении потребностей </a:t>
            </a:r>
            <a:r>
              <a:rPr lang="ru-RU" sz="2000" dirty="0"/>
              <a:t>меняющегося рынка </a:t>
            </a:r>
            <a:r>
              <a:rPr lang="ru-RU" sz="2000" dirty="0" smtClean="0"/>
              <a:t>труда</a:t>
            </a:r>
            <a:r>
              <a:rPr lang="en-US" sz="2000" dirty="0" smtClean="0"/>
              <a:t>. </a:t>
            </a:r>
            <a:r>
              <a:rPr lang="ru-RU" sz="2000" dirty="0"/>
              <a:t>Доля рабочих мест, требующих высокой квалификации растет, и </a:t>
            </a:r>
            <a:r>
              <a:rPr lang="ru-RU" sz="2000" dirty="0" smtClean="0"/>
              <a:t>увеличивается спрос </a:t>
            </a:r>
            <a:r>
              <a:rPr lang="ru-RU" sz="2000" dirty="0"/>
              <a:t>на инновации и </a:t>
            </a:r>
            <a:r>
              <a:rPr lang="ru-RU" sz="2000" dirty="0" smtClean="0"/>
              <a:t>предпринимательство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ru-RU" sz="2000" dirty="0"/>
              <a:t>Основное </a:t>
            </a:r>
            <a:r>
              <a:rPr lang="ru-RU" sz="2000" dirty="0" smtClean="0"/>
              <a:t>внимание на</a:t>
            </a:r>
            <a:r>
              <a:rPr lang="en-US" sz="2000" dirty="0" smtClean="0"/>
              <a:t>:</a:t>
            </a:r>
          </a:p>
          <a:p>
            <a:r>
              <a:rPr lang="ru-RU" sz="2000" dirty="0"/>
              <a:t>введение </a:t>
            </a:r>
            <a:r>
              <a:rPr lang="ru-RU" sz="2000" dirty="0" smtClean="0"/>
              <a:t>трех-уровневой системы (</a:t>
            </a:r>
            <a:r>
              <a:rPr lang="ru-RU" sz="2000" dirty="0"/>
              <a:t>бакалавр / магистр / </a:t>
            </a:r>
            <a:r>
              <a:rPr lang="ru-RU" sz="2000" dirty="0" smtClean="0"/>
              <a:t>доктор</a:t>
            </a:r>
            <a:r>
              <a:rPr lang="en-US" sz="2000" dirty="0" smtClean="0"/>
              <a:t>);</a:t>
            </a:r>
          </a:p>
          <a:p>
            <a:r>
              <a:rPr lang="ru-RU" sz="2000" dirty="0" smtClean="0"/>
              <a:t>Усилено обеспечение качества</a:t>
            </a:r>
            <a:r>
              <a:rPr lang="en-US" sz="2000" dirty="0" smtClean="0"/>
              <a:t>;</a:t>
            </a:r>
          </a:p>
          <a:p>
            <a:r>
              <a:rPr lang="ru-RU" sz="2000" dirty="0" smtClean="0"/>
              <a:t>Более упрощенное </a:t>
            </a:r>
            <a:r>
              <a:rPr lang="ru-RU" sz="2000" dirty="0"/>
              <a:t>признание квалификаций и периодов </a:t>
            </a:r>
            <a:r>
              <a:rPr lang="ru-RU" sz="2000" dirty="0" smtClean="0"/>
              <a:t>обучения</a:t>
            </a:r>
            <a:r>
              <a:rPr lang="en-US" sz="2000" dirty="0" smtClean="0"/>
              <a:t>;</a:t>
            </a:r>
          </a:p>
          <a:p>
            <a:r>
              <a:rPr lang="ru-RU" sz="2000" dirty="0" smtClean="0"/>
              <a:t>Все </a:t>
            </a:r>
            <a:r>
              <a:rPr lang="ru-RU" sz="2000" dirty="0"/>
              <a:t>это должно способствовать </a:t>
            </a:r>
            <a:r>
              <a:rPr lang="ru-RU" sz="2000" dirty="0" smtClean="0"/>
              <a:t>большей </a:t>
            </a:r>
            <a:r>
              <a:rPr lang="ru-RU" sz="2000" dirty="0"/>
              <a:t>учебной </a:t>
            </a:r>
            <a:r>
              <a:rPr lang="ru-RU" sz="2000" dirty="0" smtClean="0"/>
              <a:t>мобильности</a:t>
            </a:r>
            <a:r>
              <a:rPr lang="en-US" sz="2000" dirty="0" smtClean="0"/>
              <a:t>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/>
              <a:pPr>
                <a:defRPr/>
              </a:pPr>
              <a:t>7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842061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/>
              <a:t/>
            </a:r>
            <a:br>
              <a:rPr lang="ru-RU" sz="2800" b="0" dirty="0"/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/>
              <a:t/>
            </a:r>
            <a:br>
              <a:rPr lang="ru-RU" sz="2800" b="0" dirty="0"/>
            </a:br>
            <a:r>
              <a:rPr lang="ru-RU" sz="2800" b="0" dirty="0" smtClean="0"/>
              <a:t>Как </a:t>
            </a:r>
            <a:r>
              <a:rPr lang="ru-RU" sz="2800" b="0" dirty="0"/>
              <a:t>развивался Болонский процесс? </a:t>
            </a:r>
            <a:br>
              <a:rPr lang="ru-RU" sz="2800" b="0" dirty="0"/>
            </a:br>
            <a:r>
              <a:rPr lang="nl-NL" sz="2800" b="0" dirty="0" smtClean="0"/>
              <a:t> </a:t>
            </a:r>
            <a:endParaRPr lang="nl-NL" sz="2800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1998 – </a:t>
            </a:r>
            <a:r>
              <a:rPr lang="ru-RU" sz="2000" b="1" dirty="0" smtClean="0"/>
              <a:t>Сорбонна</a:t>
            </a:r>
            <a:r>
              <a:rPr lang="en-US" sz="2000" b="1" dirty="0" smtClean="0"/>
              <a:t> </a:t>
            </a:r>
            <a:r>
              <a:rPr lang="en-US" sz="2000" dirty="0" smtClean="0"/>
              <a:t>(</a:t>
            </a:r>
            <a:r>
              <a:rPr lang="ru-RU" sz="2000" dirty="0" smtClean="0"/>
              <a:t>Франция </a:t>
            </a:r>
            <a:r>
              <a:rPr lang="en-US" sz="2000" dirty="0" smtClean="0"/>
              <a:t>/ </a:t>
            </a:r>
            <a:r>
              <a:rPr lang="ru-RU" sz="2000" dirty="0" smtClean="0"/>
              <a:t>Италия</a:t>
            </a:r>
            <a:r>
              <a:rPr lang="en-US" sz="2000" dirty="0" smtClean="0"/>
              <a:t> / </a:t>
            </a:r>
            <a:r>
              <a:rPr lang="ru-RU" sz="2000" dirty="0" smtClean="0"/>
              <a:t>Великобритания</a:t>
            </a:r>
            <a:r>
              <a:rPr lang="en-US" sz="2000" dirty="0" smtClean="0"/>
              <a:t> / </a:t>
            </a:r>
            <a:r>
              <a:rPr lang="ru-RU" sz="2000" dirty="0" smtClean="0"/>
              <a:t>Германия</a:t>
            </a:r>
            <a:r>
              <a:rPr lang="en-US" sz="2000" dirty="0" smtClean="0"/>
              <a:t>)</a:t>
            </a:r>
          </a:p>
          <a:p>
            <a:r>
              <a:rPr lang="ru-RU" sz="1600" dirty="0" smtClean="0"/>
              <a:t>Гармонизация архитектуры Европейской системы  высшего образования</a:t>
            </a:r>
            <a:r>
              <a:rPr lang="en-US" sz="1600" dirty="0" smtClean="0"/>
              <a:t>.</a:t>
            </a:r>
          </a:p>
          <a:p>
            <a:r>
              <a:rPr lang="ru-RU" sz="1600" dirty="0" smtClean="0"/>
              <a:t>Студентам рекомендуется провести </a:t>
            </a:r>
            <a:r>
              <a:rPr lang="ru-RU" sz="1600" dirty="0"/>
              <a:t>по крайней мере один семестр в университетах за пределами своей </a:t>
            </a:r>
            <a:r>
              <a:rPr lang="ru-RU" sz="1600" dirty="0" smtClean="0"/>
              <a:t>страны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Nota Bene: </a:t>
            </a:r>
            <a:r>
              <a:rPr lang="ru-RU" sz="2000" dirty="0"/>
              <a:t>Статья 165 Договора о функционировании ЕС</a:t>
            </a:r>
            <a:r>
              <a:rPr lang="en-US" sz="2000" dirty="0" smtClean="0"/>
              <a:t>:</a:t>
            </a:r>
          </a:p>
          <a:p>
            <a:r>
              <a:rPr lang="en-US" sz="1800" dirty="0" smtClean="0"/>
              <a:t>(1)</a:t>
            </a:r>
            <a:r>
              <a:rPr lang="ru-RU" sz="1800" dirty="0"/>
              <a:t> </a:t>
            </a:r>
            <a:r>
              <a:rPr lang="ru-RU" sz="1600" dirty="0" smtClean="0"/>
              <a:t>Союз </a:t>
            </a:r>
            <a:r>
              <a:rPr lang="ru-RU" sz="1600" dirty="0"/>
              <a:t>способствует развитию качественного образования путем поощрения сотрудничества (...), при полном уважении ответственности государств-членов за содержание обучения и организацию систем </a:t>
            </a:r>
            <a:r>
              <a:rPr lang="ru-RU" sz="1600" dirty="0" smtClean="0"/>
              <a:t>образования </a:t>
            </a:r>
            <a:r>
              <a:rPr lang="en-US" sz="1600" dirty="0" smtClean="0"/>
              <a:t>(…) .</a:t>
            </a:r>
          </a:p>
          <a:p>
            <a:r>
              <a:rPr lang="en-US" sz="1600" dirty="0" smtClean="0"/>
              <a:t>(2) </a:t>
            </a:r>
            <a:r>
              <a:rPr lang="ru-RU" sz="1600" dirty="0"/>
              <a:t>Действие должно быть направлено на: (...) поощрение мобильности студентов и преподавателей, </a:t>
            </a:r>
            <a:r>
              <a:rPr lang="ru-RU" sz="1600" dirty="0" smtClean="0"/>
              <a:t>в </a:t>
            </a:r>
            <a:r>
              <a:rPr lang="ru-RU" sz="1600" dirty="0"/>
              <a:t>частности</a:t>
            </a:r>
            <a:r>
              <a:rPr lang="ru-RU" sz="1600" dirty="0" smtClean="0"/>
              <a:t>, на </a:t>
            </a:r>
            <a:r>
              <a:rPr lang="ru-RU" sz="1600" dirty="0"/>
              <a:t>академическое признание дипломов и периодов </a:t>
            </a:r>
            <a:r>
              <a:rPr lang="ru-RU" sz="1600" dirty="0" smtClean="0"/>
              <a:t>обучения</a:t>
            </a:r>
            <a:r>
              <a:rPr lang="en-US" sz="1600" dirty="0" smtClean="0"/>
              <a:t> (…).</a:t>
            </a:r>
          </a:p>
          <a:p>
            <a:r>
              <a:rPr lang="en-US" sz="1600" dirty="0" smtClean="0"/>
              <a:t>(4) (…) </a:t>
            </a:r>
            <a:r>
              <a:rPr lang="ru-RU" sz="1600" dirty="0"/>
              <a:t>принять </a:t>
            </a:r>
            <a:r>
              <a:rPr lang="ru-RU" sz="1600" dirty="0" smtClean="0"/>
              <a:t>меры </a:t>
            </a:r>
            <a:r>
              <a:rPr lang="ru-RU" sz="1600" dirty="0"/>
              <a:t>стимулирования, за исключением любой гармонизации законов и подзаконных актов </a:t>
            </a:r>
            <a:r>
              <a:rPr lang="ru-RU" sz="1600" dirty="0" smtClean="0"/>
              <a:t>государств-членов</a:t>
            </a:r>
            <a:r>
              <a:rPr lang="en-US" sz="1800" dirty="0" smtClean="0"/>
              <a:t>..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/>
              <a:pPr>
                <a:defRPr/>
              </a:pPr>
              <a:t>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258222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1999 – </a:t>
            </a:r>
            <a:r>
              <a:rPr lang="ru-RU" sz="2000" b="1" dirty="0" smtClean="0"/>
              <a:t>Болонья</a:t>
            </a:r>
            <a:endParaRPr lang="en-US" sz="2000" b="1" dirty="0" smtClean="0"/>
          </a:p>
          <a:p>
            <a:r>
              <a:rPr lang="ru-RU" sz="1800" dirty="0"/>
              <a:t>Для установления европейского пространства высшего </a:t>
            </a:r>
            <a:r>
              <a:rPr lang="ru-RU" sz="1800" dirty="0" smtClean="0"/>
              <a:t>образования</a:t>
            </a:r>
            <a:endParaRPr lang="en-US" sz="1800" dirty="0" smtClean="0"/>
          </a:p>
          <a:p>
            <a:r>
              <a:rPr lang="ru-RU" sz="1800" dirty="0"/>
              <a:t>Понятные и </a:t>
            </a:r>
            <a:r>
              <a:rPr lang="ru-RU" sz="1800" dirty="0" smtClean="0"/>
              <a:t>сопоставимые степени, </a:t>
            </a:r>
            <a:r>
              <a:rPr lang="ru-RU" sz="1800" dirty="0"/>
              <a:t>также за счет реализации </a:t>
            </a:r>
            <a:r>
              <a:rPr lang="ru-RU" sz="1800" dirty="0" smtClean="0"/>
              <a:t>Приложения </a:t>
            </a:r>
            <a:r>
              <a:rPr lang="ru-RU" sz="1800" dirty="0"/>
              <a:t>к </a:t>
            </a:r>
            <a:r>
              <a:rPr lang="ru-RU" sz="1800" dirty="0" smtClean="0"/>
              <a:t>Диплому</a:t>
            </a:r>
            <a:endParaRPr lang="en-US" sz="1800" dirty="0" smtClean="0"/>
          </a:p>
          <a:p>
            <a:r>
              <a:rPr lang="ru-RU" sz="1800" dirty="0"/>
              <a:t>Два основных цикла: </a:t>
            </a:r>
            <a:r>
              <a:rPr lang="ru-RU" sz="1800" dirty="0" smtClean="0"/>
              <a:t>бакалавр </a:t>
            </a:r>
            <a:r>
              <a:rPr lang="ru-RU" sz="1800" dirty="0"/>
              <a:t>(минимум 3 года, доступ к рынку труда) и </a:t>
            </a:r>
            <a:r>
              <a:rPr lang="ru-RU" sz="1800" dirty="0" smtClean="0"/>
              <a:t>магистр</a:t>
            </a:r>
            <a:r>
              <a:rPr lang="en-US" sz="1800" dirty="0" smtClean="0"/>
              <a:t>.</a:t>
            </a:r>
          </a:p>
          <a:p>
            <a:r>
              <a:rPr lang="ru-RU" sz="1800" dirty="0"/>
              <a:t>Создание системы кредитов - таких, как система </a:t>
            </a:r>
            <a:r>
              <a:rPr lang="ru-RU" sz="1800" dirty="0" smtClean="0"/>
              <a:t>ECTS</a:t>
            </a:r>
            <a:endParaRPr lang="en-US" sz="1800" dirty="0" smtClean="0"/>
          </a:p>
          <a:p>
            <a:r>
              <a:rPr lang="ru-RU" sz="1800" dirty="0"/>
              <a:t>Содействие мобильности для студентов и преподавателей, </a:t>
            </a:r>
            <a:r>
              <a:rPr lang="ru-RU" sz="1800" dirty="0" smtClean="0"/>
              <a:t>через преодоление препятствий</a:t>
            </a:r>
            <a:endParaRPr lang="en-US" sz="1800" dirty="0" smtClean="0"/>
          </a:p>
          <a:p>
            <a:r>
              <a:rPr lang="ru-RU" sz="1800" dirty="0"/>
              <a:t>Сотрудничество в области обеспечения качества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Nota bene: </a:t>
            </a:r>
          </a:p>
          <a:p>
            <a:r>
              <a:rPr lang="ru-RU" sz="1800" dirty="0"/>
              <a:t>Введение </a:t>
            </a:r>
            <a:r>
              <a:rPr lang="ru-RU" sz="1800" dirty="0" smtClean="0"/>
              <a:t>бакалавра на рынок </a:t>
            </a:r>
            <a:r>
              <a:rPr lang="ru-RU" sz="1800" dirty="0"/>
              <a:t>труда</a:t>
            </a:r>
            <a:endParaRPr lang="en-US" sz="1800" dirty="0" smtClean="0"/>
          </a:p>
          <a:p>
            <a:r>
              <a:rPr lang="ru-RU" sz="1800" dirty="0" smtClean="0"/>
              <a:t>Все </a:t>
            </a:r>
            <a:r>
              <a:rPr lang="ru-RU" sz="1800" dirty="0"/>
              <a:t>эти меры, за исключением двух циклов, уже были частью программы мобильности </a:t>
            </a:r>
            <a:r>
              <a:rPr lang="ru-RU" sz="1800" dirty="0" smtClean="0"/>
              <a:t>Эразмус</a:t>
            </a:r>
            <a:r>
              <a:rPr lang="en-US" sz="1800" dirty="0" smtClean="0"/>
              <a:t>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/>
              <a:pPr>
                <a:defRPr/>
              </a:pPr>
              <a:t>9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203841096"/>
      </p:ext>
    </p:extLst>
  </p:cSld>
  <p:clrMapOvr>
    <a:masterClrMapping/>
  </p:clrMapOvr>
</p:sld>
</file>

<file path=ppt/theme/theme1.xml><?xml version="1.0" encoding="utf-8"?>
<a:theme xmlns:a="http://schemas.openxmlformats.org/drawingml/2006/main" name="Lege presentatie">
  <a:themeElements>
    <a:clrScheme name="">
      <a:dk1>
        <a:srgbClr val="000000"/>
      </a:dk1>
      <a:lt1>
        <a:srgbClr val="FFFFFF"/>
      </a:lt1>
      <a:dk2>
        <a:srgbClr val="000000"/>
      </a:dk2>
      <a:lt2>
        <a:srgbClr val="B9B9B9"/>
      </a:lt2>
      <a:accent1>
        <a:srgbClr val="EE7601"/>
      </a:accent1>
      <a:accent2>
        <a:srgbClr val="B8BD0E"/>
      </a:accent2>
      <a:accent3>
        <a:srgbClr val="FFFFFF"/>
      </a:accent3>
      <a:accent4>
        <a:srgbClr val="000000"/>
      </a:accent4>
      <a:accent5>
        <a:srgbClr val="F5BDAA"/>
      </a:accent5>
      <a:accent6>
        <a:srgbClr val="A6AB0C"/>
      </a:accent6>
      <a:hlink>
        <a:srgbClr val="CD1C19"/>
      </a:hlink>
      <a:folHlink>
        <a:srgbClr val="6A191D"/>
      </a:folHlink>
    </a:clrScheme>
    <a:fontScheme name="Lege presentatie">
      <a:majorFont>
        <a:latin typeface="ScalaSans"/>
        <a:ea typeface="ＭＳ Ｐゴシック"/>
        <a:cs typeface=""/>
      </a:majorFont>
      <a:minorFont>
        <a:latin typeface="ScalaSans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2367</TotalTime>
  <Words>1863</Words>
  <Application>Microsoft Office PowerPoint</Application>
  <PresentationFormat>Экран (4:3)</PresentationFormat>
  <Paragraphs>235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Lege presentatie</vt:lpstr>
      <vt:lpstr>Европейское пространство высшего образования как поле для реализации академической мобильности</vt:lpstr>
      <vt:lpstr>Что на повестке дня?</vt:lpstr>
      <vt:lpstr>Повестка модернизации ЕС  для университетов</vt:lpstr>
      <vt:lpstr>Повестка модернизации ЕС  для университетов (2)</vt:lpstr>
      <vt:lpstr>Повестка модернизации ЕС  для университетов (3)</vt:lpstr>
      <vt:lpstr>      Создание Европейского пространства высшего образования</vt:lpstr>
      <vt:lpstr>Презентация PowerPoint</vt:lpstr>
      <vt:lpstr>     Как развивался Болонский процесс?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 для результатов…</vt:lpstr>
      <vt:lpstr>Институциональная перспектива:  Тренды 2015</vt:lpstr>
      <vt:lpstr>Презентация PowerPoint</vt:lpstr>
      <vt:lpstr>Презентация PowerPoint</vt:lpstr>
      <vt:lpstr>Презентация PowerPoint</vt:lpstr>
      <vt:lpstr>Презентация PowerPoint</vt:lpstr>
      <vt:lpstr>Какое утверждение лучше всего описывает ситуацию в вузах?</vt:lpstr>
      <vt:lpstr>Насколько срочная необходимость в представлении результатов?</vt:lpstr>
      <vt:lpstr>Глобальные изменения в ВО</vt:lpstr>
      <vt:lpstr>Политическая поддержка/позиционирование университетов</vt:lpstr>
      <vt:lpstr>Несколько заключений</vt:lpstr>
      <vt:lpstr>Спасибо за внимание! </vt:lpstr>
    </vt:vector>
  </TitlesOfParts>
  <Company>marco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marco</dc:creator>
  <cp:lastModifiedBy>А</cp:lastModifiedBy>
  <cp:revision>255</cp:revision>
  <cp:lastPrinted>2014-07-08T09:48:53Z</cp:lastPrinted>
  <dcterms:created xsi:type="dcterms:W3CDTF">2011-01-06T09:18:45Z</dcterms:created>
  <dcterms:modified xsi:type="dcterms:W3CDTF">2016-04-13T10:39:11Z</dcterms:modified>
</cp:coreProperties>
</file>