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303" r:id="rId4"/>
    <p:sldId id="257" r:id="rId5"/>
    <p:sldId id="293" r:id="rId6"/>
    <p:sldId id="284" r:id="rId7"/>
    <p:sldId id="301" r:id="rId8"/>
    <p:sldId id="289" r:id="rId9"/>
    <p:sldId id="292" r:id="rId10"/>
    <p:sldId id="291" r:id="rId11"/>
    <p:sldId id="290" r:id="rId12"/>
    <p:sldId id="300" r:id="rId13"/>
    <p:sldId id="299" r:id="rId14"/>
    <p:sldId id="285" r:id="rId15"/>
    <p:sldId id="287" r:id="rId16"/>
    <p:sldId id="282" r:id="rId17"/>
    <p:sldId id="294" r:id="rId18"/>
    <p:sldId id="295" r:id="rId19"/>
    <p:sldId id="302" r:id="rId20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811035223728528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29977116704808"/>
          <c:y val="7.0063694267515936E-2"/>
          <c:w val="0.8421052631578948"/>
          <c:h val="0.72929936305732479"/>
        </c:manualLayout>
      </c:layout>
      <c:barChart>
        <c:barDir val="col"/>
        <c:grouping val="clustered"/>
        <c:varyColors val="0"/>
        <c:ser>
          <c:idx val="1"/>
          <c:order val="0"/>
          <c:tx>
            <c:v>Стандарт ECTS </c:v>
          </c:tx>
          <c:spPr>
            <a:solidFill>
              <a:srgbClr val="993366"/>
            </a:solidFill>
            <a:ln w="18377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36754">
                <a:noFill/>
              </a:ln>
            </c:spPr>
            <c:txPr>
              <a:bodyPr/>
              <a:lstStyle/>
              <a:p>
                <a:pPr>
                  <a:defRPr sz="1338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Лист3!$A$5:$E$5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Лист3!$A$7:$E$7</c:f>
              <c:numCache>
                <c:formatCode>General</c:formatCode>
                <c:ptCount val="5"/>
                <c:pt idx="0">
                  <c:v>10</c:v>
                </c:pt>
                <c:pt idx="1">
                  <c:v>25</c:v>
                </c:pt>
                <c:pt idx="2">
                  <c:v>30</c:v>
                </c:pt>
                <c:pt idx="3">
                  <c:v>25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282288"/>
        <c:axId val="240281112"/>
      </c:barChart>
      <c:catAx>
        <c:axId val="24028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59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38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40281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02811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338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Проценты</a:t>
                </a:r>
              </a:p>
            </c:rich>
          </c:tx>
          <c:layout>
            <c:manualLayout>
              <c:xMode val="edge"/>
              <c:yMode val="edge"/>
              <c:x val="5.9624277554519531E-4"/>
              <c:y val="0.33610925946499776"/>
            </c:manualLayout>
          </c:layout>
          <c:overlay val="0"/>
          <c:spPr>
            <a:noFill/>
            <a:ln w="3675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59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38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40282288"/>
        <c:crosses val="autoZero"/>
        <c:crossBetween val="between"/>
      </c:valAx>
      <c:spPr>
        <a:noFill/>
        <a:ln w="25400">
          <a:solidFill>
            <a:schemeClr val="bg1"/>
          </a:solidFill>
        </a:ln>
      </c:spPr>
    </c:plotArea>
    <c:legend>
      <c:legendPos val="b"/>
      <c:layout>
        <c:manualLayout>
          <c:xMode val="edge"/>
          <c:yMode val="edge"/>
          <c:x val="0.32951937937593306"/>
          <c:y val="0.92675169555023085"/>
          <c:w val="0.45308932671527685"/>
          <c:h val="6.6878988338676462E-2"/>
        </c:manualLayout>
      </c:layout>
      <c:overlay val="0"/>
      <c:spPr>
        <a:solidFill>
          <a:srgbClr val="FFFFFF"/>
        </a:solidFill>
        <a:ln w="36754">
          <a:noFill/>
        </a:ln>
      </c:spPr>
      <c:txPr>
        <a:bodyPr/>
        <a:lstStyle/>
        <a:p>
          <a:pPr>
            <a:defRPr sz="123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33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831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54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97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63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61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956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74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3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36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82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638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7300" y="990600"/>
            <a:ext cx="38481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BA407-5FBC-483E-ABF4-CFE944B8B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80625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F9E401-6C1D-4609-99AC-9F41F0F70C3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0E4A4D-D500-4452-98CE-ED71EC48BA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39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8134672" cy="2619723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ea typeface="Calibri"/>
                <a:cs typeface="Times New Roman"/>
              </a:rPr>
              <a:t>Опыт р</a:t>
            </a:r>
            <a:r>
              <a:rPr lang="ru-RU" sz="2400" b="1" dirty="0">
                <a:solidFill>
                  <a:srgbClr val="C00000"/>
                </a:solidFill>
                <a:ea typeface="Calibri"/>
                <a:cs typeface="Arial"/>
              </a:rPr>
              <a:t>еализации Европейской системы трансфера и </a:t>
            </a:r>
            <a:r>
              <a:rPr lang="ru-RU" sz="2400" b="1" dirty="0" err="1">
                <a:solidFill>
                  <a:srgbClr val="C00000"/>
                </a:solidFill>
                <a:ea typeface="Calibri"/>
                <a:cs typeface="Arial"/>
              </a:rPr>
              <a:t>перезачета</a:t>
            </a:r>
            <a:r>
              <a:rPr lang="ru-RU" sz="2400" b="1" dirty="0">
                <a:solidFill>
                  <a:srgbClr val="C00000"/>
                </a:solidFill>
                <a:ea typeface="Calibri"/>
                <a:cs typeface="Arial"/>
              </a:rPr>
              <a:t> кредитов в </a:t>
            </a:r>
            <a:r>
              <a:rPr lang="ru-RU" sz="2400" b="1" dirty="0" err="1">
                <a:solidFill>
                  <a:srgbClr val="C00000"/>
                </a:solidFill>
                <a:ea typeface="Calibri"/>
                <a:cs typeface="Arial"/>
              </a:rPr>
              <a:t>КазНУ</a:t>
            </a:r>
            <a:r>
              <a:rPr lang="ru-RU" sz="2400" b="1" dirty="0">
                <a:solidFill>
                  <a:srgbClr val="C00000"/>
                </a:solidFill>
                <a:ea typeface="Calibri"/>
                <a:cs typeface="Arial"/>
              </a:rPr>
              <a:t> имени </a:t>
            </a:r>
            <a:r>
              <a:rPr lang="ru-RU" sz="2400" b="1" dirty="0" smtClean="0">
                <a:solidFill>
                  <a:srgbClr val="C00000"/>
                </a:solidFill>
                <a:ea typeface="Calibri"/>
                <a:cs typeface="Arial"/>
              </a:rPr>
              <a:t>аль-</a:t>
            </a:r>
            <a:r>
              <a:rPr lang="ru-RU" sz="2400" b="1" dirty="0" err="1" smtClean="0">
                <a:solidFill>
                  <a:srgbClr val="C00000"/>
                </a:solidFill>
                <a:ea typeface="Calibri"/>
                <a:cs typeface="Arial"/>
              </a:rPr>
              <a:t>Фараби</a:t>
            </a:r>
            <a:r>
              <a:rPr lang="ru-RU" sz="2400" b="1" dirty="0" smtClean="0">
                <a:solidFill>
                  <a:srgbClr val="C00000"/>
                </a:solidFill>
                <a:ea typeface="Calibri"/>
                <a:cs typeface="Arial"/>
              </a:rPr>
              <a:t>:</a:t>
            </a:r>
            <a:r>
              <a:rPr lang="ru-RU" sz="2400" b="1" dirty="0">
                <a:solidFill>
                  <a:srgbClr val="C00000"/>
                </a:solidFill>
                <a:ea typeface="Calibri"/>
                <a:cs typeface="Arial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a typeface="Calibri"/>
                <a:cs typeface="Arial"/>
              </a:rPr>
              <a:t>Т</a:t>
            </a:r>
            <a:r>
              <a:rPr lang="ru-RU" sz="2400" b="1" dirty="0" smtClean="0">
                <a:solidFill>
                  <a:srgbClr val="C00000"/>
                </a:solidFill>
                <a:ea typeface="Calibri"/>
                <a:cs typeface="Times New Roman"/>
              </a:rPr>
              <a:t>рудоемкость </a:t>
            </a:r>
            <a:r>
              <a:rPr lang="ru-RU" sz="2400" b="1" dirty="0">
                <a:solidFill>
                  <a:srgbClr val="C00000"/>
                </a:solidFill>
                <a:ea typeface="Calibri"/>
                <a:cs typeface="Times New Roman"/>
              </a:rPr>
              <a:t>учебной работы обучающегося и преподавателя в формате ECTS.</a:t>
            </a:r>
            <a:r>
              <a:rPr lang="ru-RU" sz="2000" b="1" dirty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2000" b="1" dirty="0">
                <a:solidFill>
                  <a:srgbClr val="C00000"/>
                </a:solidFill>
                <a:ea typeface="Calibri"/>
                <a:cs typeface="Times New Roman"/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7336904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Проректор по учебной работе </a:t>
            </a:r>
            <a:r>
              <a:rPr lang="ru-RU" sz="2000" dirty="0" err="1" smtClean="0">
                <a:solidFill>
                  <a:schemeClr val="tx1"/>
                </a:solidFill>
              </a:rPr>
              <a:t>КазНУ</a:t>
            </a:r>
            <a:r>
              <a:rPr lang="ru-RU" sz="2000" dirty="0" smtClean="0">
                <a:solidFill>
                  <a:schemeClr val="tx1"/>
                </a:solidFill>
              </a:rPr>
              <a:t> им. аль-</a:t>
            </a:r>
            <a:r>
              <a:rPr lang="ru-RU" sz="2000" dirty="0" err="1" smtClean="0">
                <a:solidFill>
                  <a:schemeClr val="tx1"/>
                </a:solidFill>
              </a:rPr>
              <a:t>Фараби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Д.Ж. Ахмед-Заки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3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6840537" cy="609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C0000"/>
                </a:solidFill>
              </a:rPr>
              <a:t>СХЕМА РАСЧЕТА ТРУДОЕМКОСТИ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88A4-62D8-4E34-B886-1604C936AB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9512" y="1772816"/>
            <a:ext cx="2052229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Описание результатов обучения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71801" y="1370605"/>
            <a:ext cx="302433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Определение требуемого объема аудиторных занятий, </a:t>
            </a:r>
          </a:p>
          <a:p>
            <a:pPr algn="ctr"/>
            <a:r>
              <a:rPr lang="ru-RU" dirty="0" smtClean="0"/>
              <a:t>трудоемкости внеаудиторной работы и других учебных мероприятий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20300" y="1772816"/>
            <a:ext cx="266429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Вычисление необходимого числа кредитов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2339753" y="2132856"/>
            <a:ext cx="39357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830678" y="2132856"/>
            <a:ext cx="39357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386104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Дисциплины с большим количеством результатов обучения должны иметь больший вес в кредитах;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Дисциплины с более высоким уровнем сложности должны иметь больший вес в кредитах;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Дисциплины с большим объемом самостоятельной работы и трудоемкими заданиями должны иметь больший вес в кредитах;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Кредиты присваиваются каждому из видов учебной работы;</a:t>
            </a:r>
          </a:p>
          <a:p>
            <a:endParaRPr lang="ru-RU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3645024"/>
            <a:ext cx="8489061" cy="25922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09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8" b="4236"/>
          <a:stretch/>
        </p:blipFill>
        <p:spPr bwMode="auto">
          <a:xfrm>
            <a:off x="251520" y="55479"/>
            <a:ext cx="8640960" cy="114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8"/>
          <a:stretch/>
        </p:blipFill>
        <p:spPr bwMode="auto">
          <a:xfrm>
            <a:off x="0" y="764704"/>
            <a:ext cx="611131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305983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165528"/>
              </p:ext>
            </p:extLst>
          </p:nvPr>
        </p:nvGraphicFramePr>
        <p:xfrm>
          <a:off x="251520" y="4653136"/>
          <a:ext cx="8640960" cy="17722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385022"/>
                <a:gridCol w="1905305"/>
                <a:gridCol w="2350633"/>
              </a:tblGrid>
              <a:tr h="30174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Количество кредитов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 РК</a:t>
                      </a:r>
                      <a:endParaRPr lang="ru-RU" sz="1200" b="1" i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 5 </a:t>
                      </a:r>
                      <a:r>
                        <a:rPr lang="en-US" sz="1200" b="1" dirty="0" smtClean="0"/>
                        <a:t>ECTS</a:t>
                      </a:r>
                      <a:endParaRPr lang="ru-RU" sz="1200" b="1" i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4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Количество недель</a:t>
                      </a:r>
                      <a:endParaRPr lang="ru-RU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16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4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Лекции</a:t>
                      </a:r>
                      <a:endParaRPr lang="ru-RU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30 </a:t>
                      </a:r>
                      <a:r>
                        <a:rPr lang="ru-RU" sz="1200" b="1" dirty="0" smtClean="0"/>
                        <a:t>часов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28 часа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Практические</a:t>
                      </a:r>
                      <a:r>
                        <a:rPr lang="ru-RU" sz="1200" b="1" baseline="0" dirty="0" smtClean="0"/>
                        <a:t> занятия</a:t>
                      </a:r>
                      <a:endParaRPr lang="ru-RU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 часов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СРО</a:t>
                      </a:r>
                      <a:endParaRPr lang="ru-RU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90 часов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107 часов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Общая трудоемкость</a:t>
                      </a:r>
                      <a:endParaRPr lang="ru-RU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135 часов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139 часов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5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6" y="-1"/>
            <a:ext cx="7903748" cy="273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35"/>
          <a:stretch/>
        </p:blipFill>
        <p:spPr bwMode="auto">
          <a:xfrm>
            <a:off x="1" y="2732228"/>
            <a:ext cx="9144000" cy="195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403965"/>
              </p:ext>
            </p:extLst>
          </p:nvPr>
        </p:nvGraphicFramePr>
        <p:xfrm>
          <a:off x="971600" y="4753104"/>
          <a:ext cx="7255362" cy="17722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681874"/>
                <a:gridCol w="1599785"/>
                <a:gridCol w="1973703"/>
              </a:tblGrid>
              <a:tr h="30174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Количество кредитов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 РК</a:t>
                      </a:r>
                      <a:endParaRPr lang="ru-RU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 5 </a:t>
                      </a:r>
                      <a:r>
                        <a:rPr lang="en-US" sz="1200" b="1" dirty="0" smtClean="0"/>
                        <a:t>ECTS</a:t>
                      </a:r>
                      <a:endParaRPr lang="ru-RU" sz="1200" b="1" i="0" dirty="0"/>
                    </a:p>
                  </a:txBody>
                  <a:tcPr/>
                </a:tc>
              </a:tr>
              <a:tr h="30174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Количество недель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</a:t>
                      </a:r>
                      <a:endParaRPr lang="ru-RU" sz="1200" b="1" dirty="0"/>
                    </a:p>
                  </a:txBody>
                  <a:tcPr/>
                </a:tc>
              </a:tr>
              <a:tr h="30174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Лекции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30 </a:t>
                      </a:r>
                      <a:r>
                        <a:rPr lang="ru-RU" sz="1200" b="1" dirty="0" smtClean="0"/>
                        <a:t>часов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56 </a:t>
                      </a:r>
                      <a:r>
                        <a:rPr lang="ru-RU" sz="1200" b="1" dirty="0" smtClean="0"/>
                        <a:t>часов</a:t>
                      </a:r>
                      <a:endParaRPr lang="ru-RU" sz="1200" b="1" dirty="0"/>
                    </a:p>
                  </a:txBody>
                  <a:tcPr/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Практические</a:t>
                      </a:r>
                      <a:r>
                        <a:rPr lang="ru-RU" sz="1200" b="1" baseline="0" dirty="0" smtClean="0"/>
                        <a:t> занятия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 часов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24 часа</a:t>
                      </a:r>
                      <a:endParaRPr lang="ru-RU" sz="12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СРО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90 часов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50 часов</a:t>
                      </a:r>
                      <a:endParaRPr lang="ru-RU" sz="12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Общая трудоемкость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135 часов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130 часов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0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608230"/>
              </p:ext>
            </p:extLst>
          </p:nvPr>
        </p:nvGraphicFramePr>
        <p:xfrm>
          <a:off x="4860032" y="1304062"/>
          <a:ext cx="413422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9512" y="548680"/>
            <a:ext cx="5688632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800" b="1" spc="-10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СИСТЕМА ОЦЕНИВАНИЯ</a:t>
            </a:r>
            <a:endParaRPr lang="ru-RU" sz="2800" b="1" spc="-10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154377"/>
              </p:ext>
            </p:extLst>
          </p:nvPr>
        </p:nvGraphicFramePr>
        <p:xfrm>
          <a:off x="179512" y="4293096"/>
          <a:ext cx="8824485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5"/>
                <a:gridCol w="3744415"/>
                <a:gridCol w="3423885"/>
              </a:tblGrid>
              <a:tr h="304059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ECTS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Рекомендации</a:t>
                      </a:r>
                      <a:endParaRPr lang="ru-RU" sz="1600" dirty="0"/>
                    </a:p>
                  </a:txBody>
                  <a:tcPr/>
                </a:tc>
              </a:tr>
              <a:tr h="181277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оценивания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Измеряет относительные успехи в обучении на основе статистического распределения успешно освоивших курс студентов;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Мотивирует к обучению, создавая высококонкурентную среду;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Требует наличия сформированных и эффективно действующих механизмов обратной связи.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Введение рейтинга обучающихся;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Систему самостоятельной работы обучающегося необходимо дополнить</a:t>
                      </a:r>
                      <a:r>
                        <a:rPr lang="ru-RU" sz="1400" baseline="0" dirty="0" smtClean="0"/>
                        <a:t> механизмом обратной связи для корректировки учебной деятельности обучающегося с целью достижения ожидаемых результатов обучения.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0384" y="1251119"/>
            <a:ext cx="4536504" cy="2698175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Calibri"/>
                <a:ea typeface="Calibri"/>
                <a:cs typeface="Times New Roman"/>
              </a:rPr>
              <a:t>Оценочная шкала ECTS основана на уровне студента при конкретном оценивании, то есть как он/она выполнила работу по отношению к другим студентам.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Calibri"/>
                <a:ea typeface="Calibri"/>
                <a:cs typeface="Times New Roman"/>
              </a:rPr>
              <a:t>Система ECTS изначально делит студентов между группами «зачтено», «не зачтено», а затем оценивает работу этих двух групп по отдельности. Студенты, получившие оценку «зачтено», делятся на пять подгрупп: Лучшие 10% получают оценку A, следующие 25% - оценку B, следующие 30% - оценку C, следующие 25% - оценку D и последние 10% - оценку E.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501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0181413"/>
              </p:ext>
            </p:extLst>
          </p:nvPr>
        </p:nvGraphicFramePr>
        <p:xfrm>
          <a:off x="107504" y="1037365"/>
          <a:ext cx="8928992" cy="5314865"/>
        </p:xfrm>
        <a:graphic>
          <a:graphicData uri="http://schemas.openxmlformats.org/drawingml/2006/table">
            <a:tbl>
              <a:tblPr/>
              <a:tblGrid>
                <a:gridCol w="4225242"/>
                <a:gridCol w="815318"/>
                <a:gridCol w="792088"/>
                <a:gridCol w="1161730"/>
                <a:gridCol w="1934614"/>
              </a:tblGrid>
              <a:tr h="6575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Описание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оценки  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ECTS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РК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РК,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Описание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оценки  РК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C3"/>
                    </a:solidFill>
                  </a:tcPr>
                </a:tc>
              </a:tr>
              <a:tr h="67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Выдающийся уровень знаний, превышающий объем обязательного материала, с творческим подходом к дисциплине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95-100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90-95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Отлично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8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Отличный уровень знаний в пределах обязательного материала, возможно, с некоторыми погрешностями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85-89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80-84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75-79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Хорошо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Обычный хороший уровень знаний с заметными ошибками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70-74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65-69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60-64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Удовлетворительно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Уровень знаний ниже среднего, с существенными ошибками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55-59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50-54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Удовлетворительно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Минимально возможный допустимый уровень знаний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Неудовлетворительный уровень знаний, но с возможностью повторной пересдачи экзамена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FX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0-49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Неудовлетворительно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Неудовлетворительный уровень знаний, требуется повторное изучение дисциплины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95536" y="404664"/>
            <a:ext cx="8363272" cy="519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СИСТЕМА ОЦЕНИВАНИЯ </a:t>
            </a:r>
            <a:r>
              <a:rPr lang="ru-RU" sz="2800" b="1" dirty="0"/>
              <a:t>ECTS и РК</a:t>
            </a:r>
          </a:p>
        </p:txBody>
      </p:sp>
    </p:spTree>
    <p:extLst>
      <p:ext uri="{BB962C8B-B14F-4D97-AF65-F5344CB8AC3E}">
        <p14:creationId xmlns:p14="http://schemas.microsoft.com/office/powerpoint/2010/main" val="206829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271109"/>
              </p:ext>
            </p:extLst>
          </p:nvPr>
        </p:nvGraphicFramePr>
        <p:xfrm>
          <a:off x="179512" y="980728"/>
          <a:ext cx="8712968" cy="5283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3456384"/>
                <a:gridCol w="2952328"/>
              </a:tblGrid>
              <a:tr h="4375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ECTS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Рекомендации</a:t>
                      </a:r>
                      <a:endParaRPr lang="ru-RU" dirty="0"/>
                    </a:p>
                  </a:txBody>
                  <a:tcPr/>
                </a:tc>
              </a:tr>
              <a:tr h="3450911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Организация самостоятельной работы обучающихся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Трудоемкость</a:t>
                      </a:r>
                      <a:r>
                        <a:rPr lang="ru-RU" sz="1600" baseline="0" dirty="0" smtClean="0"/>
                        <a:t> самостоятельной работы определяется ожидаемыми результатами обучения по конкретной дисциплине, видами учебных заданий и индивидуальными особенностями обучающихся;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Достижение результатов обучения по дисциплине напрямую зависит от качества самостоятельной работы обучающегося.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Разработать методологию организации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СРО с точки зрения достижения ожидаемых результатов обучения;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Эффективное применение электронных информационных ресурсов для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поддержки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СРО.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683251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Приложение к диплому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Обеспечивает прозрачность содержания образования;</a:t>
                      </a:r>
                      <a:endParaRPr lang="ru-RU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Пересмотреть</a:t>
                      </a:r>
                      <a:r>
                        <a:rPr lang="ru-RU" sz="1600" baseline="0" dirty="0" smtClean="0"/>
                        <a:t> переводные коэффициенты и соответствие  между системами оценивания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6064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cap="all" dirty="0" smtClean="0"/>
              <a:t>методологиЯ </a:t>
            </a:r>
            <a:r>
              <a:rPr lang="en-US" sz="2800" b="1" cap="all" dirty="0" smtClean="0"/>
              <a:t>ECTS </a:t>
            </a:r>
            <a:r>
              <a:rPr lang="kk-KZ" sz="2800" b="1" cap="all" dirty="0" smtClean="0"/>
              <a:t>и рекомендации</a:t>
            </a:r>
            <a:endParaRPr lang="ru-RU" sz="2800" b="1" cap="all" dirty="0"/>
          </a:p>
        </p:txBody>
      </p:sp>
    </p:spTree>
    <p:extLst>
      <p:ext uri="{BB962C8B-B14F-4D97-AF65-F5344CB8AC3E}">
        <p14:creationId xmlns:p14="http://schemas.microsoft.com/office/powerpoint/2010/main" val="1448337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82296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all" dirty="0" smtClean="0"/>
              <a:t>DIPLOMA SUPPLEMENT</a:t>
            </a:r>
            <a:r>
              <a:rPr lang="ru-RU" sz="2800" b="1" cap="all" dirty="0" smtClean="0"/>
              <a:t> (КАЗАХСТАН)</a:t>
            </a:r>
            <a:endParaRPr lang="ru-RU" sz="2800" b="1" cap="all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0" y="620688"/>
            <a:ext cx="9144000" cy="6237312"/>
            <a:chOff x="539552" y="980728"/>
            <a:chExt cx="8373589" cy="5551909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980728"/>
              <a:ext cx="4269133" cy="5551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4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59"/>
            <a:stretch/>
          </p:blipFill>
          <p:spPr bwMode="auto">
            <a:xfrm>
              <a:off x="539552" y="1200150"/>
              <a:ext cx="3903365" cy="4758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4289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82296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all" dirty="0" smtClean="0"/>
              <a:t>DIPLOMA SUPPLEMENT (</a:t>
            </a:r>
            <a:r>
              <a:rPr lang="ru-RU" sz="2800" b="1" cap="all" dirty="0" smtClean="0"/>
              <a:t>ТУРЦИЯ)</a:t>
            </a:r>
            <a:endParaRPr lang="ru-RU" sz="2800" b="1" cap="al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7" r="28883" b="5502"/>
          <a:stretch/>
        </p:blipFill>
        <p:spPr bwMode="auto">
          <a:xfrm>
            <a:off x="0" y="507820"/>
            <a:ext cx="9144000" cy="616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769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2780928"/>
            <a:ext cx="680228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 smtClean="0"/>
              <a:t>Благодарю за внимание!</a:t>
            </a:r>
            <a:endParaRPr lang="ru-RU" sz="3200" b="1" cap="all" dirty="0"/>
          </a:p>
        </p:txBody>
      </p:sp>
    </p:spTree>
    <p:extLst>
      <p:ext uri="{BB962C8B-B14F-4D97-AF65-F5344CB8AC3E}">
        <p14:creationId xmlns:p14="http://schemas.microsoft.com/office/powerpoint/2010/main" val="256613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990600"/>
          </a:xfrm>
        </p:spPr>
        <p:txBody>
          <a:bodyPr/>
          <a:lstStyle/>
          <a:p>
            <a:r>
              <a:rPr lang="de-DE" dirty="0" smtClean="0"/>
              <a:t>ECTS – </a:t>
            </a:r>
            <a:r>
              <a:rPr lang="ru-RU" dirty="0" smtClean="0"/>
              <a:t>проецируется 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k-KZ" dirty="0" smtClean="0"/>
              <a:t>  Разработку образовательных программ</a:t>
            </a:r>
          </a:p>
          <a:p>
            <a:pPr>
              <a:buFont typeface="Arial" pitchFamily="34" charset="0"/>
              <a:buChar char="•"/>
            </a:pPr>
            <a:endParaRPr lang="kk-KZ" dirty="0" smtClean="0"/>
          </a:p>
          <a:p>
            <a:pPr>
              <a:buFont typeface="Arial" pitchFamily="34" charset="0"/>
              <a:buChar char="•"/>
            </a:pPr>
            <a:r>
              <a:rPr lang="kk-KZ" dirty="0" smtClean="0"/>
              <a:t>  Расчет трудоемкости и планирование учебной нагрузки обучающихся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kk-KZ" dirty="0" smtClean="0"/>
          </a:p>
          <a:p>
            <a:pPr>
              <a:buFont typeface="Arial" pitchFamily="34" charset="0"/>
              <a:buChar char="•"/>
            </a:pPr>
            <a:r>
              <a:rPr lang="kk-KZ" dirty="0" smtClean="0"/>
              <a:t>  Накопление и перезачет кредитов</a:t>
            </a:r>
          </a:p>
          <a:p>
            <a:pPr>
              <a:buFont typeface="Arial" pitchFamily="34" charset="0"/>
              <a:buChar char="•"/>
            </a:pPr>
            <a:endParaRPr lang="kk-KZ" dirty="0" smtClean="0"/>
          </a:p>
          <a:p>
            <a:pPr>
              <a:buFont typeface="Arial" pitchFamily="34" charset="0"/>
              <a:buChar char="•"/>
            </a:pPr>
            <a:r>
              <a:rPr lang="kk-KZ" dirty="0" smtClean="0">
                <a:solidFill>
                  <a:schemeClr val="dk1"/>
                </a:solidFill>
              </a:rPr>
              <a:t>  Планирование педагогической нагрузки ППС</a:t>
            </a:r>
          </a:p>
          <a:p>
            <a:pPr>
              <a:buFont typeface="Arial" pitchFamily="34" charset="0"/>
              <a:buChar char="•"/>
            </a:pPr>
            <a:endParaRPr lang="kk-KZ" dirty="0" smtClean="0">
              <a:solidFill>
                <a:schemeClr val="dk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</a:rPr>
              <a:t>  Систему оценивания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dk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k-KZ" dirty="0" smtClean="0"/>
              <a:t>  Организацию самостоятельной работы обучающихся</a:t>
            </a:r>
          </a:p>
          <a:p>
            <a:pPr>
              <a:buFont typeface="Arial" pitchFamily="34" charset="0"/>
              <a:buChar char="•"/>
            </a:pPr>
            <a:endParaRPr lang="kk-KZ" dirty="0" smtClean="0"/>
          </a:p>
          <a:p>
            <a:pPr>
              <a:buFont typeface="Arial" pitchFamily="34" charset="0"/>
              <a:buChar char="•"/>
            </a:pPr>
            <a:r>
              <a:rPr lang="kk-KZ" dirty="0" smtClean="0"/>
              <a:t>  Приложение к диплому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rmAutofit/>
          </a:bodyPr>
          <a:lstStyle/>
          <a:p>
            <a:r>
              <a:rPr lang="kk-KZ" sz="2800" b="1" cap="all" dirty="0" smtClean="0"/>
              <a:t>методологиЯ </a:t>
            </a:r>
            <a:r>
              <a:rPr lang="en-US" sz="2800" b="1" cap="all" dirty="0" smtClean="0"/>
              <a:t>ECTS </a:t>
            </a:r>
            <a:r>
              <a:rPr lang="kk-KZ" sz="2800" b="1" cap="all" dirty="0" smtClean="0"/>
              <a:t>и рекомендации</a:t>
            </a:r>
            <a:endParaRPr lang="ru-RU" sz="2800" b="1" cap="all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069483"/>
              </p:ext>
            </p:extLst>
          </p:nvPr>
        </p:nvGraphicFramePr>
        <p:xfrm>
          <a:off x="72007" y="980728"/>
          <a:ext cx="8964490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380"/>
                <a:gridCol w="3946741"/>
                <a:gridCol w="331236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ECTS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Рекомендации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Разработка образовательных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Требует связи образовательной программы с рамками квалификаций;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Обеспечивает гибкость при разработке учебного плана образовательной программы;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Требует наличия сформированной институциональной культуры использования кредитной системы;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Требует наличия дескрипторов для каждого уровня компетенций;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Допускает накопление кредитов без жесткой первоначальной ориентации к присваиваемой квалификации (индивидуальная гибкая траектория образования);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Результаты обучения отражают уровень компетенций сформированный к окончанию обучения;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Число кредитов, присваиваемых каждому компоненту образовательной программы, соответствует его «весу» в терминах трудоемкости учебной нагрузки студента для достижения результатов обучения;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Кредиты, полученные в одной программе, могут быть пере зачтены  в другой образовательной программе.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Способствует развитию автономности вузов и ответственности за все решения, касающиеся результатов обучения студентов;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Катализирует улучшение качества учебного процесса и организационно-административной работы;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Разработать</a:t>
                      </a:r>
                      <a:r>
                        <a:rPr lang="ru-RU" sz="1200" baseline="0" dirty="0" smtClean="0"/>
                        <a:t> механизм, анализа соответствия результатов обучения по образовательной программе компетенциям, определенных отраслевыми рамками квалификаций;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Внедрить механизм, предоставляющий возможность осваивать дисциплины и набирать кредиты </a:t>
                      </a:r>
                      <a:r>
                        <a:rPr lang="ru-RU" sz="1200" baseline="0" dirty="0" err="1" smtClean="0"/>
                        <a:t>ВУЗовского</a:t>
                      </a:r>
                      <a:r>
                        <a:rPr lang="ru-RU" sz="1200" baseline="0" dirty="0" smtClean="0"/>
                        <a:t> компонента на </a:t>
                      </a:r>
                      <a:r>
                        <a:rPr lang="en-US" sz="1200" baseline="0" dirty="0" smtClean="0"/>
                        <a:t>foundation</a:t>
                      </a:r>
                      <a:r>
                        <a:rPr lang="ru-RU" sz="1200" baseline="0" dirty="0" smtClean="0"/>
                        <a:t>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Ввести унифицированную трудоемкость кредита вне зависимости от видов учебной деятельности обучающихся;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aseline="0" dirty="0" smtClean="0"/>
                        <a:t>Внедрить систему внешней оценки степени </a:t>
                      </a:r>
                      <a:r>
                        <a:rPr lang="ru-RU" sz="1200" baseline="0" dirty="0" err="1" smtClean="0"/>
                        <a:t>сформированности</a:t>
                      </a:r>
                      <a:r>
                        <a:rPr lang="ru-RU" sz="1200" baseline="0" dirty="0" smtClean="0"/>
                        <a:t> результатов обучения с помощью промежуточных замеров с учетом расчетного времени формирования компетенции и соответствующего накопления кредитов.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200" baseline="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03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СВЯЗЬ КОМПЕТЕНЦИЙ И КОЛИЧЕСТВА КРЕДИТОВ </a:t>
            </a:r>
            <a:r>
              <a:rPr lang="en-US" sz="2800" dirty="0" smtClean="0"/>
              <a:t>ECTS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89166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54"/>
          <a:stretch/>
        </p:blipFill>
        <p:spPr bwMode="auto">
          <a:xfrm>
            <a:off x="0" y="1719270"/>
            <a:ext cx="4448175" cy="48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89" y="2348880"/>
            <a:ext cx="439179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731489" y="1340768"/>
            <a:ext cx="0" cy="5256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107504" y="2924944"/>
            <a:ext cx="4623985" cy="259228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6161" y="4185962"/>
            <a:ext cx="4267127" cy="1186521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0" y="1124744"/>
            <a:ext cx="4464497" cy="10801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Количество кредитов присваиваемых дисциплине напрямую зависит от числа формируемых ожидаемых результатов обучения и уровня их сложности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5972650"/>
            <a:ext cx="4320480" cy="754473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Результаты обучения: понимание основ стратегического планирования и глобального маркетингового процесса и др.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16017" y="5744942"/>
            <a:ext cx="4320480" cy="98218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Результаты обучения: способность планировать, осуществлять и документально оформлять этнографический проект используя качественные данные получаемые с помощью интервью и наблюдения.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96336" y="2239455"/>
            <a:ext cx="1368152" cy="541473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7, 5 </a:t>
            </a:r>
            <a:r>
              <a:rPr lang="en-US" sz="1600" b="1" dirty="0" smtClean="0">
                <a:solidFill>
                  <a:schemeClr val="bg1"/>
                </a:solidFill>
              </a:rPr>
              <a:t>ECTS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97920" y="2204865"/>
            <a:ext cx="1368152" cy="541473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5 </a:t>
            </a:r>
            <a:r>
              <a:rPr lang="en-US" sz="1600" b="1" dirty="0" smtClean="0">
                <a:solidFill>
                  <a:schemeClr val="bg1"/>
                </a:solidFill>
              </a:rPr>
              <a:t>ECTS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940152" y="5466147"/>
            <a:ext cx="1368152" cy="18586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сложность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80312" y="5236820"/>
            <a:ext cx="594066" cy="426704"/>
            <a:chOff x="7380312" y="5236820"/>
            <a:chExt cx="594066" cy="4267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7380312" y="5559078"/>
              <a:ext cx="72008" cy="92931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7626481" y="5389466"/>
              <a:ext cx="90010" cy="27178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7491086" y="5473767"/>
              <a:ext cx="90010" cy="18796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7755592" y="5301208"/>
              <a:ext cx="90010" cy="362316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7884368" y="5236820"/>
              <a:ext cx="90010" cy="42490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2767525" y="5709139"/>
            <a:ext cx="72008" cy="92931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013694" y="5538257"/>
            <a:ext cx="90010" cy="271782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878299" y="5614938"/>
            <a:ext cx="90010" cy="187962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42805" y="5442379"/>
            <a:ext cx="90010" cy="3623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271581" y="5377991"/>
            <a:ext cx="90010" cy="4249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331640" y="5633685"/>
            <a:ext cx="1368152" cy="18586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сложность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6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58591"/>
              </p:ext>
            </p:extLst>
          </p:nvPr>
        </p:nvGraphicFramePr>
        <p:xfrm>
          <a:off x="179511" y="908720"/>
          <a:ext cx="8824485" cy="585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5"/>
                <a:gridCol w="2736304"/>
                <a:gridCol w="4431996"/>
              </a:tblGrid>
              <a:tr h="43441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ECTS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Рекомендации</a:t>
                      </a:r>
                      <a:endParaRPr lang="ru-RU" sz="1600" dirty="0"/>
                    </a:p>
                  </a:txBody>
                  <a:tcPr/>
                </a:tc>
              </a:tr>
              <a:tr h="2589924">
                <a:tc>
                  <a:txBody>
                    <a:bodyPr/>
                    <a:lstStyle/>
                    <a:p>
                      <a:r>
                        <a:rPr lang="kk-KZ" sz="1200" dirty="0" smtClean="0"/>
                        <a:t>Расчет трудоемкости и планирование учебной нагрузки обучающихся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Требует ориентации на студента при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накоплении и перезачете кредитов;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Обеспечивает прозрачность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результатов и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процессов обучения;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Трудоемкость учебной нагрузки зависит от времени,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необходимого среднему студенту по всем формам учебной работы для достижения ожидаемых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результатов обучения.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Разработать методологию оценки курса или образовательной программы с точки зрения адекватности выбранных форм учебной деятельности и их трудоемкости ожидаемым результатам обучения;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Гибкое</a:t>
                      </a:r>
                      <a:r>
                        <a:rPr lang="ru-RU" sz="1200" baseline="0" dirty="0" smtClean="0"/>
                        <a:t> распределение контактных часов по видам учебной деятельности при ужесточении критериев оценки и процедуры утверждения </a:t>
                      </a:r>
                      <a:r>
                        <a:rPr lang="ru-RU" sz="1200" baseline="0" dirty="0" err="1" smtClean="0"/>
                        <a:t>силлабуса</a:t>
                      </a:r>
                      <a:r>
                        <a:rPr lang="ru-RU" sz="1200" baseline="0" dirty="0" smtClean="0"/>
                        <a:t>;</a:t>
                      </a:r>
                      <a:endParaRPr lang="ru-RU" sz="1200" dirty="0" smtClean="0"/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Разработать методику конструирования  </a:t>
                      </a:r>
                      <a:r>
                        <a:rPr lang="ru-RU" sz="1200" baseline="0" dirty="0" smtClean="0"/>
                        <a:t>критериев оценки сформированости результатов обучения (компетенций);</a:t>
                      </a:r>
                      <a:endParaRPr lang="ru-RU" sz="1200" dirty="0" smtClean="0"/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Информатизация управления учебным процессом</a:t>
                      </a:r>
                      <a:r>
                        <a:rPr lang="ru-RU" sz="1200" dirty="0"/>
                        <a:t>.</a:t>
                      </a:r>
                      <a:endParaRPr lang="ru-RU" sz="1200" dirty="0" smtClean="0"/>
                    </a:p>
                  </a:txBody>
                  <a:tcPr/>
                </a:tc>
              </a:tr>
              <a:tr h="2448272">
                <a:tc>
                  <a:txBody>
                    <a:bodyPr/>
                    <a:lstStyle/>
                    <a:p>
                      <a:r>
                        <a:rPr lang="kk-KZ" sz="1200" dirty="0" smtClean="0"/>
                        <a:t>Накопление</a:t>
                      </a:r>
                      <a:r>
                        <a:rPr lang="kk-KZ" sz="1200" baseline="0" dirty="0" smtClean="0"/>
                        <a:t> и перезачет кредитов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Позволяет студенту самому формировать индивидуальную траекторию обучения;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Гарантирует академическое признание и расширяет выбор для обучения за рубежом;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Обеспечивает доступ к полноценным учебным курсам и академической жизни в другом вузе.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Перезачет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кредитов должен осуществляться  на основе прямых межвузовских соглашений с учетом фактической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трудоемкости учебных дисциплин</a:t>
                      </a: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rmAutofit/>
          </a:bodyPr>
          <a:lstStyle/>
          <a:p>
            <a:r>
              <a:rPr lang="kk-KZ" sz="2800" b="1" cap="all" dirty="0" smtClean="0"/>
              <a:t>методологиЯ </a:t>
            </a:r>
            <a:r>
              <a:rPr lang="en-US" sz="2800" b="1" cap="all" dirty="0" smtClean="0"/>
              <a:t>ECTS </a:t>
            </a:r>
            <a:r>
              <a:rPr lang="kk-KZ" sz="2800" b="1" cap="all" dirty="0" smtClean="0"/>
              <a:t>и рекомендации</a:t>
            </a:r>
            <a:endParaRPr lang="ru-RU" sz="2800" b="1" cap="al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t="6668" r="4784" b="9012"/>
          <a:stretch/>
        </p:blipFill>
        <p:spPr bwMode="auto">
          <a:xfrm>
            <a:off x="4572000" y="4005064"/>
            <a:ext cx="4459040" cy="191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48" y="3574899"/>
            <a:ext cx="2496692" cy="69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43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412149"/>
              </p:ext>
            </p:extLst>
          </p:nvPr>
        </p:nvGraphicFramePr>
        <p:xfrm>
          <a:off x="2997" y="908720"/>
          <a:ext cx="9001000" cy="236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317"/>
                <a:gridCol w="2993710"/>
                <a:gridCol w="4215973"/>
              </a:tblGrid>
              <a:tr h="42705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ECTS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Рекомендации</a:t>
                      </a:r>
                      <a:endParaRPr lang="ru-RU" sz="1600" dirty="0"/>
                    </a:p>
                  </a:txBody>
                  <a:tcPr/>
                </a:tc>
              </a:tr>
              <a:tr h="1933746">
                <a:tc>
                  <a:txBody>
                    <a:bodyPr/>
                    <a:lstStyle/>
                    <a:p>
                      <a:r>
                        <a:rPr lang="kk-K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Планирование педагогической нагрузки ППС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педагогической нагрузки происходит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покредитно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Эффективность преподавателя определяется сформированностью результатов обучения по курсам, выбранным студентами;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Ориентация на результаты обучения означает увеличение нагрузки преподавателя при увеличении количества студентов.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 формализовать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все виды работ, выполняемых ППС и оценить их трудоемкость;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Планирование и подведение итогов должно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осуществляться 2 раза за учебный год, в каждом семестре;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Ввести механизм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оценки эффективности деятельности ППС, основанный на  замере достижения обучающимися результатов обучения, и корректирующих мероприятий.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rmAutofit/>
          </a:bodyPr>
          <a:lstStyle/>
          <a:p>
            <a:r>
              <a:rPr lang="kk-KZ" sz="2800" b="1" cap="all" dirty="0" smtClean="0"/>
              <a:t>методологиЯ </a:t>
            </a:r>
            <a:r>
              <a:rPr lang="en-US" sz="2800" b="1" cap="all" dirty="0" smtClean="0"/>
              <a:t>ECTS </a:t>
            </a:r>
            <a:r>
              <a:rPr lang="kk-KZ" sz="2800" b="1" cap="all" dirty="0" smtClean="0"/>
              <a:t>и рекомендации</a:t>
            </a:r>
            <a:endParaRPr lang="ru-RU" sz="2800" b="1" cap="all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6302" y="3429000"/>
            <a:ext cx="8668185" cy="584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342900" lvl="0" indent="-342900">
              <a:buFont typeface="Arial" pitchFamily="34" charset="0"/>
              <a:buChar char="•"/>
              <a:defRPr b="1">
                <a:solidFill>
                  <a:srgbClr val="292934"/>
                </a:solidFill>
              </a:defRPr>
            </a:lvl1pPr>
          </a:lstStyle>
          <a:p>
            <a:pPr marL="0" indent="0">
              <a:buNone/>
            </a:pPr>
            <a:r>
              <a:rPr lang="ru-RU" sz="1600" dirty="0"/>
              <a:t>Трудоемкость работы ППС </a:t>
            </a:r>
            <a:r>
              <a:rPr lang="ru-RU" sz="1600" dirty="0" smtClean="0"/>
              <a:t>рассчитывается, </a:t>
            </a:r>
            <a:r>
              <a:rPr lang="ru-RU" sz="1600" dirty="0"/>
              <a:t>исходя из 36 часовой рабочей </a:t>
            </a:r>
            <a:r>
              <a:rPr lang="ru-RU" sz="1600" dirty="0" smtClean="0"/>
              <a:t>недели, </a:t>
            </a:r>
            <a:r>
              <a:rPr lang="ru-RU" sz="1600" dirty="0"/>
              <a:t>в которую входят учебная, методическая, научная и воспитательная работа.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46335" y="6049836"/>
            <a:ext cx="670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539095"/>
              </p:ext>
            </p:extLst>
          </p:nvPr>
        </p:nvGraphicFramePr>
        <p:xfrm>
          <a:off x="296302" y="4294641"/>
          <a:ext cx="8668186" cy="2326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1101"/>
                <a:gridCol w="1610546"/>
                <a:gridCol w="3147885"/>
                <a:gridCol w="21186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Виды работ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Количество часов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Наполнение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Критерии оценки </a:t>
                      </a:r>
                      <a:endParaRPr lang="ru-RU" sz="1600" dirty="0"/>
                    </a:p>
                  </a:txBody>
                  <a:tcPr/>
                </a:tc>
              </a:tr>
              <a:tr h="499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Учебная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540 (с СРСП)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24 кредита индивидуальной </a:t>
                      </a:r>
                      <a:r>
                        <a:rPr lang="ru-RU" sz="1600" dirty="0" err="1" smtClean="0"/>
                        <a:t>педнагрузки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Методическая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352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Научная</a:t>
                      </a:r>
                      <a:endParaRPr lang="ru-RU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Воспитательная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09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09800" y="2286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371600" y="2133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9552" y="457200"/>
            <a:ext cx="8208912" cy="9541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2800" b="1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Расчет трудоемкости одного кредита</a:t>
            </a:r>
          </a:p>
          <a:p>
            <a:endParaRPr lang="ru-RU" dirty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981200" y="14478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057400" y="1905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292934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174575"/>
              </p:ext>
            </p:extLst>
          </p:nvPr>
        </p:nvGraphicFramePr>
        <p:xfrm>
          <a:off x="323528" y="1397000"/>
          <a:ext cx="8515672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  <a:gridCol w="38351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ECTS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РК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кредит = 30 академических часов 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1 семестр = 30 час * 30 кредитов= 900 часов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1 год = 900*2 = 1800 часов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60 кредитов </a:t>
                      </a:r>
                      <a:r>
                        <a:rPr lang="ru-RU" sz="1600" dirty="0" smtClean="0"/>
                        <a:t>в учеб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кредит = 15 академических часов без СРО: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теоретического обучения;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работы в период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профессиональных практик;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работы в период НИРМ (НИРД);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работы по подготовке и прохождению итоговой аттестации (государственного экзамена и выпускной работы).</a:t>
                      </a:r>
                    </a:p>
                    <a:p>
                      <a:endParaRPr lang="ru-RU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6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23850" y="1844675"/>
            <a:ext cx="85693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algn="just">
              <a:spcBef>
                <a:spcPct val="20000"/>
              </a:spcBef>
              <a:buSzPct val="300000"/>
              <a:tabLst>
                <a:tab pos="88900" algn="l"/>
              </a:tabLst>
            </a:pPr>
            <a:endParaRPr lang="ru-RU" sz="2000" b="1">
              <a:solidFill>
                <a:srgbClr val="292934"/>
              </a:solidFill>
              <a:latin typeface="Tahoma" pitchFamily="34" charset="0"/>
            </a:endParaRPr>
          </a:p>
        </p:txBody>
      </p:sp>
      <p:graphicFrame>
        <p:nvGraphicFramePr>
          <p:cNvPr id="167283" name="Group 3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067948"/>
              </p:ext>
            </p:extLst>
          </p:nvPr>
        </p:nvGraphicFramePr>
        <p:xfrm>
          <a:off x="671368" y="1365236"/>
          <a:ext cx="7559675" cy="11276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559675"/>
              </a:tblGrid>
              <a:tr h="1127125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			  Кол-во кредитов ECTS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кредитов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KZ 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=  ─────────────────── 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				                       1,8     (1,5)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0" marB="45670" anchor="ctr" horzOverflow="overflow"/>
                </a:tc>
              </a:tr>
            </a:tbl>
          </a:graphicData>
        </a:graphic>
      </p:graphicFrame>
      <p:sp>
        <p:nvSpPr>
          <p:cNvPr id="18442" name="Rectangle 18"/>
          <p:cNvSpPr>
            <a:spLocks noChangeArrowheads="1"/>
          </p:cNvSpPr>
          <p:nvPr/>
        </p:nvSpPr>
        <p:spPr bwMode="auto">
          <a:xfrm>
            <a:off x="115845" y="2924944"/>
            <a:ext cx="8785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ctr">
              <a:tabLst>
                <a:tab pos="685800" algn="l"/>
                <a:tab pos="914400" algn="l"/>
              </a:tabLst>
            </a:pPr>
            <a:r>
              <a:rPr lang="ru-RU" sz="2000" dirty="0" smtClean="0">
                <a:solidFill>
                  <a:srgbClr val="292934"/>
                </a:solidFill>
                <a:latin typeface="Tahoma" pitchFamily="34" charset="0"/>
                <a:cs typeface="Times New Roman" pitchFamily="18" charset="0"/>
              </a:rPr>
              <a:t>Пересчет </a:t>
            </a:r>
            <a:r>
              <a:rPr lang="ru-RU" sz="2000" dirty="0">
                <a:solidFill>
                  <a:srgbClr val="292934"/>
                </a:solidFill>
                <a:latin typeface="Tahoma" pitchFamily="34" charset="0"/>
                <a:cs typeface="Times New Roman" pitchFamily="18" charset="0"/>
              </a:rPr>
              <a:t>кредитов теоретического обучения ECTS в кредиты </a:t>
            </a:r>
            <a:r>
              <a:rPr lang="ru-RU" sz="2000" dirty="0" smtClean="0">
                <a:solidFill>
                  <a:srgbClr val="292934"/>
                </a:solidFill>
                <a:latin typeface="Tahoma" pitchFamily="34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rgbClr val="292934"/>
                </a:solidFill>
                <a:latin typeface="Tahoma" pitchFamily="34" charset="0"/>
                <a:cs typeface="Times New Roman" pitchFamily="18" charset="0"/>
              </a:rPr>
              <a:t>помощью переводных коэффициентов</a:t>
            </a:r>
            <a:endParaRPr lang="ru-RU" sz="2000" dirty="0">
              <a:solidFill>
                <a:srgbClr val="292934"/>
              </a:solidFill>
              <a:latin typeface="Tahoma" pitchFamily="34" charset="0"/>
            </a:endParaRPr>
          </a:p>
        </p:txBody>
      </p:sp>
      <p:graphicFrame>
        <p:nvGraphicFramePr>
          <p:cNvPr id="167276" name="Group 3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95396"/>
              </p:ext>
            </p:extLst>
          </p:nvPr>
        </p:nvGraphicFramePr>
        <p:xfrm>
          <a:off x="395536" y="3717032"/>
          <a:ext cx="8569325" cy="272954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965325"/>
                <a:gridCol w="1014413"/>
                <a:gridCol w="1017587"/>
                <a:gridCol w="1692275"/>
                <a:gridCol w="2879725"/>
              </a:tblGrid>
              <a:tr h="3397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dirty="0" smtClean="0"/>
                        <a:t>Кол-во кредитов ECTS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dirty="0" smtClean="0"/>
                        <a:t>Результат деления на: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dirty="0" smtClean="0"/>
                        <a:t>Кол-во кредитов </a:t>
                      </a:r>
                      <a:r>
                        <a:rPr lang="en-US" sz="1400" kern="1200" dirty="0" smtClean="0"/>
                        <a:t>KZ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</a:rPr>
                        <a:t>Кол-во кредитов РК без учета трудоемкости кредита ECTS</a:t>
                      </a:r>
                      <a:endParaRPr lang="ru-RU" sz="16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338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на 1,8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на 1,5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2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1.1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dirty="0" smtClean="0"/>
                        <a:t>1.3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1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1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3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1.7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2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1-2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dirty="0" smtClean="0"/>
                        <a:t>2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4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2.2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2.6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2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2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5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2.8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3.3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2-3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3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dirty="0" smtClean="0"/>
                        <a:t>6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3.3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4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smtClean="0"/>
                        <a:t>3-4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685800" algn="l"/>
                          <a:tab pos="914400" algn="l"/>
                        </a:tabLst>
                      </a:pPr>
                      <a:r>
                        <a:rPr lang="ru-RU" sz="1400" kern="1200" dirty="0" smtClean="0"/>
                        <a:t>4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1368" y="331788"/>
            <a:ext cx="7885112" cy="1152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2800" b="1" cap="all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ПЕРЕВОД кредитов  ECTS в кредиты </a:t>
            </a:r>
            <a:r>
              <a:rPr lang="ru-RU" sz="2800" b="1" cap="all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РК</a:t>
            </a:r>
            <a:endParaRPr lang="en-US" sz="2800" b="1" cap="all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491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051050" y="404813"/>
            <a:ext cx="6481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ru-RU">
              <a:solidFill>
                <a:srgbClr val="292934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71368" y="331788"/>
            <a:ext cx="7885112" cy="1152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2800" b="1" cap="all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ТРУДОЕМКОСТЬ кредитов  ECTS   </a:t>
            </a:r>
            <a:endParaRPr lang="en-US" sz="2800" b="1" cap="all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4" t="27033" r="43772" b="14571"/>
          <a:stretch/>
        </p:blipFill>
        <p:spPr bwMode="auto">
          <a:xfrm>
            <a:off x="107504" y="1268760"/>
            <a:ext cx="462226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377567"/>
              </p:ext>
            </p:extLst>
          </p:nvPr>
        </p:nvGraphicFramePr>
        <p:xfrm>
          <a:off x="4613924" y="1340768"/>
          <a:ext cx="4320480" cy="2773680"/>
        </p:xfrm>
        <a:graphic>
          <a:graphicData uri="http://schemas.openxmlformats.org/drawingml/2006/table">
            <a:tbl>
              <a:tblPr/>
              <a:tblGrid>
                <a:gridCol w="1428492"/>
                <a:gridCol w="2891988"/>
              </a:tblGrid>
              <a:tr h="1223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Methods 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of instruction/ forms of classroom activity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Times New Roman"/>
                          <a:ea typeface="Times New Roman"/>
                        </a:rPr>
                        <a:t>Meetings in a classroom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Times New Roman"/>
                          <a:ea typeface="Times New Roman"/>
                        </a:rPr>
                        <a:t>Exercises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Times New Roman"/>
                          <a:ea typeface="Times New Roman"/>
                        </a:rPr>
                        <a:t>Group work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Times New Roman"/>
                          <a:ea typeface="Times New Roman"/>
                        </a:rPr>
                        <a:t>Discussions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ECTS 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points in relation to student’s duties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History of British and Irish Literature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ECTS</a:t>
                      </a: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1 ECTS point - </a:t>
                      </a:r>
                      <a:r>
                        <a:rPr lang="en-US" sz="1400" b="1" i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 hours of </a:t>
                      </a:r>
                      <a:r>
                        <a:rPr lang="en-US" sz="1400" i="1" dirty="0" smtClean="0">
                          <a:effectLst/>
                          <a:latin typeface="Times New Roman"/>
                          <a:ea typeface="Times New Roman"/>
                        </a:rPr>
                        <a:t>meetings</a:t>
                      </a:r>
                      <a:endParaRPr lang="ru-RU" sz="1400" i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en-US" sz="1400" i="1" dirty="0" smtClean="0">
                          <a:effectLst/>
                          <a:latin typeface="Times New Roman"/>
                          <a:ea typeface="Times New Roman"/>
                        </a:rPr>
                        <a:t>ECTS 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point-  </a:t>
                      </a:r>
                      <a:r>
                        <a:rPr lang="en-US" sz="1400" b="1" i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 hours of preparing for </a:t>
                      </a:r>
                      <a:r>
                        <a:rPr lang="en-US" sz="1400" i="1" dirty="0" smtClean="0">
                          <a:effectLst/>
                          <a:latin typeface="Times New Roman"/>
                          <a:ea typeface="Times New Roman"/>
                        </a:rPr>
                        <a:t>classes,</a:t>
                      </a:r>
                      <a:r>
                        <a:rPr lang="ru-RU" sz="1400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b="1" i="1" dirty="0" smtClean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r>
                        <a:rPr lang="en-US" sz="1400" i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hours of tutorials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1 ECTS point -</a:t>
                      </a:r>
                      <a:r>
                        <a:rPr lang="en-US" sz="1400" b="1" i="1" dirty="0">
                          <a:effectLst/>
                          <a:latin typeface="Times New Roman"/>
                          <a:ea typeface="Times New Roman"/>
                        </a:rPr>
                        <a:t>25 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hours of preparing for a test and speech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421232"/>
              </p:ext>
            </p:extLst>
          </p:nvPr>
        </p:nvGraphicFramePr>
        <p:xfrm>
          <a:off x="4499992" y="4437112"/>
          <a:ext cx="4464496" cy="20192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52128"/>
                <a:gridCol w="1008113"/>
                <a:gridCol w="1224136"/>
                <a:gridCol w="1080119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Трудоемкость в кредитах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Общее количество часов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Аудиторная</a:t>
                      </a:r>
                      <a:r>
                        <a:rPr lang="ru-RU" sz="1050" b="1" baseline="0" dirty="0" smtClean="0"/>
                        <a:t> работа, часы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СРС,</a:t>
                      </a:r>
                      <a:r>
                        <a:rPr lang="ru-RU" sz="1050" b="1" baseline="0" dirty="0" smtClean="0"/>
                        <a:t> часы</a:t>
                      </a:r>
                      <a:endParaRPr lang="ru-RU" sz="1050" b="1" dirty="0" smtClean="0"/>
                    </a:p>
                    <a:p>
                      <a:endParaRPr lang="ru-RU" sz="105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1 кредит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45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30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/>
                        <a:t>2 </a:t>
                      </a:r>
                      <a:r>
                        <a:rPr lang="ru-RU" sz="1100" b="1" dirty="0" smtClean="0"/>
                        <a:t>кредит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60</a:t>
                      </a:r>
                      <a:endParaRPr lang="ru-RU" sz="1200" b="1" dirty="0"/>
                    </a:p>
                  </a:txBody>
                  <a:tcPr/>
                </a:tc>
              </a:tr>
              <a:tr h="3352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3 кредит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90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4 кредит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120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89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сность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</TotalTime>
  <Words>1340</Words>
  <Application>Microsoft Office PowerPoint</Application>
  <PresentationFormat>Экран (4:3)</PresentationFormat>
  <Paragraphs>311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Cyr</vt:lpstr>
      <vt:lpstr>Calibri</vt:lpstr>
      <vt:lpstr>Tahoma</vt:lpstr>
      <vt:lpstr>Times New Roman</vt:lpstr>
      <vt:lpstr>Verdana</vt:lpstr>
      <vt:lpstr>Wingdings</vt:lpstr>
      <vt:lpstr>Ясность</vt:lpstr>
      <vt:lpstr>1_Ясность</vt:lpstr>
      <vt:lpstr>Опыт реализации Европейской системы трансфера и перезачета кредитов в КазНУ имени аль-Фараби: Трудоемкость учебной работы обучающегося и преподавателя в формате ECTS. </vt:lpstr>
      <vt:lpstr>ECTS – проецируется на</vt:lpstr>
      <vt:lpstr>методологиЯ ECTS и рекомендации</vt:lpstr>
      <vt:lpstr>СВЯЗЬ КОМПЕТЕНЦИЙ И КОЛИЧЕСТВА КРЕДИТОВ ECTS</vt:lpstr>
      <vt:lpstr>методологиЯ ECTS и рекомендации</vt:lpstr>
      <vt:lpstr>методологиЯ ECTS и рекомендации</vt:lpstr>
      <vt:lpstr>Презентация PowerPoint</vt:lpstr>
      <vt:lpstr>Презентация PowerPoint</vt:lpstr>
      <vt:lpstr>Презентация PowerPoint</vt:lpstr>
      <vt:lpstr>СХЕМА РАСЧЕТА ТРУДОЕМКОСТИ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Хикметов Аскар</dc:creator>
  <cp:lastModifiedBy>User_Acer</cp:lastModifiedBy>
  <cp:revision>83</cp:revision>
  <cp:lastPrinted>2016-03-29T10:49:53Z</cp:lastPrinted>
  <dcterms:created xsi:type="dcterms:W3CDTF">2016-03-25T08:55:06Z</dcterms:created>
  <dcterms:modified xsi:type="dcterms:W3CDTF">2016-04-04T04:33:08Z</dcterms:modified>
</cp:coreProperties>
</file>