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4"/>
  </p:notesMasterIdLst>
  <p:sldIdLst>
    <p:sldId id="279" r:id="rId4"/>
    <p:sldId id="286" r:id="rId5"/>
    <p:sldId id="264" r:id="rId6"/>
    <p:sldId id="271" r:id="rId7"/>
    <p:sldId id="267" r:id="rId8"/>
    <p:sldId id="288" r:id="rId9"/>
    <p:sldId id="289" r:id="rId10"/>
    <p:sldId id="287" r:id="rId11"/>
    <p:sldId id="282" r:id="rId12"/>
    <p:sldId id="283" r:id="rId13"/>
    <p:sldId id="263" r:id="rId14"/>
    <p:sldId id="259" r:id="rId15"/>
    <p:sldId id="270" r:id="rId16"/>
    <p:sldId id="266" r:id="rId17"/>
    <p:sldId id="284" r:id="rId18"/>
    <p:sldId id="269" r:id="rId19"/>
    <p:sldId id="277" r:id="rId20"/>
    <p:sldId id="275" r:id="rId21"/>
    <p:sldId id="273" r:id="rId22"/>
    <p:sldId id="274" r:id="rId23"/>
    <p:sldId id="272" r:id="rId24"/>
    <p:sldId id="291" r:id="rId25"/>
    <p:sldId id="285" r:id="rId26"/>
    <p:sldId id="292" r:id="rId27"/>
    <p:sldId id="290" r:id="rId28"/>
    <p:sldId id="260" r:id="rId29"/>
    <p:sldId id="261" r:id="rId30"/>
    <p:sldId id="262" r:id="rId31"/>
    <p:sldId id="278" r:id="rId32"/>
    <p:sldId id="280" r:id="rId3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662300-57F3-48D2-82EA-19812C320D58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8DB289C5-7E86-4C71-A094-CB61D5B92E4B}">
      <dgm:prSet phldrT="[Tekst]" custT="1"/>
      <dgm:spPr/>
      <dgm:t>
        <a:bodyPr/>
        <a:lstStyle/>
        <a:p>
          <a:r>
            <a:rPr lang="nl-NL" sz="2400" dirty="0" smtClean="0"/>
            <a:t>1. </a:t>
          </a:r>
          <a:r>
            <a:rPr lang="ru-RU" sz="2400" dirty="0" smtClean="0"/>
            <a:t>Установить процедуру для признания кредитной мобильности</a:t>
          </a:r>
          <a:endParaRPr lang="nl-NL" sz="2400" dirty="0"/>
        </a:p>
      </dgm:t>
    </dgm:pt>
    <dgm:pt modelId="{5093CE33-5D20-4047-A258-E50E44123B7F}" type="parTrans" cxnId="{CF08C271-7450-44D4-AEDC-2EA0F1AD18F2}">
      <dgm:prSet/>
      <dgm:spPr/>
      <dgm:t>
        <a:bodyPr/>
        <a:lstStyle/>
        <a:p>
          <a:endParaRPr lang="nl-NL"/>
        </a:p>
      </dgm:t>
    </dgm:pt>
    <dgm:pt modelId="{3323467D-48D7-44F9-8921-AABB11B61D7B}" type="sibTrans" cxnId="{CF08C271-7450-44D4-AEDC-2EA0F1AD18F2}">
      <dgm:prSet/>
      <dgm:spPr/>
      <dgm:t>
        <a:bodyPr/>
        <a:lstStyle/>
        <a:p>
          <a:endParaRPr lang="nl-NL"/>
        </a:p>
      </dgm:t>
    </dgm:pt>
    <dgm:pt modelId="{D3BFAEC4-77C0-49EA-B9D7-DA086AEF4795}">
      <dgm:prSet phldrT="[Tekst]" custT="1"/>
      <dgm:spPr/>
      <dgm:t>
        <a:bodyPr/>
        <a:lstStyle/>
        <a:p>
          <a:r>
            <a:rPr lang="nl-NL" sz="2400" dirty="0" smtClean="0"/>
            <a:t>2. </a:t>
          </a:r>
          <a:r>
            <a:rPr lang="ru-RU" sz="2400" dirty="0" smtClean="0"/>
            <a:t>Установить систему кредитной мобильности</a:t>
          </a:r>
          <a:endParaRPr lang="nl-NL" sz="2400" dirty="0"/>
        </a:p>
      </dgm:t>
    </dgm:pt>
    <dgm:pt modelId="{1749A304-5107-41C6-905A-DB691AB89268}" type="parTrans" cxnId="{EE1E26B5-DE30-417C-BBBA-8E8EFC74ACC0}">
      <dgm:prSet/>
      <dgm:spPr/>
      <dgm:t>
        <a:bodyPr/>
        <a:lstStyle/>
        <a:p>
          <a:endParaRPr lang="nl-NL"/>
        </a:p>
      </dgm:t>
    </dgm:pt>
    <dgm:pt modelId="{23802714-0504-4EF2-B080-167BF53106FC}" type="sibTrans" cxnId="{EE1E26B5-DE30-417C-BBBA-8E8EFC74ACC0}">
      <dgm:prSet/>
      <dgm:spPr/>
      <dgm:t>
        <a:bodyPr/>
        <a:lstStyle/>
        <a:p>
          <a:endParaRPr lang="nl-NL"/>
        </a:p>
      </dgm:t>
    </dgm:pt>
    <dgm:pt modelId="{1DB154C8-E759-445E-ADEB-73241E20FF4F}">
      <dgm:prSet phldrT="[Tekst]"/>
      <dgm:spPr/>
      <dgm:t>
        <a:bodyPr/>
        <a:lstStyle/>
        <a:p>
          <a:r>
            <a:rPr lang="ru-RU" dirty="0" smtClean="0"/>
            <a:t>Определить ответственных лиц за решения по признанию</a:t>
          </a:r>
          <a:endParaRPr lang="nl-NL" dirty="0"/>
        </a:p>
      </dgm:t>
    </dgm:pt>
    <dgm:pt modelId="{F644ACF7-CB52-47FA-AA68-61BA1D2FCE65}" type="parTrans" cxnId="{3E674866-6D5E-4DAC-B072-97751F1ED7C1}">
      <dgm:prSet/>
      <dgm:spPr/>
      <dgm:t>
        <a:bodyPr/>
        <a:lstStyle/>
        <a:p>
          <a:endParaRPr lang="nl-NL"/>
        </a:p>
      </dgm:t>
    </dgm:pt>
    <dgm:pt modelId="{D2C656D5-F184-4447-A7BD-2A15BC0017A0}" type="sibTrans" cxnId="{3E674866-6D5E-4DAC-B072-97751F1ED7C1}">
      <dgm:prSet/>
      <dgm:spPr/>
      <dgm:t>
        <a:bodyPr/>
        <a:lstStyle/>
        <a:p>
          <a:endParaRPr lang="nl-NL"/>
        </a:p>
      </dgm:t>
    </dgm:pt>
    <dgm:pt modelId="{18BEBF47-2356-4285-BB20-93E7769F5CDD}">
      <dgm:prSet phldrT="[Tekst]"/>
      <dgm:spPr/>
      <dgm:t>
        <a:bodyPr/>
        <a:lstStyle/>
        <a:p>
          <a:r>
            <a:rPr lang="ru-RU" dirty="0" smtClean="0"/>
            <a:t>Обеспечить прозрачность</a:t>
          </a:r>
          <a:r>
            <a:rPr lang="nl-NL" dirty="0" smtClean="0"/>
            <a:t> / </a:t>
          </a:r>
          <a:r>
            <a:rPr lang="ru-RU" dirty="0" smtClean="0"/>
            <a:t>включить в процедуры обеспечения качества</a:t>
          </a:r>
          <a:endParaRPr lang="nl-NL" dirty="0"/>
        </a:p>
      </dgm:t>
    </dgm:pt>
    <dgm:pt modelId="{1059E336-473E-4262-A507-F7D563A17922}" type="parTrans" cxnId="{61CCD4F2-3941-411D-9369-38F62EC7F2C0}">
      <dgm:prSet/>
      <dgm:spPr/>
      <dgm:t>
        <a:bodyPr/>
        <a:lstStyle/>
        <a:p>
          <a:endParaRPr lang="nl-NL"/>
        </a:p>
      </dgm:t>
    </dgm:pt>
    <dgm:pt modelId="{FC84B717-7687-4D75-9824-F1E62E436BDF}" type="sibTrans" cxnId="{61CCD4F2-3941-411D-9369-38F62EC7F2C0}">
      <dgm:prSet/>
      <dgm:spPr/>
      <dgm:t>
        <a:bodyPr/>
        <a:lstStyle/>
        <a:p>
          <a:endParaRPr lang="nl-NL"/>
        </a:p>
      </dgm:t>
    </dgm:pt>
    <dgm:pt modelId="{500E45E7-3BCD-495B-A7CC-B8DEEB66CC4D}">
      <dgm:prSet phldrT="[Tekst]" custT="1"/>
      <dgm:spPr/>
      <dgm:t>
        <a:bodyPr/>
        <a:lstStyle/>
        <a:p>
          <a:r>
            <a:rPr lang="nl-NL" sz="2400" dirty="0" smtClean="0"/>
            <a:t>3. </a:t>
          </a:r>
          <a:r>
            <a:rPr lang="ru-RU" sz="2400" dirty="0" smtClean="0"/>
            <a:t>До отъезда студента</a:t>
          </a:r>
          <a:endParaRPr lang="nl-NL" sz="2400" dirty="0"/>
        </a:p>
      </dgm:t>
    </dgm:pt>
    <dgm:pt modelId="{C8033AFA-918D-46D8-9019-5CF32356AA47}" type="parTrans" cxnId="{914151FB-F99F-43A7-BAB3-798158492807}">
      <dgm:prSet/>
      <dgm:spPr/>
      <dgm:t>
        <a:bodyPr/>
        <a:lstStyle/>
        <a:p>
          <a:endParaRPr lang="nl-NL"/>
        </a:p>
      </dgm:t>
    </dgm:pt>
    <dgm:pt modelId="{87F1A348-9C98-40DF-819D-7C70BBA350BE}" type="sibTrans" cxnId="{914151FB-F99F-43A7-BAB3-798158492807}">
      <dgm:prSet/>
      <dgm:spPr/>
      <dgm:t>
        <a:bodyPr/>
        <a:lstStyle/>
        <a:p>
          <a:endParaRPr lang="nl-NL"/>
        </a:p>
      </dgm:t>
    </dgm:pt>
    <dgm:pt modelId="{8CB92991-736A-44E6-8249-AF241983A03C}">
      <dgm:prSet phldrT="[Tekst]"/>
      <dgm:spPr/>
      <dgm:t>
        <a:bodyPr/>
        <a:lstStyle/>
        <a:p>
          <a:r>
            <a:rPr lang="ru-RU" dirty="0" smtClean="0"/>
            <a:t>Определить результаты обучения</a:t>
          </a:r>
          <a:endParaRPr lang="nl-NL" dirty="0"/>
        </a:p>
      </dgm:t>
    </dgm:pt>
    <dgm:pt modelId="{3EB8272B-D93A-4AFB-9527-E2ECD833A5B1}" type="parTrans" cxnId="{22D93FC0-4A5A-4A12-903D-B45ABA86C51E}">
      <dgm:prSet/>
      <dgm:spPr/>
      <dgm:t>
        <a:bodyPr/>
        <a:lstStyle/>
        <a:p>
          <a:endParaRPr lang="nl-NL"/>
        </a:p>
      </dgm:t>
    </dgm:pt>
    <dgm:pt modelId="{E5829F1B-9B65-4C54-8A9C-1567C27E35E7}" type="sibTrans" cxnId="{22D93FC0-4A5A-4A12-903D-B45ABA86C51E}">
      <dgm:prSet/>
      <dgm:spPr/>
      <dgm:t>
        <a:bodyPr/>
        <a:lstStyle/>
        <a:p>
          <a:endParaRPr lang="nl-NL"/>
        </a:p>
      </dgm:t>
    </dgm:pt>
    <dgm:pt modelId="{63F24264-378E-4778-A4B4-6F6A6CA7E44C}">
      <dgm:prSet/>
      <dgm:spPr/>
      <dgm:t>
        <a:bodyPr/>
        <a:lstStyle/>
        <a:p>
          <a:r>
            <a:rPr lang="ru-RU" dirty="0" smtClean="0"/>
            <a:t>Гарантировать, что полученные кредиты будут полностью признаны и использованы согласно квалификации</a:t>
          </a:r>
          <a:endParaRPr lang="nl-NL" dirty="0"/>
        </a:p>
      </dgm:t>
    </dgm:pt>
    <dgm:pt modelId="{46C564DC-FCDD-4798-A71E-0042D3E2D85F}" type="parTrans" cxnId="{E754A3A8-5DAA-41F7-AC44-552400597F7D}">
      <dgm:prSet/>
      <dgm:spPr/>
      <dgm:t>
        <a:bodyPr/>
        <a:lstStyle/>
        <a:p>
          <a:endParaRPr lang="nl-NL"/>
        </a:p>
      </dgm:t>
    </dgm:pt>
    <dgm:pt modelId="{89987B2B-4CCC-4A5E-8A6D-B0DC06841448}" type="sibTrans" cxnId="{E754A3A8-5DAA-41F7-AC44-552400597F7D}">
      <dgm:prSet/>
      <dgm:spPr/>
      <dgm:t>
        <a:bodyPr/>
        <a:lstStyle/>
        <a:p>
          <a:endParaRPr lang="nl-NL"/>
        </a:p>
      </dgm:t>
    </dgm:pt>
    <dgm:pt modelId="{90E87DC4-E38A-464D-AE07-2186C7DB4627}">
      <dgm:prSet phldrT="[Tekst]"/>
      <dgm:spPr/>
      <dgm:t>
        <a:bodyPr/>
        <a:lstStyle/>
        <a:p>
          <a:r>
            <a:rPr lang="ru-RU" dirty="0" smtClean="0"/>
            <a:t>Подписать соглашения об обучении</a:t>
          </a:r>
          <a:endParaRPr lang="nl-NL" dirty="0"/>
        </a:p>
      </dgm:t>
    </dgm:pt>
    <dgm:pt modelId="{EBBB52F5-7DD1-425D-A7A4-207E1ECEC2E7}" type="sibTrans" cxnId="{80094AA5-5ADA-4E66-93AA-409603AABF2F}">
      <dgm:prSet/>
      <dgm:spPr/>
      <dgm:t>
        <a:bodyPr/>
        <a:lstStyle/>
        <a:p>
          <a:endParaRPr lang="nl-NL"/>
        </a:p>
      </dgm:t>
    </dgm:pt>
    <dgm:pt modelId="{6629D28B-67BC-4189-90CC-5FAD2B3E5083}" type="parTrans" cxnId="{80094AA5-5ADA-4E66-93AA-409603AABF2F}">
      <dgm:prSet/>
      <dgm:spPr/>
      <dgm:t>
        <a:bodyPr/>
        <a:lstStyle/>
        <a:p>
          <a:endParaRPr lang="nl-NL"/>
        </a:p>
      </dgm:t>
    </dgm:pt>
    <dgm:pt modelId="{AB13BFA8-97BA-4E75-B42B-D0ECF5BD9E86}" type="pres">
      <dgm:prSet presAssocID="{E2662300-57F3-48D2-82EA-19812C320D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EBC4FFC-DF15-4044-86F8-087D0C55B4E4}" type="pres">
      <dgm:prSet presAssocID="{500E45E7-3BCD-495B-A7CC-B8DEEB66CC4D}" presName="boxAndChildren" presStyleCnt="0"/>
      <dgm:spPr/>
    </dgm:pt>
    <dgm:pt modelId="{EC22CA4B-3998-46AE-90C0-BC1D667495E0}" type="pres">
      <dgm:prSet presAssocID="{500E45E7-3BCD-495B-A7CC-B8DEEB66CC4D}" presName="parentTextBox" presStyleLbl="node1" presStyleIdx="0" presStyleCnt="3"/>
      <dgm:spPr/>
      <dgm:t>
        <a:bodyPr/>
        <a:lstStyle/>
        <a:p>
          <a:endParaRPr lang="nl-NL"/>
        </a:p>
      </dgm:t>
    </dgm:pt>
    <dgm:pt modelId="{8E25DBA4-A6E5-4C39-AD26-75FEBD45D0A8}" type="pres">
      <dgm:prSet presAssocID="{500E45E7-3BCD-495B-A7CC-B8DEEB66CC4D}" presName="entireBox" presStyleLbl="node1" presStyleIdx="0" presStyleCnt="3" custLinFactNeighborX="-291" custLinFactNeighborY="541"/>
      <dgm:spPr/>
      <dgm:t>
        <a:bodyPr/>
        <a:lstStyle/>
        <a:p>
          <a:endParaRPr lang="nl-NL"/>
        </a:p>
      </dgm:t>
    </dgm:pt>
    <dgm:pt modelId="{347A577D-B26B-4A86-BA6B-DE6AEAD1D986}" type="pres">
      <dgm:prSet presAssocID="{500E45E7-3BCD-495B-A7CC-B8DEEB66CC4D}" presName="descendantBox" presStyleCnt="0"/>
      <dgm:spPr/>
    </dgm:pt>
    <dgm:pt modelId="{50A88221-3278-4978-BE14-6E9D79729E78}" type="pres">
      <dgm:prSet presAssocID="{8CB92991-736A-44E6-8249-AF241983A03C}" presName="childTextBox" presStyleLbl="fgAccFollowNode1" presStyleIdx="0" presStyleCnt="5" custScaleX="3065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F416FF3-8932-49AF-8412-2B039F7EFB86}" type="pres">
      <dgm:prSet presAssocID="{90E87DC4-E38A-464D-AE07-2186C7DB4627}" presName="childTextBox" presStyleLbl="fgAccFollowNode1" presStyleIdx="1" presStyleCnt="5" custScaleX="2410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F994527-3CDB-470A-94E3-3F4E6AEC2C47}" type="pres">
      <dgm:prSet presAssocID="{63F24264-378E-4778-A4B4-6F6A6CA7E44C}" presName="childTextBox" presStyleLbl="fgAccFollowNode1" presStyleIdx="2" presStyleCnt="5" custScaleX="4499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D90B6D3-B01F-4C59-B183-CB08082168DA}" type="pres">
      <dgm:prSet presAssocID="{23802714-0504-4EF2-B080-167BF53106FC}" presName="sp" presStyleCnt="0"/>
      <dgm:spPr/>
    </dgm:pt>
    <dgm:pt modelId="{E0AB8466-CC55-45AB-84A0-CC2B4AE6D1A7}" type="pres">
      <dgm:prSet presAssocID="{D3BFAEC4-77C0-49EA-B9D7-DA086AEF4795}" presName="arrowAndChildren" presStyleCnt="0"/>
      <dgm:spPr/>
    </dgm:pt>
    <dgm:pt modelId="{D1B89A09-AF15-4250-AC67-D740E45CA86E}" type="pres">
      <dgm:prSet presAssocID="{D3BFAEC4-77C0-49EA-B9D7-DA086AEF4795}" presName="parentTextArrow" presStyleLbl="node1" presStyleIdx="0" presStyleCnt="3"/>
      <dgm:spPr/>
      <dgm:t>
        <a:bodyPr/>
        <a:lstStyle/>
        <a:p>
          <a:endParaRPr lang="nl-NL"/>
        </a:p>
      </dgm:t>
    </dgm:pt>
    <dgm:pt modelId="{27FE1409-5DBF-4444-8B95-97D4C8033503}" type="pres">
      <dgm:prSet presAssocID="{D3BFAEC4-77C0-49EA-B9D7-DA086AEF4795}" presName="arrow" presStyleLbl="node1" presStyleIdx="1" presStyleCnt="3"/>
      <dgm:spPr/>
      <dgm:t>
        <a:bodyPr/>
        <a:lstStyle/>
        <a:p>
          <a:endParaRPr lang="nl-NL"/>
        </a:p>
      </dgm:t>
    </dgm:pt>
    <dgm:pt modelId="{3C5385B4-C96E-499E-8CEE-C39AD74DF509}" type="pres">
      <dgm:prSet presAssocID="{D3BFAEC4-77C0-49EA-B9D7-DA086AEF4795}" presName="descendantArrow" presStyleCnt="0"/>
      <dgm:spPr/>
    </dgm:pt>
    <dgm:pt modelId="{69D35389-838B-4FFB-AD5B-DDFD3CA89FCC}" type="pres">
      <dgm:prSet presAssocID="{1DB154C8-E759-445E-ADEB-73241E20FF4F}" presName="childTextArrow" presStyleLbl="fgAccFollowNode1" presStyleIdx="3" presStyleCnt="5" custLinFactNeighborX="251" custLinFactNeighborY="492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7C17390-7125-496A-A505-D4AED73695D0}" type="pres">
      <dgm:prSet presAssocID="{18BEBF47-2356-4285-BB20-93E7769F5CDD}" presName="childTextArrow" presStyleLbl="fgAccFollowNode1" presStyleIdx="4" presStyleCnt="5" custLinFactNeighborX="331" custLinFactNeighborY="492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5C90014-1901-4DB3-BD73-E22933831400}" type="pres">
      <dgm:prSet presAssocID="{3323467D-48D7-44F9-8921-AABB11B61D7B}" presName="sp" presStyleCnt="0"/>
      <dgm:spPr/>
    </dgm:pt>
    <dgm:pt modelId="{7652895C-6C6E-4873-A599-EC90AE3F53A8}" type="pres">
      <dgm:prSet presAssocID="{8DB289C5-7E86-4C71-A094-CB61D5B92E4B}" presName="arrowAndChildren" presStyleCnt="0"/>
      <dgm:spPr/>
    </dgm:pt>
    <dgm:pt modelId="{7E5C42A0-BC73-449F-B96D-8339FBAD19E5}" type="pres">
      <dgm:prSet presAssocID="{8DB289C5-7E86-4C71-A094-CB61D5B92E4B}" presName="parentTextArrow" presStyleLbl="node1" presStyleIdx="2" presStyleCnt="3"/>
      <dgm:spPr/>
      <dgm:t>
        <a:bodyPr/>
        <a:lstStyle/>
        <a:p>
          <a:endParaRPr lang="nl-NL"/>
        </a:p>
      </dgm:t>
    </dgm:pt>
  </dgm:ptLst>
  <dgm:cxnLst>
    <dgm:cxn modelId="{EC4714B8-A3EF-4D3A-8ED1-F200A51CAAAC}" type="presOf" srcId="{1DB154C8-E759-445E-ADEB-73241E20FF4F}" destId="{69D35389-838B-4FFB-AD5B-DDFD3CA89FCC}" srcOrd="0" destOrd="0" presId="urn:microsoft.com/office/officeart/2005/8/layout/process4"/>
    <dgm:cxn modelId="{3E674866-6D5E-4DAC-B072-97751F1ED7C1}" srcId="{D3BFAEC4-77C0-49EA-B9D7-DA086AEF4795}" destId="{1DB154C8-E759-445E-ADEB-73241E20FF4F}" srcOrd="0" destOrd="0" parTransId="{F644ACF7-CB52-47FA-AA68-61BA1D2FCE65}" sibTransId="{D2C656D5-F184-4447-A7BD-2A15BC0017A0}"/>
    <dgm:cxn modelId="{914151FB-F99F-43A7-BAB3-798158492807}" srcId="{E2662300-57F3-48D2-82EA-19812C320D58}" destId="{500E45E7-3BCD-495B-A7CC-B8DEEB66CC4D}" srcOrd="2" destOrd="0" parTransId="{C8033AFA-918D-46D8-9019-5CF32356AA47}" sibTransId="{87F1A348-9C98-40DF-819D-7C70BBA350BE}"/>
    <dgm:cxn modelId="{E754A3A8-5DAA-41F7-AC44-552400597F7D}" srcId="{500E45E7-3BCD-495B-A7CC-B8DEEB66CC4D}" destId="{63F24264-378E-4778-A4B4-6F6A6CA7E44C}" srcOrd="2" destOrd="0" parTransId="{46C564DC-FCDD-4798-A71E-0042D3E2D85F}" sibTransId="{89987B2B-4CCC-4A5E-8A6D-B0DC06841448}"/>
    <dgm:cxn modelId="{756F6FD0-63C7-4B5F-B0FC-AFB6323AFEFB}" type="presOf" srcId="{E2662300-57F3-48D2-82EA-19812C320D58}" destId="{AB13BFA8-97BA-4E75-B42B-D0ECF5BD9E86}" srcOrd="0" destOrd="0" presId="urn:microsoft.com/office/officeart/2005/8/layout/process4"/>
    <dgm:cxn modelId="{FDF2B73A-35EB-4F7D-ADD9-DE0BD54DAC05}" type="presOf" srcId="{500E45E7-3BCD-495B-A7CC-B8DEEB66CC4D}" destId="{8E25DBA4-A6E5-4C39-AD26-75FEBD45D0A8}" srcOrd="1" destOrd="0" presId="urn:microsoft.com/office/officeart/2005/8/layout/process4"/>
    <dgm:cxn modelId="{B43BB2C5-A790-4C11-BF0E-C35AA4AAF763}" type="presOf" srcId="{8CB92991-736A-44E6-8249-AF241983A03C}" destId="{50A88221-3278-4978-BE14-6E9D79729E78}" srcOrd="0" destOrd="0" presId="urn:microsoft.com/office/officeart/2005/8/layout/process4"/>
    <dgm:cxn modelId="{4E2959B2-578B-4EFE-AD6E-49921C0A4759}" type="presOf" srcId="{8DB289C5-7E86-4C71-A094-CB61D5B92E4B}" destId="{7E5C42A0-BC73-449F-B96D-8339FBAD19E5}" srcOrd="0" destOrd="0" presId="urn:microsoft.com/office/officeart/2005/8/layout/process4"/>
    <dgm:cxn modelId="{22D93FC0-4A5A-4A12-903D-B45ABA86C51E}" srcId="{500E45E7-3BCD-495B-A7CC-B8DEEB66CC4D}" destId="{8CB92991-736A-44E6-8249-AF241983A03C}" srcOrd="0" destOrd="0" parTransId="{3EB8272B-D93A-4AFB-9527-E2ECD833A5B1}" sibTransId="{E5829F1B-9B65-4C54-8A9C-1567C27E35E7}"/>
    <dgm:cxn modelId="{80094AA5-5ADA-4E66-93AA-409603AABF2F}" srcId="{500E45E7-3BCD-495B-A7CC-B8DEEB66CC4D}" destId="{90E87DC4-E38A-464D-AE07-2186C7DB4627}" srcOrd="1" destOrd="0" parTransId="{6629D28B-67BC-4189-90CC-5FAD2B3E5083}" sibTransId="{EBBB52F5-7DD1-425D-A7A4-207E1ECEC2E7}"/>
    <dgm:cxn modelId="{33C3FD9A-FBD5-467F-AE7D-609222F40030}" type="presOf" srcId="{D3BFAEC4-77C0-49EA-B9D7-DA086AEF4795}" destId="{27FE1409-5DBF-4444-8B95-97D4C8033503}" srcOrd="1" destOrd="0" presId="urn:microsoft.com/office/officeart/2005/8/layout/process4"/>
    <dgm:cxn modelId="{F24A5ACF-BFB1-447B-8C40-C27045EF15B3}" type="presOf" srcId="{90E87DC4-E38A-464D-AE07-2186C7DB4627}" destId="{EF416FF3-8932-49AF-8412-2B039F7EFB86}" srcOrd="0" destOrd="0" presId="urn:microsoft.com/office/officeart/2005/8/layout/process4"/>
    <dgm:cxn modelId="{59127277-C6BE-48AF-8710-88D05047B163}" type="presOf" srcId="{63F24264-378E-4778-A4B4-6F6A6CA7E44C}" destId="{AF994527-3CDB-470A-94E3-3F4E6AEC2C47}" srcOrd="0" destOrd="0" presId="urn:microsoft.com/office/officeart/2005/8/layout/process4"/>
    <dgm:cxn modelId="{739F3F5F-CF94-4B34-BBFB-B8E920F7DB8B}" type="presOf" srcId="{500E45E7-3BCD-495B-A7CC-B8DEEB66CC4D}" destId="{EC22CA4B-3998-46AE-90C0-BC1D667495E0}" srcOrd="0" destOrd="0" presId="urn:microsoft.com/office/officeart/2005/8/layout/process4"/>
    <dgm:cxn modelId="{61CCD4F2-3941-411D-9369-38F62EC7F2C0}" srcId="{D3BFAEC4-77C0-49EA-B9D7-DA086AEF4795}" destId="{18BEBF47-2356-4285-BB20-93E7769F5CDD}" srcOrd="1" destOrd="0" parTransId="{1059E336-473E-4262-A507-F7D563A17922}" sibTransId="{FC84B717-7687-4D75-9824-F1E62E436BDF}"/>
    <dgm:cxn modelId="{9F7F7CE5-5BCB-43FE-940F-5BD6E2FC0103}" type="presOf" srcId="{18BEBF47-2356-4285-BB20-93E7769F5CDD}" destId="{87C17390-7125-496A-A505-D4AED73695D0}" srcOrd="0" destOrd="0" presId="urn:microsoft.com/office/officeart/2005/8/layout/process4"/>
    <dgm:cxn modelId="{CF08C271-7450-44D4-AEDC-2EA0F1AD18F2}" srcId="{E2662300-57F3-48D2-82EA-19812C320D58}" destId="{8DB289C5-7E86-4C71-A094-CB61D5B92E4B}" srcOrd="0" destOrd="0" parTransId="{5093CE33-5D20-4047-A258-E50E44123B7F}" sibTransId="{3323467D-48D7-44F9-8921-AABB11B61D7B}"/>
    <dgm:cxn modelId="{EE1E26B5-DE30-417C-BBBA-8E8EFC74ACC0}" srcId="{E2662300-57F3-48D2-82EA-19812C320D58}" destId="{D3BFAEC4-77C0-49EA-B9D7-DA086AEF4795}" srcOrd="1" destOrd="0" parTransId="{1749A304-5107-41C6-905A-DB691AB89268}" sibTransId="{23802714-0504-4EF2-B080-167BF53106FC}"/>
    <dgm:cxn modelId="{0353CD8F-7CFD-408A-9FCF-4A79A8F2212F}" type="presOf" srcId="{D3BFAEC4-77C0-49EA-B9D7-DA086AEF4795}" destId="{D1B89A09-AF15-4250-AC67-D740E45CA86E}" srcOrd="0" destOrd="0" presId="urn:microsoft.com/office/officeart/2005/8/layout/process4"/>
    <dgm:cxn modelId="{51612460-64B1-47A6-AEE0-5061D3860FC3}" type="presParOf" srcId="{AB13BFA8-97BA-4E75-B42B-D0ECF5BD9E86}" destId="{EEBC4FFC-DF15-4044-86F8-087D0C55B4E4}" srcOrd="0" destOrd="0" presId="urn:microsoft.com/office/officeart/2005/8/layout/process4"/>
    <dgm:cxn modelId="{50B0DBD2-F909-4122-9A27-41B497E82EB2}" type="presParOf" srcId="{EEBC4FFC-DF15-4044-86F8-087D0C55B4E4}" destId="{EC22CA4B-3998-46AE-90C0-BC1D667495E0}" srcOrd="0" destOrd="0" presId="urn:microsoft.com/office/officeart/2005/8/layout/process4"/>
    <dgm:cxn modelId="{2295404E-8B43-42E2-AEA7-97A20CDD35EE}" type="presParOf" srcId="{EEBC4FFC-DF15-4044-86F8-087D0C55B4E4}" destId="{8E25DBA4-A6E5-4C39-AD26-75FEBD45D0A8}" srcOrd="1" destOrd="0" presId="urn:microsoft.com/office/officeart/2005/8/layout/process4"/>
    <dgm:cxn modelId="{A994B6D4-8444-4099-99FF-D14209841D2E}" type="presParOf" srcId="{EEBC4FFC-DF15-4044-86F8-087D0C55B4E4}" destId="{347A577D-B26B-4A86-BA6B-DE6AEAD1D986}" srcOrd="2" destOrd="0" presId="urn:microsoft.com/office/officeart/2005/8/layout/process4"/>
    <dgm:cxn modelId="{01948A0C-1546-47CA-B441-F0A88C46CC9E}" type="presParOf" srcId="{347A577D-B26B-4A86-BA6B-DE6AEAD1D986}" destId="{50A88221-3278-4978-BE14-6E9D79729E78}" srcOrd="0" destOrd="0" presId="urn:microsoft.com/office/officeart/2005/8/layout/process4"/>
    <dgm:cxn modelId="{3573A130-A7AA-4FB9-9804-7789AF5AA735}" type="presParOf" srcId="{347A577D-B26B-4A86-BA6B-DE6AEAD1D986}" destId="{EF416FF3-8932-49AF-8412-2B039F7EFB86}" srcOrd="1" destOrd="0" presId="urn:microsoft.com/office/officeart/2005/8/layout/process4"/>
    <dgm:cxn modelId="{7A35673B-0E80-4C4B-B118-C331E666EE97}" type="presParOf" srcId="{347A577D-B26B-4A86-BA6B-DE6AEAD1D986}" destId="{AF994527-3CDB-470A-94E3-3F4E6AEC2C47}" srcOrd="2" destOrd="0" presId="urn:microsoft.com/office/officeart/2005/8/layout/process4"/>
    <dgm:cxn modelId="{6D2EAA7A-A9A5-4B33-8A1A-8D4F01EBE2EC}" type="presParOf" srcId="{AB13BFA8-97BA-4E75-B42B-D0ECF5BD9E86}" destId="{BD90B6D3-B01F-4C59-B183-CB08082168DA}" srcOrd="1" destOrd="0" presId="urn:microsoft.com/office/officeart/2005/8/layout/process4"/>
    <dgm:cxn modelId="{8AF1DDB4-A6E1-484A-BE58-9DEA145B5935}" type="presParOf" srcId="{AB13BFA8-97BA-4E75-B42B-D0ECF5BD9E86}" destId="{E0AB8466-CC55-45AB-84A0-CC2B4AE6D1A7}" srcOrd="2" destOrd="0" presId="urn:microsoft.com/office/officeart/2005/8/layout/process4"/>
    <dgm:cxn modelId="{F49EA4A8-3C2D-4097-AF7A-9CCA7B1DC36E}" type="presParOf" srcId="{E0AB8466-CC55-45AB-84A0-CC2B4AE6D1A7}" destId="{D1B89A09-AF15-4250-AC67-D740E45CA86E}" srcOrd="0" destOrd="0" presId="urn:microsoft.com/office/officeart/2005/8/layout/process4"/>
    <dgm:cxn modelId="{D2546A08-559B-422C-AE37-2ACF84EDC916}" type="presParOf" srcId="{E0AB8466-CC55-45AB-84A0-CC2B4AE6D1A7}" destId="{27FE1409-5DBF-4444-8B95-97D4C8033503}" srcOrd="1" destOrd="0" presId="urn:microsoft.com/office/officeart/2005/8/layout/process4"/>
    <dgm:cxn modelId="{E49185F6-DB2E-46DF-8B64-FAAB25BE6635}" type="presParOf" srcId="{E0AB8466-CC55-45AB-84A0-CC2B4AE6D1A7}" destId="{3C5385B4-C96E-499E-8CEE-C39AD74DF509}" srcOrd="2" destOrd="0" presId="urn:microsoft.com/office/officeart/2005/8/layout/process4"/>
    <dgm:cxn modelId="{00C4D8E2-7930-41AD-A4C2-301B048D4C39}" type="presParOf" srcId="{3C5385B4-C96E-499E-8CEE-C39AD74DF509}" destId="{69D35389-838B-4FFB-AD5B-DDFD3CA89FCC}" srcOrd="0" destOrd="0" presId="urn:microsoft.com/office/officeart/2005/8/layout/process4"/>
    <dgm:cxn modelId="{1AD6321A-7DDD-412C-962D-AE7E97A134DA}" type="presParOf" srcId="{3C5385B4-C96E-499E-8CEE-C39AD74DF509}" destId="{87C17390-7125-496A-A505-D4AED73695D0}" srcOrd="1" destOrd="0" presId="urn:microsoft.com/office/officeart/2005/8/layout/process4"/>
    <dgm:cxn modelId="{E3D3C95F-DE42-489C-A2BD-5F66BE44021A}" type="presParOf" srcId="{AB13BFA8-97BA-4E75-B42B-D0ECF5BD9E86}" destId="{15C90014-1901-4DB3-BD73-E22933831400}" srcOrd="3" destOrd="0" presId="urn:microsoft.com/office/officeart/2005/8/layout/process4"/>
    <dgm:cxn modelId="{888B66E8-FC85-47C2-8770-3364A8D4451E}" type="presParOf" srcId="{AB13BFA8-97BA-4E75-B42B-D0ECF5BD9E86}" destId="{7652895C-6C6E-4873-A599-EC90AE3F53A8}" srcOrd="4" destOrd="0" presId="urn:microsoft.com/office/officeart/2005/8/layout/process4"/>
    <dgm:cxn modelId="{A7CE623D-C9BC-4C57-B620-AED86E74CC39}" type="presParOf" srcId="{7652895C-6C6E-4873-A599-EC90AE3F53A8}" destId="{7E5C42A0-BC73-449F-B96D-8339FBAD19E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6C6ED2-DB1B-456C-ACC6-5A64EFC75928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9DC9986-1CAB-4156-A925-956F48B04098}">
      <dgm:prSet phldrT="[Tekst]" custT="1"/>
      <dgm:spPr/>
      <dgm:t>
        <a:bodyPr/>
        <a:lstStyle/>
        <a:p>
          <a:r>
            <a:rPr lang="nl-NL" sz="2400" dirty="0" smtClean="0"/>
            <a:t>4. </a:t>
          </a:r>
          <a:r>
            <a:rPr lang="ru-RU" sz="2400" dirty="0" smtClean="0"/>
            <a:t>Во время пребывания за рубежом</a:t>
          </a:r>
          <a:endParaRPr lang="nl-NL" sz="2400" dirty="0"/>
        </a:p>
      </dgm:t>
    </dgm:pt>
    <dgm:pt modelId="{7E52F3C8-3C9F-4596-87FD-9BD92059EA55}" type="parTrans" cxnId="{1DC844D9-2931-4E01-9C98-9CE1D10B2F54}">
      <dgm:prSet/>
      <dgm:spPr/>
      <dgm:t>
        <a:bodyPr/>
        <a:lstStyle/>
        <a:p>
          <a:endParaRPr lang="nl-NL"/>
        </a:p>
      </dgm:t>
    </dgm:pt>
    <dgm:pt modelId="{D6D126F0-88C9-44D3-9CA0-5F6133A565EF}" type="sibTrans" cxnId="{1DC844D9-2931-4E01-9C98-9CE1D10B2F54}">
      <dgm:prSet/>
      <dgm:spPr/>
      <dgm:t>
        <a:bodyPr/>
        <a:lstStyle/>
        <a:p>
          <a:endParaRPr lang="nl-NL"/>
        </a:p>
      </dgm:t>
    </dgm:pt>
    <dgm:pt modelId="{DC8E387D-C3DB-4E57-87F0-7D12E7FCEF65}">
      <dgm:prSet phldrT="[Tekst]"/>
      <dgm:spPr/>
      <dgm:t>
        <a:bodyPr/>
        <a:lstStyle/>
        <a:p>
          <a:r>
            <a:rPr lang="ru-RU" dirty="0" smtClean="0"/>
            <a:t>Мониторинг прогресса студентов</a:t>
          </a:r>
          <a:endParaRPr lang="nl-NL" dirty="0"/>
        </a:p>
      </dgm:t>
    </dgm:pt>
    <dgm:pt modelId="{8EC2A336-4BBD-4F77-8B83-1930BF60D13F}" type="parTrans" cxnId="{80FA3DA2-49AD-43AF-8EDF-B2E7242B4EC3}">
      <dgm:prSet/>
      <dgm:spPr/>
      <dgm:t>
        <a:bodyPr/>
        <a:lstStyle/>
        <a:p>
          <a:endParaRPr lang="nl-NL"/>
        </a:p>
      </dgm:t>
    </dgm:pt>
    <dgm:pt modelId="{4E095BF2-B675-4314-BA97-8FC38ACCD242}" type="sibTrans" cxnId="{80FA3DA2-49AD-43AF-8EDF-B2E7242B4EC3}">
      <dgm:prSet/>
      <dgm:spPr/>
      <dgm:t>
        <a:bodyPr/>
        <a:lstStyle/>
        <a:p>
          <a:endParaRPr lang="nl-NL"/>
        </a:p>
      </dgm:t>
    </dgm:pt>
    <dgm:pt modelId="{C82FC5D6-A718-4BF6-8717-62B0E311F781}">
      <dgm:prSet phldrT="[Tekst]"/>
      <dgm:spPr/>
      <dgm:t>
        <a:bodyPr/>
        <a:lstStyle/>
        <a:p>
          <a:r>
            <a:rPr lang="ru-RU" dirty="0" smtClean="0"/>
            <a:t>Убедитесь в том, что программные изменения являются приемлемыми для всех</a:t>
          </a:r>
          <a:endParaRPr lang="nl-NL" dirty="0"/>
        </a:p>
      </dgm:t>
    </dgm:pt>
    <dgm:pt modelId="{4AAB1D08-8A52-46F0-93DA-039B5893F72A}" type="parTrans" cxnId="{7D1536EF-36F5-48D9-A942-7BC8E8A70408}">
      <dgm:prSet/>
      <dgm:spPr/>
      <dgm:t>
        <a:bodyPr/>
        <a:lstStyle/>
        <a:p>
          <a:endParaRPr lang="nl-NL"/>
        </a:p>
      </dgm:t>
    </dgm:pt>
    <dgm:pt modelId="{69E248CE-9F0D-4FD8-B3F8-54687237D232}" type="sibTrans" cxnId="{7D1536EF-36F5-48D9-A942-7BC8E8A70408}">
      <dgm:prSet/>
      <dgm:spPr/>
      <dgm:t>
        <a:bodyPr/>
        <a:lstStyle/>
        <a:p>
          <a:endParaRPr lang="nl-NL"/>
        </a:p>
      </dgm:t>
    </dgm:pt>
    <dgm:pt modelId="{A6EB4B5D-5630-4AD9-8EB6-8252FABC105D}">
      <dgm:prSet phldrT="[Tekst]" custT="1"/>
      <dgm:spPr/>
      <dgm:t>
        <a:bodyPr/>
        <a:lstStyle/>
        <a:p>
          <a:r>
            <a:rPr lang="nl-NL" sz="2400" dirty="0" smtClean="0"/>
            <a:t>5. </a:t>
          </a:r>
          <a:r>
            <a:rPr lang="ru-RU" sz="2400" dirty="0" smtClean="0"/>
            <a:t>После прибытия</a:t>
          </a:r>
          <a:endParaRPr lang="nl-NL" sz="2400" dirty="0"/>
        </a:p>
      </dgm:t>
    </dgm:pt>
    <dgm:pt modelId="{ED549A70-A438-4622-A12E-D921642B0AA9}" type="parTrans" cxnId="{734247E3-2E4C-4604-80D0-706DDDA3E639}">
      <dgm:prSet/>
      <dgm:spPr/>
      <dgm:t>
        <a:bodyPr/>
        <a:lstStyle/>
        <a:p>
          <a:endParaRPr lang="nl-NL"/>
        </a:p>
      </dgm:t>
    </dgm:pt>
    <dgm:pt modelId="{3B480E42-DCC1-476C-8B72-0DC9A734AEFC}" type="sibTrans" cxnId="{734247E3-2E4C-4604-80D0-706DDDA3E639}">
      <dgm:prSet/>
      <dgm:spPr/>
      <dgm:t>
        <a:bodyPr/>
        <a:lstStyle/>
        <a:p>
          <a:endParaRPr lang="nl-NL"/>
        </a:p>
      </dgm:t>
    </dgm:pt>
    <dgm:pt modelId="{3327D07E-40FC-4E93-80C0-A1E8B29B34A2}">
      <dgm:prSet phldrT="[Tekst]"/>
      <dgm:spPr/>
      <dgm:t>
        <a:bodyPr/>
        <a:lstStyle/>
        <a:p>
          <a:r>
            <a:rPr lang="ru-RU" dirty="0" smtClean="0"/>
            <a:t>Перевести кредиты в программу студентов</a:t>
          </a:r>
          <a:endParaRPr lang="nl-NL" dirty="0"/>
        </a:p>
      </dgm:t>
    </dgm:pt>
    <dgm:pt modelId="{EB218A98-5DAC-41FF-9690-10D04BCEA0DB}" type="parTrans" cxnId="{E418007D-7A36-4D7E-A145-4561DFEDF6A1}">
      <dgm:prSet/>
      <dgm:spPr/>
      <dgm:t>
        <a:bodyPr/>
        <a:lstStyle/>
        <a:p>
          <a:endParaRPr lang="nl-NL"/>
        </a:p>
      </dgm:t>
    </dgm:pt>
    <dgm:pt modelId="{B0D19D02-97E1-4208-AA5F-2158B71678FA}" type="sibTrans" cxnId="{E418007D-7A36-4D7E-A145-4561DFEDF6A1}">
      <dgm:prSet/>
      <dgm:spPr/>
      <dgm:t>
        <a:bodyPr/>
        <a:lstStyle/>
        <a:p>
          <a:endParaRPr lang="nl-NL"/>
        </a:p>
      </dgm:t>
    </dgm:pt>
    <dgm:pt modelId="{CB8B9A74-0249-4713-83DC-DBD9ED749FFA}">
      <dgm:prSet phldrT="[Tekst]"/>
      <dgm:spPr/>
      <dgm:t>
        <a:bodyPr/>
        <a:lstStyle/>
        <a:p>
          <a:r>
            <a:rPr lang="ru-RU" dirty="0" smtClean="0"/>
            <a:t>Ввести полученные кредиты в Приложение к Диплому</a:t>
          </a:r>
          <a:endParaRPr lang="nl-NL" dirty="0"/>
        </a:p>
      </dgm:t>
    </dgm:pt>
    <dgm:pt modelId="{8BACBA9E-592F-4F23-B205-A86AD1A0420E}" type="parTrans" cxnId="{1D643C38-5190-48BE-BB8D-D54F50A4AAF9}">
      <dgm:prSet/>
      <dgm:spPr/>
      <dgm:t>
        <a:bodyPr/>
        <a:lstStyle/>
        <a:p>
          <a:endParaRPr lang="nl-NL"/>
        </a:p>
      </dgm:t>
    </dgm:pt>
    <dgm:pt modelId="{BE1412A9-C3F6-4CC7-9085-0DBBB3C7199F}" type="sibTrans" cxnId="{1D643C38-5190-48BE-BB8D-D54F50A4AAF9}">
      <dgm:prSet/>
      <dgm:spPr/>
      <dgm:t>
        <a:bodyPr/>
        <a:lstStyle/>
        <a:p>
          <a:endParaRPr lang="nl-NL"/>
        </a:p>
      </dgm:t>
    </dgm:pt>
    <dgm:pt modelId="{8814315F-94CA-49A4-8548-C686E80DAD52}">
      <dgm:prSet phldrT="[Tekst]"/>
      <dgm:spPr/>
      <dgm:t>
        <a:bodyPr/>
        <a:lstStyle/>
        <a:p>
          <a:r>
            <a:rPr lang="ru-RU" dirty="0" smtClean="0"/>
            <a:t>В случае изменения – адаптировать соглашение об обучении</a:t>
          </a:r>
          <a:endParaRPr lang="nl-NL" dirty="0"/>
        </a:p>
      </dgm:t>
    </dgm:pt>
    <dgm:pt modelId="{B24AA426-DFC3-469F-B87D-FD2B3AB18062}" type="parTrans" cxnId="{B0858758-B9A2-49E9-A830-693810F3E241}">
      <dgm:prSet/>
      <dgm:spPr/>
      <dgm:t>
        <a:bodyPr/>
        <a:lstStyle/>
        <a:p>
          <a:endParaRPr lang="nl-NL"/>
        </a:p>
      </dgm:t>
    </dgm:pt>
    <dgm:pt modelId="{FA1BDEB3-395C-4196-9068-016DBC66224B}" type="sibTrans" cxnId="{B0858758-B9A2-49E9-A830-693810F3E241}">
      <dgm:prSet/>
      <dgm:spPr/>
      <dgm:t>
        <a:bodyPr/>
        <a:lstStyle/>
        <a:p>
          <a:endParaRPr lang="nl-NL"/>
        </a:p>
      </dgm:t>
    </dgm:pt>
    <dgm:pt modelId="{51B1A3D3-42B8-484B-8CF5-2399CD6C9CD1}">
      <dgm:prSet phldrT="[Tekst]"/>
      <dgm:spPr/>
      <dgm:t>
        <a:bodyPr/>
        <a:lstStyle/>
        <a:p>
          <a:r>
            <a:rPr lang="ru-RU" dirty="0" smtClean="0"/>
            <a:t>Использовать их для накопления</a:t>
          </a:r>
          <a:endParaRPr lang="nl-NL" dirty="0"/>
        </a:p>
      </dgm:t>
    </dgm:pt>
    <dgm:pt modelId="{DE7127FF-E2D2-4D26-A98E-5C63DDC6F157}" type="parTrans" cxnId="{41DD81E7-1A44-4177-9153-B4080964AC2D}">
      <dgm:prSet/>
      <dgm:spPr/>
      <dgm:t>
        <a:bodyPr/>
        <a:lstStyle/>
        <a:p>
          <a:endParaRPr lang="nl-NL"/>
        </a:p>
      </dgm:t>
    </dgm:pt>
    <dgm:pt modelId="{3972DC51-1010-4C71-B43A-E12AF6E22701}" type="sibTrans" cxnId="{41DD81E7-1A44-4177-9153-B4080964AC2D}">
      <dgm:prSet/>
      <dgm:spPr/>
      <dgm:t>
        <a:bodyPr/>
        <a:lstStyle/>
        <a:p>
          <a:endParaRPr lang="nl-NL"/>
        </a:p>
      </dgm:t>
    </dgm:pt>
    <dgm:pt modelId="{01E8804F-1F11-4FC5-A257-0F453071556D}" type="pres">
      <dgm:prSet presAssocID="{116C6ED2-DB1B-456C-ACC6-5A64EFC759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6F5F9EF-CF31-43A9-BC42-A014205CFA32}" type="pres">
      <dgm:prSet presAssocID="{A6EB4B5D-5630-4AD9-8EB6-8252FABC105D}" presName="boxAndChildren" presStyleCnt="0"/>
      <dgm:spPr/>
    </dgm:pt>
    <dgm:pt modelId="{34A49196-ECDE-48B4-83DA-498CCBA0B19F}" type="pres">
      <dgm:prSet presAssocID="{A6EB4B5D-5630-4AD9-8EB6-8252FABC105D}" presName="parentTextBox" presStyleLbl="node1" presStyleIdx="0" presStyleCnt="2"/>
      <dgm:spPr/>
      <dgm:t>
        <a:bodyPr/>
        <a:lstStyle/>
        <a:p>
          <a:endParaRPr lang="nl-NL"/>
        </a:p>
      </dgm:t>
    </dgm:pt>
    <dgm:pt modelId="{00ABDAC5-4381-4DF0-BBBD-F24A87D44914}" type="pres">
      <dgm:prSet presAssocID="{A6EB4B5D-5630-4AD9-8EB6-8252FABC105D}" presName="entireBox" presStyleLbl="node1" presStyleIdx="0" presStyleCnt="2"/>
      <dgm:spPr/>
      <dgm:t>
        <a:bodyPr/>
        <a:lstStyle/>
        <a:p>
          <a:endParaRPr lang="nl-NL"/>
        </a:p>
      </dgm:t>
    </dgm:pt>
    <dgm:pt modelId="{40A1C23C-1874-46B2-A2DD-95F3089E211C}" type="pres">
      <dgm:prSet presAssocID="{A6EB4B5D-5630-4AD9-8EB6-8252FABC105D}" presName="descendantBox" presStyleCnt="0"/>
      <dgm:spPr/>
    </dgm:pt>
    <dgm:pt modelId="{C237BED2-3D15-4416-854E-0EEC5DD5BBD0}" type="pres">
      <dgm:prSet presAssocID="{3327D07E-40FC-4E93-80C0-A1E8B29B34A2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CBD4AB2-A0AE-43CA-BD0B-EF805A56BDAD}" type="pres">
      <dgm:prSet presAssocID="{CB8B9A74-0249-4713-83DC-DBD9ED749FFA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7DB089B-F9D8-4D31-A810-AAEF5ADACF26}" type="pres">
      <dgm:prSet presAssocID="{51B1A3D3-42B8-484B-8CF5-2399CD6C9CD1}" presName="childTextBox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DE90AB6-1FE8-4E6C-A7BD-BCBFD44E841B}" type="pres">
      <dgm:prSet presAssocID="{D6D126F0-88C9-44D3-9CA0-5F6133A565EF}" presName="sp" presStyleCnt="0"/>
      <dgm:spPr/>
    </dgm:pt>
    <dgm:pt modelId="{729B66F7-93D6-4B10-BE36-17CAA1EDFF6B}" type="pres">
      <dgm:prSet presAssocID="{59DC9986-1CAB-4156-A925-956F48B04098}" presName="arrowAndChildren" presStyleCnt="0"/>
      <dgm:spPr/>
    </dgm:pt>
    <dgm:pt modelId="{10E968BC-4D57-4896-A643-A0C936A5EA40}" type="pres">
      <dgm:prSet presAssocID="{59DC9986-1CAB-4156-A925-956F48B04098}" presName="parentTextArrow" presStyleLbl="node1" presStyleIdx="0" presStyleCnt="2"/>
      <dgm:spPr/>
      <dgm:t>
        <a:bodyPr/>
        <a:lstStyle/>
        <a:p>
          <a:endParaRPr lang="nl-NL"/>
        </a:p>
      </dgm:t>
    </dgm:pt>
    <dgm:pt modelId="{48DE5BA3-AB04-470F-947E-C383CB988370}" type="pres">
      <dgm:prSet presAssocID="{59DC9986-1CAB-4156-A925-956F48B04098}" presName="arrow" presStyleLbl="node1" presStyleIdx="1" presStyleCnt="2"/>
      <dgm:spPr/>
      <dgm:t>
        <a:bodyPr/>
        <a:lstStyle/>
        <a:p>
          <a:endParaRPr lang="nl-NL"/>
        </a:p>
      </dgm:t>
    </dgm:pt>
    <dgm:pt modelId="{3A325DE2-4E30-49DB-8819-D15166166F88}" type="pres">
      <dgm:prSet presAssocID="{59DC9986-1CAB-4156-A925-956F48B04098}" presName="descendantArrow" presStyleCnt="0"/>
      <dgm:spPr/>
    </dgm:pt>
    <dgm:pt modelId="{7BDA3265-4C71-4FE3-8B57-AA2BF3AB0592}" type="pres">
      <dgm:prSet presAssocID="{DC8E387D-C3DB-4E57-87F0-7D12E7FCEF65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A2B9E09-5AAB-46D6-8887-7693B863C3A4}" type="pres">
      <dgm:prSet presAssocID="{C82FC5D6-A718-4BF6-8717-62B0E311F781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CDAEB77-28B8-4524-BD14-1AA98365345A}" type="pres">
      <dgm:prSet presAssocID="{8814315F-94CA-49A4-8548-C686E80DAD52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9F4DBAB-FBC8-48D3-8191-22CB6602C4DE}" type="presOf" srcId="{59DC9986-1CAB-4156-A925-956F48B04098}" destId="{10E968BC-4D57-4896-A643-A0C936A5EA40}" srcOrd="0" destOrd="0" presId="urn:microsoft.com/office/officeart/2005/8/layout/process4"/>
    <dgm:cxn modelId="{1A164ABF-08B7-4438-AD3A-5904A91DF8B8}" type="presOf" srcId="{59DC9986-1CAB-4156-A925-956F48B04098}" destId="{48DE5BA3-AB04-470F-947E-C383CB988370}" srcOrd="1" destOrd="0" presId="urn:microsoft.com/office/officeart/2005/8/layout/process4"/>
    <dgm:cxn modelId="{7D1536EF-36F5-48D9-A942-7BC8E8A70408}" srcId="{59DC9986-1CAB-4156-A925-956F48B04098}" destId="{C82FC5D6-A718-4BF6-8717-62B0E311F781}" srcOrd="1" destOrd="0" parTransId="{4AAB1D08-8A52-46F0-93DA-039B5893F72A}" sibTransId="{69E248CE-9F0D-4FD8-B3F8-54687237D232}"/>
    <dgm:cxn modelId="{64283D95-8E58-49AC-8A33-1BEC13E4AAD7}" type="presOf" srcId="{DC8E387D-C3DB-4E57-87F0-7D12E7FCEF65}" destId="{7BDA3265-4C71-4FE3-8B57-AA2BF3AB0592}" srcOrd="0" destOrd="0" presId="urn:microsoft.com/office/officeart/2005/8/layout/process4"/>
    <dgm:cxn modelId="{41DD81E7-1A44-4177-9153-B4080964AC2D}" srcId="{A6EB4B5D-5630-4AD9-8EB6-8252FABC105D}" destId="{51B1A3D3-42B8-484B-8CF5-2399CD6C9CD1}" srcOrd="2" destOrd="0" parTransId="{DE7127FF-E2D2-4D26-A98E-5C63DDC6F157}" sibTransId="{3972DC51-1010-4C71-B43A-E12AF6E22701}"/>
    <dgm:cxn modelId="{CC715597-45A3-430E-ACBB-04641C4D9EC9}" type="presOf" srcId="{A6EB4B5D-5630-4AD9-8EB6-8252FABC105D}" destId="{00ABDAC5-4381-4DF0-BBBD-F24A87D44914}" srcOrd="1" destOrd="0" presId="urn:microsoft.com/office/officeart/2005/8/layout/process4"/>
    <dgm:cxn modelId="{B0858758-B9A2-49E9-A830-693810F3E241}" srcId="{59DC9986-1CAB-4156-A925-956F48B04098}" destId="{8814315F-94CA-49A4-8548-C686E80DAD52}" srcOrd="2" destOrd="0" parTransId="{B24AA426-DFC3-469F-B87D-FD2B3AB18062}" sibTransId="{FA1BDEB3-395C-4196-9068-016DBC66224B}"/>
    <dgm:cxn modelId="{80FA3DA2-49AD-43AF-8EDF-B2E7242B4EC3}" srcId="{59DC9986-1CAB-4156-A925-956F48B04098}" destId="{DC8E387D-C3DB-4E57-87F0-7D12E7FCEF65}" srcOrd="0" destOrd="0" parTransId="{8EC2A336-4BBD-4F77-8B83-1930BF60D13F}" sibTransId="{4E095BF2-B675-4314-BA97-8FC38ACCD242}"/>
    <dgm:cxn modelId="{997028B2-04B1-403F-A7AE-630EE25B5732}" type="presOf" srcId="{CB8B9A74-0249-4713-83DC-DBD9ED749FFA}" destId="{5CBD4AB2-A0AE-43CA-BD0B-EF805A56BDAD}" srcOrd="0" destOrd="0" presId="urn:microsoft.com/office/officeart/2005/8/layout/process4"/>
    <dgm:cxn modelId="{3C024290-E96C-4926-815A-37D02319D746}" type="presOf" srcId="{116C6ED2-DB1B-456C-ACC6-5A64EFC75928}" destId="{01E8804F-1F11-4FC5-A257-0F453071556D}" srcOrd="0" destOrd="0" presId="urn:microsoft.com/office/officeart/2005/8/layout/process4"/>
    <dgm:cxn modelId="{734247E3-2E4C-4604-80D0-706DDDA3E639}" srcId="{116C6ED2-DB1B-456C-ACC6-5A64EFC75928}" destId="{A6EB4B5D-5630-4AD9-8EB6-8252FABC105D}" srcOrd="1" destOrd="0" parTransId="{ED549A70-A438-4622-A12E-D921642B0AA9}" sibTransId="{3B480E42-DCC1-476C-8B72-0DC9A734AEFC}"/>
    <dgm:cxn modelId="{1DC844D9-2931-4E01-9C98-9CE1D10B2F54}" srcId="{116C6ED2-DB1B-456C-ACC6-5A64EFC75928}" destId="{59DC9986-1CAB-4156-A925-956F48B04098}" srcOrd="0" destOrd="0" parTransId="{7E52F3C8-3C9F-4596-87FD-9BD92059EA55}" sibTransId="{D6D126F0-88C9-44D3-9CA0-5F6133A565EF}"/>
    <dgm:cxn modelId="{FE4AF456-ACC6-4690-B149-3E5D182E233E}" type="presOf" srcId="{C82FC5D6-A718-4BF6-8717-62B0E311F781}" destId="{2A2B9E09-5AAB-46D6-8887-7693B863C3A4}" srcOrd="0" destOrd="0" presId="urn:microsoft.com/office/officeart/2005/8/layout/process4"/>
    <dgm:cxn modelId="{084A3090-5223-46A3-96F0-1FEB3B1AE6D8}" type="presOf" srcId="{8814315F-94CA-49A4-8548-C686E80DAD52}" destId="{8CDAEB77-28B8-4524-BD14-1AA98365345A}" srcOrd="0" destOrd="0" presId="urn:microsoft.com/office/officeart/2005/8/layout/process4"/>
    <dgm:cxn modelId="{1D643C38-5190-48BE-BB8D-D54F50A4AAF9}" srcId="{A6EB4B5D-5630-4AD9-8EB6-8252FABC105D}" destId="{CB8B9A74-0249-4713-83DC-DBD9ED749FFA}" srcOrd="1" destOrd="0" parTransId="{8BACBA9E-592F-4F23-B205-A86AD1A0420E}" sibTransId="{BE1412A9-C3F6-4CC7-9085-0DBBB3C7199F}"/>
    <dgm:cxn modelId="{17FA12DE-9510-440A-83FD-17881B2C66BA}" type="presOf" srcId="{A6EB4B5D-5630-4AD9-8EB6-8252FABC105D}" destId="{34A49196-ECDE-48B4-83DA-498CCBA0B19F}" srcOrd="0" destOrd="0" presId="urn:microsoft.com/office/officeart/2005/8/layout/process4"/>
    <dgm:cxn modelId="{E418007D-7A36-4D7E-A145-4561DFEDF6A1}" srcId="{A6EB4B5D-5630-4AD9-8EB6-8252FABC105D}" destId="{3327D07E-40FC-4E93-80C0-A1E8B29B34A2}" srcOrd="0" destOrd="0" parTransId="{EB218A98-5DAC-41FF-9690-10D04BCEA0DB}" sibTransId="{B0D19D02-97E1-4208-AA5F-2158B71678FA}"/>
    <dgm:cxn modelId="{9A421D42-82ED-4849-ACE6-832381BD328E}" type="presOf" srcId="{3327D07E-40FC-4E93-80C0-A1E8B29B34A2}" destId="{C237BED2-3D15-4416-854E-0EEC5DD5BBD0}" srcOrd="0" destOrd="0" presId="urn:microsoft.com/office/officeart/2005/8/layout/process4"/>
    <dgm:cxn modelId="{219C07C2-998D-48CB-AE4C-57DC451E2D82}" type="presOf" srcId="{51B1A3D3-42B8-484B-8CF5-2399CD6C9CD1}" destId="{A7DB089B-F9D8-4D31-A810-AAEF5ADACF26}" srcOrd="0" destOrd="0" presId="urn:microsoft.com/office/officeart/2005/8/layout/process4"/>
    <dgm:cxn modelId="{E83440B2-DC48-4EB4-831A-64F2B014A877}" type="presParOf" srcId="{01E8804F-1F11-4FC5-A257-0F453071556D}" destId="{66F5F9EF-CF31-43A9-BC42-A014205CFA32}" srcOrd="0" destOrd="0" presId="urn:microsoft.com/office/officeart/2005/8/layout/process4"/>
    <dgm:cxn modelId="{F170121A-C16B-4A5C-9BCF-D20CFD4E03D9}" type="presParOf" srcId="{66F5F9EF-CF31-43A9-BC42-A014205CFA32}" destId="{34A49196-ECDE-48B4-83DA-498CCBA0B19F}" srcOrd="0" destOrd="0" presId="urn:microsoft.com/office/officeart/2005/8/layout/process4"/>
    <dgm:cxn modelId="{338F9E2E-2D0F-4581-8529-9DD4A57A8F17}" type="presParOf" srcId="{66F5F9EF-CF31-43A9-BC42-A014205CFA32}" destId="{00ABDAC5-4381-4DF0-BBBD-F24A87D44914}" srcOrd="1" destOrd="0" presId="urn:microsoft.com/office/officeart/2005/8/layout/process4"/>
    <dgm:cxn modelId="{C4516CB5-8F3D-4BBA-AA66-8FFF7244C3E3}" type="presParOf" srcId="{66F5F9EF-CF31-43A9-BC42-A014205CFA32}" destId="{40A1C23C-1874-46B2-A2DD-95F3089E211C}" srcOrd="2" destOrd="0" presId="urn:microsoft.com/office/officeart/2005/8/layout/process4"/>
    <dgm:cxn modelId="{EC82651C-8BAB-40E0-9F07-B9D92125BA3B}" type="presParOf" srcId="{40A1C23C-1874-46B2-A2DD-95F3089E211C}" destId="{C237BED2-3D15-4416-854E-0EEC5DD5BBD0}" srcOrd="0" destOrd="0" presId="urn:microsoft.com/office/officeart/2005/8/layout/process4"/>
    <dgm:cxn modelId="{C56F086D-449A-4F16-B4DA-C6271FD7660B}" type="presParOf" srcId="{40A1C23C-1874-46B2-A2DD-95F3089E211C}" destId="{5CBD4AB2-A0AE-43CA-BD0B-EF805A56BDAD}" srcOrd="1" destOrd="0" presId="urn:microsoft.com/office/officeart/2005/8/layout/process4"/>
    <dgm:cxn modelId="{8B22EA99-1AEC-4174-98F3-8AEB479D3307}" type="presParOf" srcId="{40A1C23C-1874-46B2-A2DD-95F3089E211C}" destId="{A7DB089B-F9D8-4D31-A810-AAEF5ADACF26}" srcOrd="2" destOrd="0" presId="urn:microsoft.com/office/officeart/2005/8/layout/process4"/>
    <dgm:cxn modelId="{97351285-43BF-4A90-868F-9ABFD2C0350D}" type="presParOf" srcId="{01E8804F-1F11-4FC5-A257-0F453071556D}" destId="{6DE90AB6-1FE8-4E6C-A7BD-BCBFD44E841B}" srcOrd="1" destOrd="0" presId="urn:microsoft.com/office/officeart/2005/8/layout/process4"/>
    <dgm:cxn modelId="{60EF0C27-D8E1-424B-AC94-06EB0E401DAE}" type="presParOf" srcId="{01E8804F-1F11-4FC5-A257-0F453071556D}" destId="{729B66F7-93D6-4B10-BE36-17CAA1EDFF6B}" srcOrd="2" destOrd="0" presId="urn:microsoft.com/office/officeart/2005/8/layout/process4"/>
    <dgm:cxn modelId="{A72F7684-C084-4513-9887-03C19399FAF7}" type="presParOf" srcId="{729B66F7-93D6-4B10-BE36-17CAA1EDFF6B}" destId="{10E968BC-4D57-4896-A643-A0C936A5EA40}" srcOrd="0" destOrd="0" presId="urn:microsoft.com/office/officeart/2005/8/layout/process4"/>
    <dgm:cxn modelId="{DD12EDE2-DC4D-4FD6-9B41-6D8BD3D93E10}" type="presParOf" srcId="{729B66F7-93D6-4B10-BE36-17CAA1EDFF6B}" destId="{48DE5BA3-AB04-470F-947E-C383CB988370}" srcOrd="1" destOrd="0" presId="urn:microsoft.com/office/officeart/2005/8/layout/process4"/>
    <dgm:cxn modelId="{4601A010-D655-47E8-9717-9DFD73933BCE}" type="presParOf" srcId="{729B66F7-93D6-4B10-BE36-17CAA1EDFF6B}" destId="{3A325DE2-4E30-49DB-8819-D15166166F88}" srcOrd="2" destOrd="0" presId="urn:microsoft.com/office/officeart/2005/8/layout/process4"/>
    <dgm:cxn modelId="{ECF8785F-0955-4265-948E-27B1E9BAF573}" type="presParOf" srcId="{3A325DE2-4E30-49DB-8819-D15166166F88}" destId="{7BDA3265-4C71-4FE3-8B57-AA2BF3AB0592}" srcOrd="0" destOrd="0" presId="urn:microsoft.com/office/officeart/2005/8/layout/process4"/>
    <dgm:cxn modelId="{198D55B7-D557-4CC6-8193-CE6231850C96}" type="presParOf" srcId="{3A325DE2-4E30-49DB-8819-D15166166F88}" destId="{2A2B9E09-5AAB-46D6-8887-7693B863C3A4}" srcOrd="1" destOrd="0" presId="urn:microsoft.com/office/officeart/2005/8/layout/process4"/>
    <dgm:cxn modelId="{9E3FB8B1-FE67-4A75-B15D-84ACA6B6C89A}" type="presParOf" srcId="{3A325DE2-4E30-49DB-8819-D15166166F88}" destId="{8CDAEB77-28B8-4524-BD14-1AA98365345A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5DBA4-A6E5-4C39-AD26-75FEBD45D0A8}">
      <dsp:nvSpPr>
        <dsp:cNvPr id="0" name=""/>
        <dsp:cNvSpPr/>
      </dsp:nvSpPr>
      <dsp:spPr>
        <a:xfrm>
          <a:off x="0" y="3407731"/>
          <a:ext cx="8229600" cy="1118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3. </a:t>
          </a:r>
          <a:r>
            <a:rPr lang="ru-RU" sz="2400" kern="1200" dirty="0" smtClean="0"/>
            <a:t>До отъезда студента</a:t>
          </a:r>
          <a:endParaRPr lang="nl-NL" sz="2400" kern="1200" dirty="0"/>
        </a:p>
      </dsp:txBody>
      <dsp:txXfrm>
        <a:off x="0" y="3407731"/>
        <a:ext cx="8229600" cy="603844"/>
      </dsp:txXfrm>
    </dsp:sp>
    <dsp:sp modelId="{50A88221-3278-4978-BE14-6E9D79729E78}">
      <dsp:nvSpPr>
        <dsp:cNvPr id="0" name=""/>
        <dsp:cNvSpPr/>
      </dsp:nvSpPr>
      <dsp:spPr>
        <a:xfrm>
          <a:off x="10328" y="3988412"/>
          <a:ext cx="2522454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Определить результаты обучения</a:t>
          </a:r>
          <a:endParaRPr lang="nl-NL" sz="1100" kern="1200" dirty="0"/>
        </a:p>
      </dsp:txBody>
      <dsp:txXfrm>
        <a:off x="10328" y="3988412"/>
        <a:ext cx="2522454" cy="514386"/>
      </dsp:txXfrm>
    </dsp:sp>
    <dsp:sp modelId="{EF416FF3-8932-49AF-8412-2B039F7EFB86}">
      <dsp:nvSpPr>
        <dsp:cNvPr id="0" name=""/>
        <dsp:cNvSpPr/>
      </dsp:nvSpPr>
      <dsp:spPr>
        <a:xfrm>
          <a:off x="2532782" y="3988412"/>
          <a:ext cx="1983333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Подписать соглашения об обучении</a:t>
          </a:r>
          <a:endParaRPr lang="nl-NL" sz="1100" kern="1200" dirty="0"/>
        </a:p>
      </dsp:txBody>
      <dsp:txXfrm>
        <a:off x="2532782" y="3988412"/>
        <a:ext cx="1983333" cy="514386"/>
      </dsp:txXfrm>
    </dsp:sp>
    <dsp:sp modelId="{AF994527-3CDB-470A-94E3-3F4E6AEC2C47}">
      <dsp:nvSpPr>
        <dsp:cNvPr id="0" name=""/>
        <dsp:cNvSpPr/>
      </dsp:nvSpPr>
      <dsp:spPr>
        <a:xfrm>
          <a:off x="4516116" y="3988412"/>
          <a:ext cx="3703155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Гарантировать, что полученные кредиты будут полностью признаны и использованы согласно квалификации</a:t>
          </a:r>
          <a:endParaRPr lang="nl-NL" sz="1100" kern="1200" dirty="0"/>
        </a:p>
      </dsp:txBody>
      <dsp:txXfrm>
        <a:off x="4516116" y="3988412"/>
        <a:ext cx="3703155" cy="514386"/>
      </dsp:txXfrm>
    </dsp:sp>
    <dsp:sp modelId="{27FE1409-5DBF-4444-8B95-97D4C8033503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2. </a:t>
          </a:r>
          <a:r>
            <a:rPr lang="ru-RU" sz="2400" kern="1200" dirty="0" smtClean="0"/>
            <a:t>Установить систему кредитной мобильности</a:t>
          </a:r>
          <a:endParaRPr lang="nl-NL" sz="2400" kern="1200" dirty="0"/>
        </a:p>
      </dsp:txBody>
      <dsp:txXfrm rot="-10800000">
        <a:off x="0" y="1703865"/>
        <a:ext cx="8229600" cy="603663"/>
      </dsp:txXfrm>
    </dsp:sp>
    <dsp:sp modelId="{69D35389-838B-4FFB-AD5B-DDFD3CA89FCC}">
      <dsp:nvSpPr>
        <dsp:cNvPr id="0" name=""/>
        <dsp:cNvSpPr/>
      </dsp:nvSpPr>
      <dsp:spPr>
        <a:xfrm>
          <a:off x="10328" y="2332855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Определить ответственных лиц за решения по признанию</a:t>
          </a:r>
          <a:endParaRPr lang="nl-NL" sz="1100" kern="1200" dirty="0"/>
        </a:p>
      </dsp:txBody>
      <dsp:txXfrm>
        <a:off x="10328" y="2332855"/>
        <a:ext cx="4114799" cy="514231"/>
      </dsp:txXfrm>
    </dsp:sp>
    <dsp:sp modelId="{87C17390-7125-496A-A505-D4AED73695D0}">
      <dsp:nvSpPr>
        <dsp:cNvPr id="0" name=""/>
        <dsp:cNvSpPr/>
      </dsp:nvSpPr>
      <dsp:spPr>
        <a:xfrm>
          <a:off x="4114800" y="2332855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Обеспечить прозрачность</a:t>
          </a:r>
          <a:r>
            <a:rPr lang="nl-NL" sz="1100" kern="1200" dirty="0" smtClean="0"/>
            <a:t> / </a:t>
          </a:r>
          <a:r>
            <a:rPr lang="ru-RU" sz="1100" kern="1200" dirty="0" smtClean="0"/>
            <a:t>включить в процедуры обеспечения качества</a:t>
          </a:r>
          <a:endParaRPr lang="nl-NL" sz="1100" kern="1200" dirty="0"/>
        </a:p>
      </dsp:txBody>
      <dsp:txXfrm>
        <a:off x="4114800" y="2332855"/>
        <a:ext cx="4114799" cy="514231"/>
      </dsp:txXfrm>
    </dsp:sp>
    <dsp:sp modelId="{7E5C42A0-BC73-449F-B96D-8339FBAD19E5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1. </a:t>
          </a:r>
          <a:r>
            <a:rPr lang="ru-RU" sz="2400" kern="1200" dirty="0" smtClean="0"/>
            <a:t>Установить процедуру для признания кредитной мобильности</a:t>
          </a:r>
          <a:endParaRPr lang="nl-NL" sz="2400" kern="1200" dirty="0"/>
        </a:p>
      </dsp:txBody>
      <dsp:txXfrm rot="10800000">
        <a:off x="0" y="799"/>
        <a:ext cx="8229600" cy="1117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BDAC5-4381-4DF0-BBBD-F24A87D44914}">
      <dsp:nvSpPr>
        <dsp:cNvPr id="0" name=""/>
        <dsp:cNvSpPr/>
      </dsp:nvSpPr>
      <dsp:spPr>
        <a:xfrm>
          <a:off x="0" y="2731658"/>
          <a:ext cx="8229600" cy="17922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5. </a:t>
          </a:r>
          <a:r>
            <a:rPr lang="ru-RU" sz="2400" kern="1200" dirty="0" smtClean="0"/>
            <a:t>После прибытия</a:t>
          </a:r>
          <a:endParaRPr lang="nl-NL" sz="2400" kern="1200" dirty="0"/>
        </a:p>
      </dsp:txBody>
      <dsp:txXfrm>
        <a:off x="0" y="2731658"/>
        <a:ext cx="8229600" cy="967822"/>
      </dsp:txXfrm>
    </dsp:sp>
    <dsp:sp modelId="{C237BED2-3D15-4416-854E-0EEC5DD5BBD0}">
      <dsp:nvSpPr>
        <dsp:cNvPr id="0" name=""/>
        <dsp:cNvSpPr/>
      </dsp:nvSpPr>
      <dsp:spPr>
        <a:xfrm>
          <a:off x="4018" y="3663635"/>
          <a:ext cx="2740521" cy="8244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Перевести кредиты в программу студентов</a:t>
          </a:r>
          <a:endParaRPr lang="nl-NL" sz="1400" kern="1200" dirty="0"/>
        </a:p>
      </dsp:txBody>
      <dsp:txXfrm>
        <a:off x="4018" y="3663635"/>
        <a:ext cx="2740521" cy="824441"/>
      </dsp:txXfrm>
    </dsp:sp>
    <dsp:sp modelId="{5CBD4AB2-A0AE-43CA-BD0B-EF805A56BDAD}">
      <dsp:nvSpPr>
        <dsp:cNvPr id="0" name=""/>
        <dsp:cNvSpPr/>
      </dsp:nvSpPr>
      <dsp:spPr>
        <a:xfrm>
          <a:off x="2744539" y="3663635"/>
          <a:ext cx="2740521" cy="8244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Ввести полученные кредиты в Приложение к Диплому</a:t>
          </a:r>
          <a:endParaRPr lang="nl-NL" sz="1400" kern="1200" dirty="0"/>
        </a:p>
      </dsp:txBody>
      <dsp:txXfrm>
        <a:off x="2744539" y="3663635"/>
        <a:ext cx="2740521" cy="824441"/>
      </dsp:txXfrm>
    </dsp:sp>
    <dsp:sp modelId="{A7DB089B-F9D8-4D31-A810-AAEF5ADACF26}">
      <dsp:nvSpPr>
        <dsp:cNvPr id="0" name=""/>
        <dsp:cNvSpPr/>
      </dsp:nvSpPr>
      <dsp:spPr>
        <a:xfrm>
          <a:off x="5485060" y="3663635"/>
          <a:ext cx="2740521" cy="8244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Использовать их для накопления</a:t>
          </a:r>
          <a:endParaRPr lang="nl-NL" sz="1400" kern="1200" dirty="0"/>
        </a:p>
      </dsp:txBody>
      <dsp:txXfrm>
        <a:off x="5485060" y="3663635"/>
        <a:ext cx="2740521" cy="824441"/>
      </dsp:txXfrm>
    </dsp:sp>
    <dsp:sp modelId="{48DE5BA3-AB04-470F-947E-C383CB988370}">
      <dsp:nvSpPr>
        <dsp:cNvPr id="0" name=""/>
        <dsp:cNvSpPr/>
      </dsp:nvSpPr>
      <dsp:spPr>
        <a:xfrm rot="10800000">
          <a:off x="0" y="2040"/>
          <a:ext cx="8229600" cy="275650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4. </a:t>
          </a:r>
          <a:r>
            <a:rPr lang="ru-RU" sz="2400" kern="1200" dirty="0" smtClean="0"/>
            <a:t>Во время пребывания за рубежом</a:t>
          </a:r>
          <a:endParaRPr lang="nl-NL" sz="2400" kern="1200" dirty="0"/>
        </a:p>
      </dsp:txBody>
      <dsp:txXfrm rot="-10800000">
        <a:off x="0" y="2040"/>
        <a:ext cx="8229600" cy="967532"/>
      </dsp:txXfrm>
    </dsp:sp>
    <dsp:sp modelId="{7BDA3265-4C71-4FE3-8B57-AA2BF3AB0592}">
      <dsp:nvSpPr>
        <dsp:cNvPr id="0" name=""/>
        <dsp:cNvSpPr/>
      </dsp:nvSpPr>
      <dsp:spPr>
        <a:xfrm>
          <a:off x="4018" y="969572"/>
          <a:ext cx="2740521" cy="824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Мониторинг прогресса студентов</a:t>
          </a:r>
          <a:endParaRPr lang="nl-NL" sz="1400" kern="1200" dirty="0"/>
        </a:p>
      </dsp:txBody>
      <dsp:txXfrm>
        <a:off x="4018" y="969572"/>
        <a:ext cx="2740521" cy="824193"/>
      </dsp:txXfrm>
    </dsp:sp>
    <dsp:sp modelId="{2A2B9E09-5AAB-46D6-8887-7693B863C3A4}">
      <dsp:nvSpPr>
        <dsp:cNvPr id="0" name=""/>
        <dsp:cNvSpPr/>
      </dsp:nvSpPr>
      <dsp:spPr>
        <a:xfrm>
          <a:off x="2744539" y="969572"/>
          <a:ext cx="2740521" cy="824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Убедитесь в том, что программные изменения являются приемлемыми для всех</a:t>
          </a:r>
          <a:endParaRPr lang="nl-NL" sz="1400" kern="1200" dirty="0"/>
        </a:p>
      </dsp:txBody>
      <dsp:txXfrm>
        <a:off x="2744539" y="969572"/>
        <a:ext cx="2740521" cy="824193"/>
      </dsp:txXfrm>
    </dsp:sp>
    <dsp:sp modelId="{8CDAEB77-28B8-4524-BD14-1AA98365345A}">
      <dsp:nvSpPr>
        <dsp:cNvPr id="0" name=""/>
        <dsp:cNvSpPr/>
      </dsp:nvSpPr>
      <dsp:spPr>
        <a:xfrm>
          <a:off x="5485060" y="969572"/>
          <a:ext cx="2740521" cy="824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случае изменения – адаптировать соглашение об обучении</a:t>
          </a:r>
          <a:endParaRPr lang="nl-NL" sz="1400" kern="1200" dirty="0"/>
        </a:p>
      </dsp:txBody>
      <dsp:txXfrm>
        <a:off x="5485060" y="969572"/>
        <a:ext cx="2740521" cy="824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900C6-9F27-4090-B3F7-4B98B92FAD6A}" type="datetimeFigureOut">
              <a:rPr lang="nl-NL" smtClean="0"/>
              <a:t>13-4-2016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8094D-DFBE-4738-A4F9-DAD941AF82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8577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25AAD51-F834-494A-9632-04CB71AAA057}" type="slidenum">
              <a:rPr lang="en-US" altLang="nl-NL" sz="1200" smtClean="0">
                <a:solidFill>
                  <a:prstClr val="black"/>
                </a:solidFill>
              </a:rPr>
              <a:pPr/>
              <a:t>1</a:t>
            </a:fld>
            <a:endParaRPr lang="en-US" altLang="nl-NL" sz="1200" smtClean="0">
              <a:solidFill>
                <a:prstClr val="black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 smtClean="0">
                <a:ea typeface="ＭＳ Ｐゴシック" pitchFamily="34" charset="-128"/>
              </a:rPr>
              <a:t>Titelblad presentatie</a:t>
            </a:r>
          </a:p>
        </p:txBody>
      </p:sp>
    </p:spTree>
    <p:extLst>
      <p:ext uri="{BB962C8B-B14F-4D97-AF65-F5344CB8AC3E}">
        <p14:creationId xmlns:p14="http://schemas.microsoft.com/office/powerpoint/2010/main" val="45459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BCBF-0044-46A7-85E5-5B1FF3DDCFC6}" type="datetimeFigureOut">
              <a:rPr lang="nl-NL" smtClean="0"/>
              <a:t>13-4-2016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3EA1-6856-47BC-8CE2-F1E0225C00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010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BCBF-0044-46A7-85E5-5B1FF3DDCFC6}" type="datetimeFigureOut">
              <a:rPr lang="nl-NL" smtClean="0"/>
              <a:t>13-4-2016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3EA1-6856-47BC-8CE2-F1E0225C00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27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BCBF-0044-46A7-85E5-5B1FF3DDCFC6}" type="datetimeFigureOut">
              <a:rPr lang="nl-NL" smtClean="0"/>
              <a:t>13-4-2016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3EA1-6856-47BC-8CE2-F1E0225C00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863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8025" y="2946400"/>
            <a:ext cx="6837363" cy="14684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nl-NL" noProof="0" smtClean="0"/>
              <a:t>Titelstijl van model bewerken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8025" y="4786313"/>
            <a:ext cx="6837363" cy="87471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nl-NL" noProof="0" smtClean="0"/>
              <a:t>Klik om de 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170613"/>
            <a:ext cx="763588" cy="363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C5269-B6B5-4248-A5E3-B337445AB0CE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77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63932-6CF7-4C76-A4C1-27048AE08274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00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37E69-9BC5-4FF1-BAA8-5FA76CA7F1FC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97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978025" y="1798638"/>
            <a:ext cx="3341688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72113" y="1798638"/>
            <a:ext cx="3343275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B46C6-580A-43C6-AD5D-E91DDB059300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0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916A6-0ED3-4303-B8C7-8CB67EF1CD31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70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2FBC6-81EE-4CF9-946F-18A1E671962D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31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9CDE7-99E1-44DC-ADF0-1EF40C5280D3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778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49E5D-4820-4DD7-AB01-CA043F8876E2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4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BCBF-0044-46A7-85E5-5B1FF3DDCFC6}" type="datetimeFigureOut">
              <a:rPr lang="nl-NL" smtClean="0"/>
              <a:t>13-4-2016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3EA1-6856-47BC-8CE2-F1E0225C00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9760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DBCA0-F381-41CA-A4B1-37A111844FDA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53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3BAD5-3639-4CE1-8CCF-B43CDD936189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3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107238" y="304800"/>
            <a:ext cx="1708150" cy="62436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978025" y="304800"/>
            <a:ext cx="4976813" cy="62436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527FF-6553-43E2-8688-C5E52B3AD965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85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8025" y="2946400"/>
            <a:ext cx="6837363" cy="14684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nl-NL" noProof="0" smtClean="0"/>
              <a:t>Titelstijl van model bewerken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8025" y="4786313"/>
            <a:ext cx="6837363" cy="87471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nl-NL" noProof="0" smtClean="0"/>
              <a:t>Klik om de 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170613"/>
            <a:ext cx="763588" cy="363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C5269-B6B5-4248-A5E3-B337445AB0CE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53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63932-6CF7-4C76-A4C1-27048AE08274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54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37E69-9BC5-4FF1-BAA8-5FA76CA7F1FC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69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978025" y="1798638"/>
            <a:ext cx="3341688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72113" y="1798638"/>
            <a:ext cx="3343275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B46C6-580A-43C6-AD5D-E91DDB059300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39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916A6-0ED3-4303-B8C7-8CB67EF1CD31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45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2FBC6-81EE-4CF9-946F-18A1E671962D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81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9CDE7-99E1-44DC-ADF0-1EF40C5280D3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44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BCBF-0044-46A7-85E5-5B1FF3DDCFC6}" type="datetimeFigureOut">
              <a:rPr lang="nl-NL" smtClean="0"/>
              <a:t>13-4-2016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3EA1-6856-47BC-8CE2-F1E0225C00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99936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49E5D-4820-4DD7-AB01-CA043F8876E2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64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DBCA0-F381-41CA-A4B1-37A111844FDA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97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3BAD5-3639-4CE1-8CCF-B43CDD936189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167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107238" y="304800"/>
            <a:ext cx="1708150" cy="62436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978025" y="304800"/>
            <a:ext cx="4976813" cy="62436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527FF-6553-43E2-8688-C5E52B3AD965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3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BCBF-0044-46A7-85E5-5B1FF3DDCFC6}" type="datetimeFigureOut">
              <a:rPr lang="nl-NL" smtClean="0"/>
              <a:t>13-4-2016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3EA1-6856-47BC-8CE2-F1E0225C00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772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BCBF-0044-46A7-85E5-5B1FF3DDCFC6}" type="datetimeFigureOut">
              <a:rPr lang="nl-NL" smtClean="0"/>
              <a:t>13-4-2016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3EA1-6856-47BC-8CE2-F1E0225C00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471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BCBF-0044-46A7-85E5-5B1FF3DDCFC6}" type="datetimeFigureOut">
              <a:rPr lang="nl-NL" smtClean="0"/>
              <a:t>13-4-2016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3EA1-6856-47BC-8CE2-F1E0225C00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246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BCBF-0044-46A7-85E5-5B1FF3DDCFC6}" type="datetimeFigureOut">
              <a:rPr lang="nl-NL" smtClean="0"/>
              <a:t>13-4-2016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3EA1-6856-47BC-8CE2-F1E0225C00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849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BCBF-0044-46A7-85E5-5B1FF3DDCFC6}" type="datetimeFigureOut">
              <a:rPr lang="nl-NL" smtClean="0"/>
              <a:t>13-4-2016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3EA1-6856-47BC-8CE2-F1E0225C00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09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BCBF-0044-46A7-85E5-5B1FF3DDCFC6}" type="datetimeFigureOut">
              <a:rPr lang="nl-NL" smtClean="0"/>
              <a:t>13-4-2016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3EA1-6856-47BC-8CE2-F1E0225C00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706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6BCBF-0044-46A7-85E5-5B1FF3DDCFC6}" type="datetimeFigureOut">
              <a:rPr lang="nl-NL" smtClean="0"/>
              <a:t>13-4-2016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A3EA1-6856-47BC-8CE2-F1E0225C00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8025" y="304800"/>
            <a:ext cx="6837363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Titelstijl van model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8025" y="1798638"/>
            <a:ext cx="6837363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Klik om de tekststijl van het model te bewerken</a:t>
            </a:r>
          </a:p>
          <a:p>
            <a:pPr lvl="1"/>
            <a:r>
              <a:rPr lang="en-US" altLang="nl-NL" smtClean="0"/>
              <a:t>Tweede niveau</a:t>
            </a:r>
          </a:p>
          <a:p>
            <a:pPr lvl="2"/>
            <a:r>
              <a:rPr lang="en-US" altLang="nl-NL" smtClean="0"/>
              <a:t>Derde niveau</a:t>
            </a:r>
          </a:p>
          <a:p>
            <a:pPr lvl="3"/>
            <a:r>
              <a:rPr lang="en-US" altLang="nl-NL" smtClean="0"/>
              <a:t>Vierde niveau</a:t>
            </a:r>
          </a:p>
          <a:p>
            <a:pPr lvl="4"/>
            <a:r>
              <a:rPr lang="en-US" altLang="nl-NL" smtClean="0"/>
              <a:t>Vijfde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172200"/>
            <a:ext cx="762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2500">
                <a:latin typeface="+mn-lt"/>
                <a:ea typeface="ＭＳ Ｐゴシック" pitchFamily="28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94EB47-417A-4195-A73B-2D4E43F16C64}" type="slidenum">
              <a:rPr lang="en-US" altLang="nl-NL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ScalaSans" pitchFamily="34" charset="0"/>
          <a:ea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ScalaSans" pitchFamily="34" charset="0"/>
          <a:ea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ScalaSans" pitchFamily="34" charset="0"/>
          <a:ea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ScalaSans" pitchFamily="34" charset="0"/>
          <a:ea typeface="ＭＳ Ｐゴシック" pitchFamily="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ScalaSans" pitchFamily="34" charset="0"/>
          <a:ea typeface="ＭＳ Ｐゴシック" pitchFamily="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ScalaSans" pitchFamily="34" charset="0"/>
          <a:ea typeface="ＭＳ Ｐゴシック" pitchFamily="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ScalaSans" pitchFamily="34" charset="0"/>
          <a:ea typeface="ＭＳ Ｐゴシック" pitchFamily="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ScalaSans" pitchFamily="34" charset="0"/>
          <a:ea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5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8025" y="304800"/>
            <a:ext cx="6837363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Titelstijl van model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8025" y="1798638"/>
            <a:ext cx="6837363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Klik om de tekststijl van het model te bewerken</a:t>
            </a:r>
          </a:p>
          <a:p>
            <a:pPr lvl="1"/>
            <a:r>
              <a:rPr lang="en-US" altLang="nl-NL" smtClean="0"/>
              <a:t>Tweede niveau</a:t>
            </a:r>
          </a:p>
          <a:p>
            <a:pPr lvl="2"/>
            <a:r>
              <a:rPr lang="en-US" altLang="nl-NL" smtClean="0"/>
              <a:t>Derde niveau</a:t>
            </a:r>
          </a:p>
          <a:p>
            <a:pPr lvl="3"/>
            <a:r>
              <a:rPr lang="en-US" altLang="nl-NL" smtClean="0"/>
              <a:t>Vierde niveau</a:t>
            </a:r>
          </a:p>
          <a:p>
            <a:pPr lvl="4"/>
            <a:r>
              <a:rPr lang="en-US" altLang="nl-NL" smtClean="0"/>
              <a:t>Vijfde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172200"/>
            <a:ext cx="762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2500">
                <a:latin typeface="+mn-lt"/>
                <a:ea typeface="ＭＳ Ｐゴシック" pitchFamily="28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94EB47-417A-4195-A73B-2D4E43F16C64}" type="slidenum">
              <a:rPr lang="en-US" altLang="nl-NL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8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ScalaSans" pitchFamily="34" charset="0"/>
          <a:ea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ScalaSans" pitchFamily="34" charset="0"/>
          <a:ea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ScalaSans" pitchFamily="34" charset="0"/>
          <a:ea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ScalaSans" pitchFamily="34" charset="0"/>
          <a:ea typeface="ＭＳ Ｐゴシック" pitchFamily="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ScalaSans" pitchFamily="34" charset="0"/>
          <a:ea typeface="ＭＳ Ｐゴシック" pitchFamily="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ScalaSans" pitchFamily="34" charset="0"/>
          <a:ea typeface="ＭＳ Ｐゴシック" pitchFamily="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ScalaSans" pitchFamily="34" charset="0"/>
          <a:ea typeface="ＭＳ Ｐゴシック" pitchFamily="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ScalaSans" pitchFamily="34" charset="0"/>
          <a:ea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5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ucahea.or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ic-naric.net/ear-manual-standards-and-guidelines-on-recognition.aspx" TargetMode="External"/><Relationship Id="rId2" Type="http://schemas.openxmlformats.org/officeDocument/2006/relationships/hyperlink" Target="http://ec.europa.eu/education/library/publications/2015/ects-users-guide_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re-project.eu/documents/Tuning%20G%20Formulating%20Degree%20PR4.pdf" TargetMode="External"/><Relationship Id="rId5" Type="http://schemas.openxmlformats.org/officeDocument/2006/relationships/hyperlink" Target="http://www.eua.be/Libraries/publications-homepage-list/EUA_Trends_2015_web" TargetMode="External"/><Relationship Id="rId4" Type="http://schemas.openxmlformats.org/officeDocument/2006/relationships/hyperlink" Target="http://eacea.ec.europa.eu/education/eurydice/documents/thematic_reports/182EN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hthoek 9"/>
          <p:cNvSpPr>
            <a:spLocks noChangeArrowheads="1"/>
          </p:cNvSpPr>
          <p:nvPr/>
        </p:nvSpPr>
        <p:spPr bwMode="auto">
          <a:xfrm>
            <a:off x="0" y="304800"/>
            <a:ext cx="9144000" cy="2403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nl-NL" altLang="nl-NL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46B9F-C050-4530-B7EC-BC752281B469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nl-NL" dirty="0">
              <a:solidFill>
                <a:srgbClr val="000000"/>
              </a:solidFill>
            </a:endParaRPr>
          </a:p>
        </p:txBody>
      </p:sp>
      <p:pic>
        <p:nvPicPr>
          <p:cNvPr id="3076" name="Picture 4" descr="logo_VSN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5" t="15755" r="4451" b="4552"/>
          <a:stretch>
            <a:fillRect/>
          </a:stretch>
        </p:blipFill>
        <p:spPr bwMode="auto">
          <a:xfrm>
            <a:off x="8126413" y="5943600"/>
            <a:ext cx="7715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Q:\6 Facilitaire Zaken\6.10 Huisstijl\Logo's\logo's universiteiten 2012 (format klein)\Wageningen University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49463"/>
            <a:ext cx="133191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Q:\6 Facilitaire Zaken\6.10 Huisstijl\Logo's\logo's universiteiten 2012 (format klein)\Erasmus Universiteit Rotterda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2"/>
          <a:stretch>
            <a:fillRect/>
          </a:stretch>
        </p:blipFill>
        <p:spPr bwMode="auto">
          <a:xfrm>
            <a:off x="2133600" y="1231900"/>
            <a:ext cx="12954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Q:\6 Facilitaire Zaken\6.10 Huisstijl\Logo's\logo's universiteiten 2012 (format klein)\Maastricht Universit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1" r="-2"/>
          <a:stretch>
            <a:fillRect/>
          </a:stretch>
        </p:blipFill>
        <p:spPr bwMode="auto">
          <a:xfrm>
            <a:off x="5791200" y="1231900"/>
            <a:ext cx="13319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" descr="Q:\6 Facilitaire Zaken\6.10 Huisstijl\Logo's\logo's universiteiten 2012 (format klein)\Open Universitei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1978025"/>
            <a:ext cx="111601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1" descr="Q:\6 Facilitaire Zaken\6.10 Huisstijl\Logo's\logo's universiteiten 2012 (format klein)\Radboud Universiteit Nijmege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7"/>
          <a:stretch>
            <a:fillRect/>
          </a:stretch>
        </p:blipFill>
        <p:spPr bwMode="auto">
          <a:xfrm>
            <a:off x="2092325" y="609600"/>
            <a:ext cx="1368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Q:\6 Facilitaire Zaken\6.10 Huisstijl\Logo's\logo's universiteiten 2012 (format klein)\Rijksuniversiteit Groninge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9"/>
          <a:stretch>
            <a:fillRect/>
          </a:stretch>
        </p:blipFill>
        <p:spPr bwMode="auto">
          <a:xfrm>
            <a:off x="7650163" y="468313"/>
            <a:ext cx="12954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3" descr="Q:\6 Facilitaire Zaken\6.10 Huisstijl\Logo's\logo's universiteiten 2012 (format klein)\Tilburg University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400050"/>
            <a:ext cx="1295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4" descr="Q:\6 Facilitaire Zaken\6.10 Huisstijl\Logo's\logo's universiteiten 2012 (format klein)\TUDelft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217613"/>
            <a:ext cx="9715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5" descr="Q:\6 Facilitaire Zaken\6.10 Huisstijl\Logo's\logo's universiteiten 2012 (format klein)\TUEindhoven924_fullimage_eindhovenlogo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3" y="1260475"/>
            <a:ext cx="1260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6" descr="Q:\6 Facilitaire Zaken\6.10 Huisstijl\Logo's\logo's universiteiten 2012 (format klein)\Universiteit Leiden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8"/>
          <a:stretch>
            <a:fillRect/>
          </a:stretch>
        </p:blipFill>
        <p:spPr bwMode="auto">
          <a:xfrm>
            <a:off x="334963" y="409575"/>
            <a:ext cx="11890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7" descr="Q:\6 Facilitaire Zaken\6.10 Huisstijl\Logo's\logo's universiteiten 2012 (format klein)\Universiteit Twent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93813"/>
            <a:ext cx="12604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8" descr="Q:\6 Facilitaire Zaken\6.10 Huisstijl\Logo's\logo's universiteiten 2012 (format klein)\Universiteit Utrecht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3992563" y="457200"/>
            <a:ext cx="12954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9" descr="Q:\6 Facilitaire Zaken\6.10 Huisstijl\Logo's\logo's universiteiten 2012 (format klein)\Universiteit van Amsterdam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2"/>
          <a:stretch>
            <a:fillRect/>
          </a:stretch>
        </p:blipFill>
        <p:spPr bwMode="auto">
          <a:xfrm>
            <a:off x="304800" y="2057400"/>
            <a:ext cx="12954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0" descr="Q:\6 Facilitaire Zaken\6.10 Huisstijl\Logo's\logo's universiteiten 2012 (format klein)\Vrije Universiteit Amsterdam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3" y="1979613"/>
            <a:ext cx="12954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Rechthoek 9"/>
          <p:cNvSpPr>
            <a:spLocks noChangeArrowheads="1"/>
          </p:cNvSpPr>
          <p:nvPr/>
        </p:nvSpPr>
        <p:spPr bwMode="auto">
          <a:xfrm>
            <a:off x="228600" y="6207125"/>
            <a:ext cx="590550" cy="422275"/>
          </a:xfrm>
          <a:prstGeom prst="rect">
            <a:avLst/>
          </a:prstGeom>
          <a:solidFill>
            <a:srgbClr val="CD1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nl-NL" altLang="nl-NL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92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nl-NL" sz="3200" b="0" dirty="0">
                <a:solidFill>
                  <a:schemeClr val="bg1"/>
                </a:solidFill>
              </a:rPr>
              <a:t>Европейские </a:t>
            </a:r>
            <a:r>
              <a:rPr lang="ru-RU" altLang="nl-NL" sz="3200" b="0" dirty="0" smtClean="0">
                <a:solidFill>
                  <a:schemeClr val="bg1"/>
                </a:solidFill>
              </a:rPr>
              <a:t>инструменты  </a:t>
            </a:r>
            <a:r>
              <a:rPr lang="ru-RU" altLang="nl-NL" sz="2400" b="0" dirty="0">
                <a:solidFill>
                  <a:schemeClr val="bg1"/>
                </a:solidFill>
              </a:rPr>
              <a:t>мобильности, </a:t>
            </a:r>
            <a:r>
              <a:rPr lang="ru-RU" altLang="nl-NL" sz="2400" b="0" dirty="0" smtClean="0">
                <a:solidFill>
                  <a:schemeClr val="bg1"/>
                </a:solidFill>
              </a:rPr>
              <a:t>трансферта кредитов, обеспечения </a:t>
            </a:r>
            <a:r>
              <a:rPr lang="ru-RU" altLang="nl-NL" sz="2400" b="0" dirty="0">
                <a:solidFill>
                  <a:schemeClr val="bg1"/>
                </a:solidFill>
              </a:rPr>
              <a:t>качества и </a:t>
            </a:r>
            <a:r>
              <a:rPr lang="ru-RU" altLang="nl-NL" sz="2400" b="0" dirty="0" smtClean="0">
                <a:solidFill>
                  <a:schemeClr val="bg1"/>
                </a:solidFill>
              </a:rPr>
              <a:t>признания</a:t>
            </a:r>
            <a:endParaRPr lang="en-US" altLang="nl-NL" sz="2400" b="0" dirty="0" smtClean="0">
              <a:solidFill>
                <a:schemeClr val="bg1"/>
              </a:solidFill>
            </a:endParaRPr>
          </a:p>
        </p:txBody>
      </p:sp>
      <p:sp>
        <p:nvSpPr>
          <p:cNvPr id="3093" name="Ondertitel 4"/>
          <p:cNvSpPr>
            <a:spLocks noGrp="1"/>
          </p:cNvSpPr>
          <p:nvPr>
            <p:ph type="subTitle" idx="1"/>
          </p:nvPr>
        </p:nvSpPr>
        <p:spPr>
          <a:xfrm>
            <a:off x="2057400" y="4800600"/>
            <a:ext cx="6837363" cy="874713"/>
          </a:xfrm>
        </p:spPr>
        <p:txBody>
          <a:bodyPr/>
          <a:lstStyle/>
          <a:p>
            <a:r>
              <a:rPr lang="ru-RU" altLang="nl-NL" sz="2000" dirty="0" smtClean="0"/>
              <a:t>Юрген Риенкс</a:t>
            </a:r>
            <a:endParaRPr lang="nl-NL" altLang="nl-NL" sz="2000" dirty="0" smtClean="0"/>
          </a:p>
          <a:p>
            <a:r>
              <a:rPr lang="ru-RU" altLang="nl-NL" sz="2000" dirty="0"/>
              <a:t>А</a:t>
            </a:r>
            <a:r>
              <a:rPr lang="ru-RU" altLang="nl-NL" sz="2000" dirty="0" smtClean="0"/>
              <a:t>лматы</a:t>
            </a:r>
            <a:r>
              <a:rPr lang="nl-NL" altLang="nl-NL" sz="2000" dirty="0" smtClean="0"/>
              <a:t>, 14 </a:t>
            </a:r>
            <a:r>
              <a:rPr lang="ru-RU" altLang="nl-NL" sz="2000" dirty="0" smtClean="0"/>
              <a:t>апреля</a:t>
            </a:r>
            <a:r>
              <a:rPr lang="nl-NL" altLang="nl-NL" sz="2000" dirty="0" smtClean="0"/>
              <a:t> 2016</a:t>
            </a:r>
            <a:r>
              <a:rPr lang="ru-RU" altLang="nl-NL" sz="2000" dirty="0" smtClean="0"/>
              <a:t> г</a:t>
            </a:r>
            <a:r>
              <a:rPr lang="nl-NL" altLang="nl-NL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590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Принципы Лиссабонской конвенции о признании в национальном </a:t>
            </a:r>
            <a:r>
              <a:rPr lang="ru-RU" sz="2800" dirty="0" smtClean="0"/>
              <a:t>законодательстве</a:t>
            </a:r>
            <a:br>
              <a:rPr lang="ru-RU" sz="2800" dirty="0" smtClean="0"/>
            </a:br>
            <a:r>
              <a:rPr lang="en-US" sz="2800" dirty="0" smtClean="0"/>
              <a:t>2013/14</a:t>
            </a:r>
            <a:endParaRPr lang="nl-NL" sz="28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012" y="1600200"/>
            <a:ext cx="57579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7596336" y="2348880"/>
            <a:ext cx="13681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Темный</a:t>
            </a:r>
            <a:r>
              <a:rPr lang="nl-NL" sz="1000" b="1" dirty="0" smtClean="0"/>
              <a:t> = 5 </a:t>
            </a:r>
            <a:r>
              <a:rPr lang="ru-RU" sz="1000" b="1" dirty="0" smtClean="0"/>
              <a:t>принципов ЛКП в законодательстве</a:t>
            </a:r>
            <a:endParaRPr lang="nl-NL" sz="1000" b="1" dirty="0" smtClean="0"/>
          </a:p>
          <a:p>
            <a:r>
              <a:rPr lang="ru-RU" sz="1000" b="1" dirty="0" smtClean="0"/>
              <a:t>Оранжевый</a:t>
            </a:r>
            <a:r>
              <a:rPr lang="nl-NL" sz="1000" b="1" dirty="0" smtClean="0"/>
              <a:t> = 4 </a:t>
            </a:r>
            <a:r>
              <a:rPr lang="ru-RU" sz="1000" b="1" dirty="0" smtClean="0"/>
              <a:t>принципа </a:t>
            </a:r>
            <a:r>
              <a:rPr lang="ru-RU" sz="1000" b="1" dirty="0"/>
              <a:t>ЛКП в </a:t>
            </a:r>
            <a:r>
              <a:rPr lang="ru-RU" sz="1000" b="1" dirty="0" smtClean="0"/>
              <a:t>законодательстве</a:t>
            </a:r>
          </a:p>
          <a:p>
            <a:r>
              <a:rPr lang="ru-RU" sz="1000" b="1" dirty="0" smtClean="0"/>
              <a:t>Розовый</a:t>
            </a:r>
            <a:r>
              <a:rPr lang="nl-NL" sz="1000" b="1" dirty="0" smtClean="0"/>
              <a:t> = </a:t>
            </a:r>
            <a:r>
              <a:rPr lang="ru-RU" sz="1000" b="1" dirty="0" smtClean="0"/>
              <a:t>принцип</a:t>
            </a:r>
            <a:r>
              <a:rPr lang="nl-NL" sz="1000" b="1" dirty="0" smtClean="0"/>
              <a:t> 1) </a:t>
            </a:r>
            <a:r>
              <a:rPr lang="ru-RU" sz="1000" b="1" dirty="0" smtClean="0"/>
              <a:t>или</a:t>
            </a:r>
            <a:r>
              <a:rPr lang="nl-NL" sz="1000" b="1" dirty="0" smtClean="0"/>
              <a:t> 2) </a:t>
            </a:r>
            <a:r>
              <a:rPr lang="ru-RU" sz="1000" b="1" dirty="0"/>
              <a:t>или </a:t>
            </a:r>
            <a:r>
              <a:rPr lang="ru-RU" sz="1000" b="1" dirty="0" smtClean="0"/>
              <a:t>ни единого принципа ЛКП </a:t>
            </a:r>
            <a:r>
              <a:rPr lang="ru-RU" sz="1000" b="1" dirty="0"/>
              <a:t>в законодательстве</a:t>
            </a:r>
            <a:endParaRPr lang="nl-NL" sz="1000" b="1" dirty="0" smtClean="0"/>
          </a:p>
        </p:txBody>
      </p:sp>
      <p:sp>
        <p:nvSpPr>
          <p:cNvPr id="6" name="Tekstvak 5"/>
          <p:cNvSpPr txBox="1"/>
          <p:nvPr/>
        </p:nvSpPr>
        <p:spPr>
          <a:xfrm>
            <a:off x="1691680" y="6381328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Европейская комиссия / EACEA / </a:t>
            </a:r>
            <a:r>
              <a:rPr lang="ru-RU" sz="1000" dirty="0" err="1"/>
              <a:t>Эвридика</a:t>
            </a:r>
            <a:r>
              <a:rPr lang="ru-RU" sz="1000" dirty="0"/>
              <a:t>, 2015 г. </a:t>
            </a:r>
            <a:r>
              <a:rPr lang="ru-RU" sz="1000" i="1" dirty="0"/>
              <a:t>Пространство европейского высшего образования в 2015 г.: Отчет о реализации Болонского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295077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Европейское Руководство </a:t>
            </a:r>
            <a:r>
              <a:rPr lang="ru-RU" sz="2800" dirty="0" smtClean="0"/>
              <a:t>Признания </a:t>
            </a:r>
            <a:r>
              <a:rPr lang="ru-RU" sz="2800" dirty="0"/>
              <a:t>- </a:t>
            </a:r>
            <a:r>
              <a:rPr lang="ru-RU" sz="2800" dirty="0" smtClean="0"/>
              <a:t>признание </a:t>
            </a:r>
            <a:r>
              <a:rPr lang="ru-RU" sz="2800" dirty="0"/>
              <a:t>периодов обучения за рубежом 1</a:t>
            </a:r>
            <a:r>
              <a:rPr lang="ru-RU" sz="2800" dirty="0" smtClean="0"/>
              <a:t>.</a:t>
            </a:r>
            <a:endParaRPr lang="nl-NL" sz="2800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4360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5508104" y="638132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</a:rPr>
              <a:t>Европейское руководство по признанию</a:t>
            </a:r>
            <a:r>
              <a:rPr lang="nl-NL" sz="1000" dirty="0" smtClean="0">
                <a:solidFill>
                  <a:prstClr val="black"/>
                </a:solidFill>
              </a:rPr>
              <a:t> 2</a:t>
            </a:r>
            <a:r>
              <a:rPr lang="ru-RU" sz="1000" dirty="0" smtClean="0">
                <a:solidFill>
                  <a:prstClr val="black"/>
                </a:solidFill>
              </a:rPr>
              <a:t>-е издание</a:t>
            </a:r>
            <a:r>
              <a:rPr lang="nl-NL" sz="1000" dirty="0" smtClean="0">
                <a:solidFill>
                  <a:prstClr val="black"/>
                </a:solidFill>
              </a:rPr>
              <a:t> 2016, Nuffic</a:t>
            </a:r>
            <a:endParaRPr lang="nl-NL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24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Признание периодов обучения за </a:t>
            </a:r>
            <a:r>
              <a:rPr lang="ru-RU" sz="2800" dirty="0" smtClean="0"/>
              <a:t>рубежом </a:t>
            </a:r>
            <a:r>
              <a:rPr lang="en-US" sz="2800" dirty="0" smtClean="0"/>
              <a:t>2.</a:t>
            </a:r>
            <a:endParaRPr lang="nl-NL" sz="2800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6841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96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Рамки квалификаций</a:t>
            </a:r>
            <a:r>
              <a:rPr lang="nl-NL" sz="2800" dirty="0" smtClean="0"/>
              <a:t>: </a:t>
            </a:r>
            <a:r>
              <a:rPr lang="ru-RU" sz="2800" dirty="0" smtClean="0"/>
              <a:t>ЕКР</a:t>
            </a:r>
            <a:r>
              <a:rPr lang="nl-NL" sz="2800" dirty="0" smtClean="0"/>
              <a:t> </a:t>
            </a:r>
            <a:r>
              <a:rPr lang="nl-NL" sz="2800" dirty="0"/>
              <a:t>/ </a:t>
            </a:r>
            <a:r>
              <a:rPr lang="ru-RU" sz="2800" dirty="0" smtClean="0"/>
              <a:t>КР</a:t>
            </a:r>
            <a:r>
              <a:rPr lang="nl-NL" sz="2800" dirty="0" smtClean="0"/>
              <a:t>-</a:t>
            </a:r>
            <a:r>
              <a:rPr lang="ru-RU" sz="2800" dirty="0" smtClean="0"/>
              <a:t>ЕПВО</a:t>
            </a:r>
            <a:r>
              <a:rPr lang="nl-NL" sz="2800" dirty="0" smtClean="0"/>
              <a:t> </a:t>
            </a:r>
            <a:r>
              <a:rPr lang="nl-NL" sz="2800" dirty="0"/>
              <a:t>/ </a:t>
            </a:r>
            <a:r>
              <a:rPr lang="ru-RU" sz="2800" dirty="0" smtClean="0"/>
              <a:t>НКР</a:t>
            </a:r>
            <a:endParaRPr lang="nl-NL" sz="2800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239010"/>
              </p:ext>
            </p:extLst>
          </p:nvPr>
        </p:nvGraphicFramePr>
        <p:xfrm>
          <a:off x="467544" y="1484784"/>
          <a:ext cx="8280920" cy="67860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2"/>
                <a:gridCol w="2448272"/>
                <a:gridCol w="2664296"/>
                <a:gridCol w="2520280"/>
              </a:tblGrid>
              <a:tr h="187949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75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Уровень ЕКР</a:t>
                      </a:r>
                      <a:endParaRPr lang="nl-NL" sz="1000" dirty="0">
                        <a:effectLst/>
                        <a:latin typeface="Scal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75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Знание</a:t>
                      </a:r>
                      <a:endParaRPr lang="nl-NL" sz="1000" dirty="0">
                        <a:effectLst/>
                        <a:latin typeface="Scal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75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Навыки</a:t>
                      </a:r>
                      <a:endParaRPr lang="nl-NL" sz="1000" dirty="0">
                        <a:effectLst/>
                        <a:latin typeface="Scal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75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Компетенция</a:t>
                      </a:r>
                      <a:endParaRPr lang="nl-NL" sz="1000" dirty="0">
                        <a:effectLst/>
                        <a:latin typeface="Scal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096498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750"/>
                        </a:spcAft>
                      </a:pPr>
                      <a:r>
                        <a:rPr lang="nl-NL" sz="1000" dirty="0">
                          <a:effectLst/>
                        </a:rPr>
                        <a:t> </a:t>
                      </a:r>
                      <a:endParaRPr lang="nl-NL" sz="1000" dirty="0">
                        <a:effectLst/>
                        <a:latin typeface="Scal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75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теоретическое и / или фактическое</a:t>
                      </a:r>
                      <a:endParaRPr lang="nl-NL" sz="1000" dirty="0">
                        <a:effectLst/>
                        <a:latin typeface="Scal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познавательные (включая использование логического, интуитивного и творческого мышления)</a:t>
                      </a: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практические (включая ловкость рук и использование методов, материалов, инструментов)</a:t>
                      </a:r>
                      <a:endParaRPr lang="nl-NL" sz="1000" dirty="0">
                        <a:effectLst/>
                        <a:latin typeface="Scal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75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ответственность и самостоятельность.</a:t>
                      </a:r>
                      <a:endParaRPr lang="nl-NL" sz="1000" dirty="0">
                        <a:effectLst/>
                        <a:latin typeface="Scal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76269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Уровень 5 /</a:t>
                      </a: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Короткий Цикл</a:t>
                      </a:r>
                      <a:endParaRPr lang="nl-NL" sz="1000" dirty="0">
                        <a:effectLst/>
                        <a:latin typeface="Scal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Всесторонние, специализированные, фактические и теоретические знания в области работы или учебы и осведомленность о границах этих знаний</a:t>
                      </a:r>
                      <a:endParaRPr lang="nl-NL" sz="1000" dirty="0">
                        <a:effectLst/>
                        <a:latin typeface="Scal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Полный спектр познавательных и практических навыков, необходимых для разработки творческих решений абстрактных задач</a:t>
                      </a:r>
                      <a:endParaRPr lang="nl-NL" sz="1000" dirty="0">
                        <a:effectLst/>
                        <a:latin typeface="Scal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Осуществление управления</a:t>
                      </a:r>
                      <a:r>
                        <a:rPr lang="ru-RU" sz="1000" baseline="0" dirty="0" smtClean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и надзора в контексте рабочей или учебной деятельности, где имеет место непредсказуемое изменение; обзор и развитие личной производительности и производительности других</a:t>
                      </a:r>
                      <a:endParaRPr lang="nl-NL" sz="1000" dirty="0">
                        <a:effectLst/>
                        <a:latin typeface="Scal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76102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Уровень 6 /</a:t>
                      </a: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l-NL" sz="1000" dirty="0" smtClean="0">
                          <a:effectLst/>
                          <a:latin typeface="Scala"/>
                          <a:ea typeface="Calibri"/>
                          <a:cs typeface="Times New Roman"/>
                        </a:rPr>
                        <a:t>Ba</a:t>
                      </a:r>
                      <a:endParaRPr lang="nl-NL" sz="1000" dirty="0">
                        <a:effectLst/>
                        <a:latin typeface="Scal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Отличное знание области работы или учебы, включая критическое понимание теорий и принципов</a:t>
                      </a:r>
                      <a:endParaRPr lang="nl-NL" sz="1000" dirty="0">
                        <a:effectLst/>
                        <a:latin typeface="Scal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Дополнительные навыки, демонстрирующие мастерство и инновации, необходимые для решения сложных и непредсказуемых проблем в специализированной области работы или учебы</a:t>
                      </a:r>
                      <a:endParaRPr lang="nl-NL" sz="1000" dirty="0">
                        <a:effectLst/>
                        <a:latin typeface="Scal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Управление сложной технической или профессиональной деятельностью или проектами, принимая на себя ответственность за принятие решений в контексте непредсказуемой работы или учебы; взятие на себя ответственности за управление профессиональным развитием отдельных лиц и групп</a:t>
                      </a:r>
                    </a:p>
                  </a:txBody>
                  <a:tcPr marL="0" marR="0" marT="0" marB="0" anchor="ctr"/>
                </a:tc>
              </a:tr>
              <a:tr h="961769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Уровень</a:t>
                      </a:r>
                      <a:r>
                        <a:rPr lang="nl-NL" sz="1000" dirty="0">
                          <a:effectLst/>
                        </a:rPr>
                        <a:t> </a:t>
                      </a:r>
                      <a:r>
                        <a:rPr lang="nl-NL" sz="1000" dirty="0" smtClean="0">
                          <a:effectLst/>
                        </a:rPr>
                        <a:t>7 /</a:t>
                      </a: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l-NL" sz="1000" dirty="0" smtClean="0">
                          <a:effectLst/>
                          <a:latin typeface="Scala"/>
                          <a:ea typeface="Calibri"/>
                          <a:cs typeface="Times New Roman"/>
                        </a:rPr>
                        <a:t>Ma</a:t>
                      </a:r>
                      <a:endParaRPr lang="nl-NL" sz="1000" dirty="0">
                        <a:effectLst/>
                        <a:latin typeface="Scal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75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Высоко специализированные знания, некоторые из которых находятся в авангарде знаний в области работы или учебы, в качестве основы для оригинального мышления и / или исследования. Осведомленность о проблемах знаний в области и в пограничной области между</a:t>
                      </a:r>
                      <a:r>
                        <a:rPr lang="ru-RU" sz="1000" baseline="0" dirty="0" smtClean="0">
                          <a:effectLst/>
                        </a:rPr>
                        <a:t> разными сферами</a:t>
                      </a:r>
                      <a:endParaRPr lang="nl-NL" sz="1000" dirty="0">
                        <a:effectLst/>
                        <a:latin typeface="Scal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Специализированные навыки решения проблем, необходимые в исследованиях и / или инновациях с целью разработки новых знаний и процедур, а также интегрирования знаний из различных областей</a:t>
                      </a:r>
                      <a:endParaRPr lang="nl-NL" sz="1000" dirty="0">
                        <a:effectLst/>
                        <a:latin typeface="Scal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Управление и преобразование контекстов работы или учебы, которые являются сложными, непредсказуемые и требуют новых стратегических подходов; взятие на себя ответственности за вклад в профессиональные знания и практику и / или для пересмотра стратегической эффективности групп</a:t>
                      </a:r>
                      <a:endParaRPr lang="nl-NL" sz="1000" dirty="0">
                        <a:effectLst/>
                        <a:latin typeface="Scal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751796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Уровень</a:t>
                      </a:r>
                      <a:r>
                        <a:rPr lang="nl-NL" sz="1000" dirty="0">
                          <a:effectLst/>
                        </a:rPr>
                        <a:t> </a:t>
                      </a:r>
                      <a:r>
                        <a:rPr lang="nl-NL" sz="1000" dirty="0" smtClean="0">
                          <a:effectLst/>
                        </a:rPr>
                        <a:t>8 /</a:t>
                      </a: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l-NL" sz="1000" dirty="0" err="1" smtClean="0">
                          <a:effectLst/>
                          <a:latin typeface="Scala"/>
                          <a:ea typeface="Calibri"/>
                          <a:cs typeface="Times New Roman"/>
                        </a:rPr>
                        <a:t>Dr</a:t>
                      </a:r>
                      <a:endParaRPr lang="nl-NL" sz="1000" dirty="0">
                        <a:effectLst/>
                        <a:latin typeface="Scal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Знание в самом авангарде области работы или учебы и на границе раздела между областями</a:t>
                      </a:r>
                      <a:endParaRPr lang="nl-NL" sz="1000" dirty="0">
                        <a:effectLst/>
                        <a:latin typeface="Scal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Наиболее продвинутые и специализированные навыки и методы, в том числе синтеза и оценки, необходимые для решения важнейших проблем в области научных исследований и / или инноваций и расширения и усовершенствования уже имеющихся знаний или профессиональной практики</a:t>
                      </a:r>
                      <a:endParaRPr lang="nl-NL" sz="1000" dirty="0">
                        <a:effectLst/>
                        <a:latin typeface="Scal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Демонстрация значительных полномочий, инноваций, автономии, научной и профессиональной целостности и неизменной приверженности к разработке новых идей или процессов в авангарде работы или учебы, включая исследования</a:t>
                      </a:r>
                      <a:endParaRPr lang="nl-NL" sz="1000" dirty="0">
                        <a:effectLst/>
                        <a:latin typeface="Scal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41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Стадия реализации первого и второго </a:t>
            </a:r>
            <a:r>
              <a:rPr lang="ru-RU" sz="2800" dirty="0" smtClean="0"/>
              <a:t>цикла</a:t>
            </a:r>
            <a:br>
              <a:rPr lang="ru-RU" sz="2800" dirty="0" smtClean="0"/>
            </a:br>
            <a:r>
              <a:rPr lang="en-US" sz="2800" dirty="0" smtClean="0"/>
              <a:t>2013/14</a:t>
            </a:r>
            <a:endParaRPr lang="nl-NL" sz="28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808" y="1600200"/>
            <a:ext cx="57703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7596336" y="2348880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Темно-зеленый</a:t>
            </a:r>
            <a:r>
              <a:rPr lang="nl-NL" sz="1000" b="1" dirty="0" smtClean="0"/>
              <a:t> =  </a:t>
            </a:r>
            <a:r>
              <a:rPr lang="ru-RU" sz="1000" b="1" dirty="0" smtClean="0"/>
              <a:t>используется</a:t>
            </a:r>
            <a:endParaRPr lang="nl-NL" sz="1000" b="1" dirty="0" smtClean="0"/>
          </a:p>
          <a:p>
            <a:r>
              <a:rPr lang="ru-RU" sz="1000" b="1" dirty="0" smtClean="0"/>
              <a:t>Светло-зеленый</a:t>
            </a:r>
            <a:r>
              <a:rPr lang="nl-NL" sz="1000" b="1" dirty="0" smtClean="0"/>
              <a:t> = </a:t>
            </a:r>
            <a:r>
              <a:rPr lang="ru-RU" sz="1000" b="1" dirty="0" smtClean="0"/>
              <a:t>только обучающие элементы</a:t>
            </a:r>
            <a:endParaRPr lang="nl-NL" sz="1000" b="1" dirty="0"/>
          </a:p>
          <a:p>
            <a:endParaRPr lang="nl-NL" sz="1000" b="1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1691680" y="6381328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Европейская комиссия / EACEA / </a:t>
            </a:r>
            <a:r>
              <a:rPr lang="ru-RU" sz="1000" dirty="0" err="1"/>
              <a:t>Эвридика</a:t>
            </a:r>
            <a:r>
              <a:rPr lang="ru-RU" sz="1000" dirty="0"/>
              <a:t>, 2015 г. </a:t>
            </a:r>
            <a:r>
              <a:rPr lang="ru-RU" sz="1000" i="1" dirty="0"/>
              <a:t>Пространство европейского высшего образования в 2015 г.: Отчет о реализации Болонского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28694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Внедрение </a:t>
            </a:r>
            <a:r>
              <a:rPr lang="ru-RU" sz="2800" dirty="0"/>
              <a:t>национальных </a:t>
            </a:r>
            <a:r>
              <a:rPr lang="ru-RU" sz="2800" dirty="0" smtClean="0"/>
              <a:t>рамок квалификаций </a:t>
            </a:r>
            <a:r>
              <a:rPr lang="nl-NL" sz="2800" dirty="0" smtClean="0"/>
              <a:t>–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nl-NL" sz="2800" dirty="0" smtClean="0"/>
              <a:t>10 </a:t>
            </a:r>
            <a:r>
              <a:rPr lang="ru-RU" sz="2800" dirty="0" smtClean="0"/>
              <a:t>шагов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dirty="0"/>
              <a:t>Принято решение приступить к разработке </a:t>
            </a:r>
            <a:r>
              <a:rPr lang="ru-RU" sz="2000" dirty="0" smtClean="0"/>
              <a:t>НРК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Цель(и</a:t>
            </a:r>
            <a:r>
              <a:rPr lang="ru-RU" sz="2000" dirty="0"/>
              <a:t>) НРК были согласованы и </a:t>
            </a:r>
            <a:r>
              <a:rPr lang="ru-RU" sz="2000" dirty="0" smtClean="0"/>
              <a:t>обозначены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000" dirty="0"/>
              <a:t>Процесс разработки </a:t>
            </a:r>
            <a:r>
              <a:rPr lang="ru-RU" sz="2000" dirty="0" smtClean="0"/>
              <a:t>НРК был инициирован, заинтересованные стороны </a:t>
            </a:r>
            <a:r>
              <a:rPr lang="ru-RU" sz="2000" dirty="0"/>
              <a:t>определены и </a:t>
            </a:r>
            <a:r>
              <a:rPr lang="ru-RU" sz="2000" dirty="0" smtClean="0"/>
              <a:t>комитет(ы</a:t>
            </a:r>
            <a:r>
              <a:rPr lang="ru-RU" sz="2000" dirty="0"/>
              <a:t>) </a:t>
            </a:r>
            <a:r>
              <a:rPr lang="ru-RU" sz="2000" dirty="0" smtClean="0"/>
              <a:t>созданы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/>
              <a:t>Структура уровней, дескрипторы уровней (результаты обучения), а также кредитные диапазоны были </a:t>
            </a:r>
            <a:r>
              <a:rPr lang="ru-RU" sz="2000" dirty="0" smtClean="0"/>
              <a:t>согласованы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000" dirty="0"/>
              <a:t>Консультация / </a:t>
            </a:r>
            <a:r>
              <a:rPr lang="ru-RU" sz="2000" dirty="0" smtClean="0"/>
              <a:t>обсуждение на национальном уровне состоялись </a:t>
            </a:r>
            <a:r>
              <a:rPr lang="ru-RU" sz="2000" dirty="0"/>
              <a:t>и дизайн </a:t>
            </a:r>
            <a:r>
              <a:rPr lang="ru-RU" sz="2000" dirty="0" smtClean="0"/>
              <a:t>НРК был согласован </a:t>
            </a:r>
            <a:r>
              <a:rPr lang="ru-RU" sz="2000" dirty="0"/>
              <a:t>заинтересованными </a:t>
            </a:r>
            <a:r>
              <a:rPr lang="ru-RU" sz="2000" dirty="0" smtClean="0"/>
              <a:t>сторонами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000" dirty="0"/>
              <a:t>НРК был принят в законодательстве или в другой стратегии высокого </a:t>
            </a:r>
            <a:r>
              <a:rPr lang="ru-RU" sz="2000" dirty="0" smtClean="0"/>
              <a:t>уровня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000" dirty="0"/>
              <a:t>Реализация НРК началась с </a:t>
            </a:r>
            <a:r>
              <a:rPr lang="ru-RU" sz="2000" dirty="0" smtClean="0"/>
              <a:t>соглашения </a:t>
            </a:r>
            <a:r>
              <a:rPr lang="ru-RU" sz="2000" dirty="0"/>
              <a:t>о роли и ответственности высших учебных заведений, </a:t>
            </a:r>
            <a:r>
              <a:rPr lang="ru-RU" sz="2000" dirty="0" smtClean="0"/>
              <a:t>агентств по обеспечению качества и </a:t>
            </a:r>
            <a:r>
              <a:rPr lang="ru-RU" sz="2000" dirty="0"/>
              <a:t>других </a:t>
            </a:r>
            <a:r>
              <a:rPr lang="ru-RU" sz="2000" dirty="0" smtClean="0"/>
              <a:t>органов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000" dirty="0"/>
              <a:t>Учебные программы были заново разработаны на основе результатов обучения, включенных в </a:t>
            </a:r>
            <a:r>
              <a:rPr lang="ru-RU" sz="2000" dirty="0" smtClean="0"/>
              <a:t>НРК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Квалификации </a:t>
            </a:r>
            <a:r>
              <a:rPr lang="ru-RU" sz="2000" dirty="0"/>
              <a:t>были включены в </a:t>
            </a:r>
            <a:r>
              <a:rPr lang="ru-RU" sz="2000" dirty="0" smtClean="0"/>
              <a:t>НРК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Рамка была </a:t>
            </a:r>
            <a:r>
              <a:rPr lang="ru-RU" sz="2000" dirty="0" err="1" smtClean="0"/>
              <a:t>самосертифицирована</a:t>
            </a:r>
            <a:r>
              <a:rPr lang="ru-RU" sz="2000" dirty="0" smtClean="0"/>
              <a:t> </a:t>
            </a:r>
            <a:r>
              <a:rPr lang="ru-RU" sz="2000" dirty="0"/>
              <a:t>на совместимость с </a:t>
            </a:r>
            <a:r>
              <a:rPr lang="ru-RU" sz="2000" dirty="0" smtClean="0"/>
              <a:t>Рамкой Квалификаций Европейского </a:t>
            </a:r>
            <a:r>
              <a:rPr lang="ru-RU" sz="2000" dirty="0"/>
              <a:t>пространства высшего </a:t>
            </a:r>
            <a:r>
              <a:rPr lang="ru-RU" sz="2000" dirty="0" smtClean="0"/>
              <a:t>образования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87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Внедрение национальных рамок квалификаций</a:t>
            </a:r>
            <a:r>
              <a:rPr lang="nl-NL" sz="2800" dirty="0" smtClean="0"/>
              <a:t> </a:t>
            </a:r>
            <a:r>
              <a:rPr lang="nl-NL" sz="2800" dirty="0"/>
              <a:t>2013/14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808" y="1600200"/>
            <a:ext cx="57703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691680" y="6381328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Европейская комиссия / EACEA / </a:t>
            </a:r>
            <a:r>
              <a:rPr lang="ru-RU" sz="1000" dirty="0" err="1"/>
              <a:t>Эвридика</a:t>
            </a:r>
            <a:r>
              <a:rPr lang="ru-RU" sz="1000" dirty="0"/>
              <a:t>, 2015 г. </a:t>
            </a:r>
            <a:r>
              <a:rPr lang="ru-RU" sz="1000" i="1" dirty="0"/>
              <a:t>Пространство европейского высшего образования в 2015 г.: Отчет о реализации Болонского процесса.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7596336" y="2348880"/>
            <a:ext cx="13681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Темно-зеленый</a:t>
            </a:r>
            <a:r>
              <a:rPr lang="nl-NL" sz="1000" b="1" dirty="0" smtClean="0"/>
              <a:t> </a:t>
            </a:r>
            <a:r>
              <a:rPr lang="nl-NL" sz="1000" b="1" dirty="0" smtClean="0"/>
              <a:t>=  </a:t>
            </a:r>
            <a:r>
              <a:rPr lang="ru-RU" sz="1000" b="1" dirty="0" smtClean="0"/>
              <a:t>шаг</a:t>
            </a:r>
            <a:r>
              <a:rPr lang="nl-NL" sz="1000" b="1" dirty="0" smtClean="0"/>
              <a:t> </a:t>
            </a:r>
            <a:r>
              <a:rPr lang="nl-NL" sz="1000" b="1" dirty="0" smtClean="0"/>
              <a:t>10</a:t>
            </a:r>
          </a:p>
          <a:p>
            <a:r>
              <a:rPr lang="ru-RU" sz="1000" b="1" dirty="0" smtClean="0"/>
              <a:t>Светло-зеленый</a:t>
            </a:r>
            <a:r>
              <a:rPr lang="nl-NL" sz="1000" b="1" dirty="0" smtClean="0"/>
              <a:t> </a:t>
            </a:r>
            <a:r>
              <a:rPr lang="nl-NL" sz="1000" b="1" dirty="0" smtClean="0"/>
              <a:t>= </a:t>
            </a:r>
            <a:r>
              <a:rPr lang="ru-RU" sz="1000" b="1" dirty="0" smtClean="0"/>
              <a:t>шаг</a:t>
            </a:r>
            <a:r>
              <a:rPr lang="nl-NL" sz="1000" b="1" dirty="0" smtClean="0"/>
              <a:t> </a:t>
            </a:r>
            <a:r>
              <a:rPr lang="nl-NL" sz="1000" b="1" dirty="0" smtClean="0"/>
              <a:t>7-9 </a:t>
            </a:r>
          </a:p>
          <a:p>
            <a:r>
              <a:rPr lang="ru-RU" sz="1000" b="1" dirty="0" smtClean="0"/>
              <a:t>Желтый</a:t>
            </a:r>
            <a:r>
              <a:rPr lang="nl-NL" sz="1000" b="1" dirty="0" smtClean="0"/>
              <a:t> </a:t>
            </a:r>
            <a:r>
              <a:rPr lang="nl-NL" sz="1000" b="1" dirty="0" smtClean="0"/>
              <a:t>=  </a:t>
            </a:r>
            <a:r>
              <a:rPr lang="ru-RU" sz="1000" b="1" dirty="0" smtClean="0"/>
              <a:t>шаг</a:t>
            </a:r>
            <a:r>
              <a:rPr lang="nl-NL" sz="1000" b="1" dirty="0" smtClean="0"/>
              <a:t> </a:t>
            </a:r>
            <a:r>
              <a:rPr lang="nl-NL" sz="1000" b="1" dirty="0" smtClean="0"/>
              <a:t>5-6 </a:t>
            </a:r>
          </a:p>
          <a:p>
            <a:r>
              <a:rPr lang="ru-RU" sz="1000" b="1" dirty="0" smtClean="0"/>
              <a:t>Оранжевый </a:t>
            </a:r>
            <a:r>
              <a:rPr lang="nl-NL" sz="1000" b="1" dirty="0" smtClean="0"/>
              <a:t>= </a:t>
            </a:r>
            <a:r>
              <a:rPr lang="ru-RU" sz="1000" b="1" dirty="0" smtClean="0"/>
              <a:t>шаг</a:t>
            </a:r>
            <a:r>
              <a:rPr lang="nl-NL" sz="1000" b="1" dirty="0" smtClean="0"/>
              <a:t> </a:t>
            </a:r>
            <a:r>
              <a:rPr lang="nl-NL" sz="1000" b="1" dirty="0" smtClean="0"/>
              <a:t>4</a:t>
            </a:r>
          </a:p>
          <a:p>
            <a:r>
              <a:rPr lang="ru-RU" sz="1000" b="1" dirty="0" smtClean="0"/>
              <a:t>Красный</a:t>
            </a:r>
            <a:r>
              <a:rPr lang="nl-NL" sz="1000" b="1" dirty="0" smtClean="0"/>
              <a:t> </a:t>
            </a:r>
            <a:r>
              <a:rPr lang="nl-NL" sz="1000" b="1" dirty="0" smtClean="0"/>
              <a:t>= </a:t>
            </a:r>
            <a:r>
              <a:rPr lang="ru-RU" sz="1000" b="1" dirty="0" smtClean="0"/>
              <a:t>шаг </a:t>
            </a:r>
            <a:r>
              <a:rPr lang="nl-NL" sz="1000" b="1" dirty="0" smtClean="0"/>
              <a:t>1-3</a:t>
            </a:r>
            <a:endParaRPr lang="nl-NL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425848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276225"/>
            <a:ext cx="7953375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65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Хартия Эразмус</a:t>
            </a:r>
            <a:r>
              <a:rPr lang="nl-NL" sz="2800" dirty="0" smtClean="0"/>
              <a:t> </a:t>
            </a:r>
            <a:r>
              <a:rPr lang="nl-NL" sz="2800" dirty="0" smtClean="0"/>
              <a:t>/ </a:t>
            </a:r>
            <a:r>
              <a:rPr lang="ru-RU" sz="2800" dirty="0" smtClean="0"/>
              <a:t>Меж-институциональные соглашения</a:t>
            </a:r>
            <a:r>
              <a:rPr lang="nl-NL" sz="2800" dirty="0" smtClean="0"/>
              <a:t/>
            </a:r>
            <a:br>
              <a:rPr lang="nl-NL" sz="2800" dirty="0" smtClean="0"/>
            </a:b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dirty="0"/>
              <a:t>Хартия Эразмус </a:t>
            </a:r>
            <a:r>
              <a:rPr lang="ru-RU" sz="8000" dirty="0" smtClean="0"/>
              <a:t>для высшего образования</a:t>
            </a:r>
            <a:r>
              <a:rPr lang="en-US" sz="8000" dirty="0" smtClean="0"/>
              <a:t> (</a:t>
            </a:r>
            <a:r>
              <a:rPr lang="ru-RU" sz="8000" dirty="0" smtClean="0"/>
              <a:t>ЕСНЕ</a:t>
            </a:r>
            <a:r>
              <a:rPr lang="en-US" sz="8000" dirty="0" smtClean="0"/>
              <a:t>) </a:t>
            </a:r>
            <a:endParaRPr lang="en-US" sz="8000" dirty="0" smtClean="0"/>
          </a:p>
          <a:p>
            <a:r>
              <a:rPr lang="ru-RU" sz="6000" dirty="0"/>
              <a:t>Общие </a:t>
            </a:r>
            <a:r>
              <a:rPr lang="ru-RU" sz="6000" dirty="0" smtClean="0"/>
              <a:t>рамка </a:t>
            </a:r>
            <a:r>
              <a:rPr lang="ru-RU" sz="6000" dirty="0"/>
              <a:t>качества для европейского и международного сотрудничества в </a:t>
            </a:r>
            <a:r>
              <a:rPr lang="ru-RU" sz="6000" dirty="0" smtClean="0"/>
              <a:t>рамках Эразмус+.</a:t>
            </a:r>
            <a:r>
              <a:rPr lang="en-US" sz="6000" dirty="0" smtClean="0"/>
              <a:t> </a:t>
            </a:r>
            <a:endParaRPr lang="en-US" sz="6000" dirty="0" smtClean="0"/>
          </a:p>
          <a:p>
            <a:r>
              <a:rPr lang="ru-RU" sz="6000" dirty="0"/>
              <a:t>Обязательный для всех университетов в Стране Программы, которые хотят принять участие в какой-либо деятельности Эразмус</a:t>
            </a:r>
            <a:r>
              <a:rPr lang="ru-RU" sz="6000" dirty="0" smtClean="0"/>
              <a:t>+.</a:t>
            </a:r>
            <a:r>
              <a:rPr lang="en-US" sz="6000" dirty="0" smtClean="0"/>
              <a:t> </a:t>
            </a:r>
            <a:endParaRPr lang="en-US" sz="6000" dirty="0" smtClean="0"/>
          </a:p>
          <a:p>
            <a:r>
              <a:rPr lang="ru-RU" sz="6000" dirty="0"/>
              <a:t>ЕСНЕ </a:t>
            </a:r>
            <a:r>
              <a:rPr lang="ru-RU" sz="6000" dirty="0" smtClean="0"/>
              <a:t>присуждается </a:t>
            </a:r>
            <a:r>
              <a:rPr lang="ru-RU" sz="6000" dirty="0"/>
              <a:t>за весь оставшийся срок действия программы до конца 2020 </a:t>
            </a:r>
            <a:r>
              <a:rPr lang="ru-RU" sz="6000" dirty="0" smtClean="0"/>
              <a:t>года</a:t>
            </a:r>
            <a:r>
              <a:rPr lang="en-US" sz="6000" dirty="0" smtClean="0"/>
              <a:t>. </a:t>
            </a:r>
            <a:endParaRPr lang="en-US" sz="6000" dirty="0"/>
          </a:p>
          <a:p>
            <a:pPr marL="0" indent="0">
              <a:buNone/>
            </a:pPr>
            <a:r>
              <a:rPr lang="ru-RU" sz="8000" dirty="0" smtClean="0"/>
              <a:t>Меж-институциональные соглашения</a:t>
            </a:r>
            <a:endParaRPr lang="en-US" sz="8000" dirty="0"/>
          </a:p>
          <a:p>
            <a:r>
              <a:rPr lang="ru-RU" sz="6000" dirty="0"/>
              <a:t>Подписывается между двумя или более </a:t>
            </a:r>
            <a:r>
              <a:rPr lang="ru-RU" sz="6000" dirty="0" smtClean="0"/>
              <a:t>вузами, </a:t>
            </a:r>
            <a:r>
              <a:rPr lang="ru-RU" sz="6000" dirty="0"/>
              <a:t>таким образом обеспечивая мобильность между группами </a:t>
            </a:r>
            <a:r>
              <a:rPr lang="ru-RU" sz="6000" dirty="0" smtClean="0"/>
              <a:t>учреждений</a:t>
            </a:r>
            <a:r>
              <a:rPr lang="en-US" sz="6000" dirty="0" smtClean="0"/>
              <a:t>.</a:t>
            </a:r>
            <a:endParaRPr lang="en-US" sz="6000" dirty="0"/>
          </a:p>
          <a:p>
            <a:r>
              <a:rPr lang="ru-RU" sz="6000" dirty="0"/>
              <a:t>Для мобильности между вузами в </a:t>
            </a:r>
            <a:r>
              <a:rPr lang="ru-RU" sz="6000" dirty="0" smtClean="0"/>
              <a:t>Странах-Партнерах и Странах Программы, вузы Стран Программы должны иметь Хартию </a:t>
            </a:r>
            <a:r>
              <a:rPr lang="ru-RU" sz="6000" dirty="0"/>
              <a:t>Эразмус </a:t>
            </a:r>
            <a:r>
              <a:rPr lang="ru-RU" sz="6000" dirty="0" smtClean="0"/>
              <a:t>для высшего образования, а вузы Стран-Партнеров должны </a:t>
            </a:r>
            <a:r>
              <a:rPr lang="ru-RU" sz="6000" dirty="0"/>
              <a:t>согласиться с принципами, изложенными в уставном </a:t>
            </a:r>
            <a:r>
              <a:rPr lang="ru-RU" sz="6000" dirty="0" smtClean="0"/>
              <a:t>тексте через меж-институциональное соглашение.</a:t>
            </a:r>
            <a:endParaRPr lang="en-US" sz="6000" dirty="0"/>
          </a:p>
          <a:p>
            <a:r>
              <a:rPr lang="ru-RU" sz="6000" dirty="0" smtClean="0"/>
              <a:t>Участвующие университеты соглашаются </a:t>
            </a:r>
            <a:r>
              <a:rPr lang="ru-RU" sz="6000" dirty="0"/>
              <a:t>сотрудничать </a:t>
            </a:r>
            <a:r>
              <a:rPr lang="ru-RU" sz="6000" dirty="0" smtClean="0"/>
              <a:t>в Эразмус+ по обмену </a:t>
            </a:r>
            <a:r>
              <a:rPr lang="ru-RU" sz="6000" dirty="0"/>
              <a:t>студентами и / или </a:t>
            </a:r>
            <a:r>
              <a:rPr lang="ru-RU" sz="6000" dirty="0" smtClean="0"/>
              <a:t>персоналом</a:t>
            </a:r>
            <a:r>
              <a:rPr lang="en-US" sz="6000" dirty="0" smtClean="0"/>
              <a:t>.</a:t>
            </a:r>
            <a:endParaRPr lang="en-US" sz="6000" dirty="0"/>
          </a:p>
          <a:p>
            <a:r>
              <a:rPr lang="ru-RU" sz="6000" dirty="0" smtClean="0"/>
              <a:t>Соблюдать </a:t>
            </a:r>
            <a:r>
              <a:rPr lang="ru-RU" sz="6000" dirty="0"/>
              <a:t>требования к качеству </a:t>
            </a:r>
            <a:r>
              <a:rPr lang="ru-RU" sz="6000" dirty="0" smtClean="0"/>
              <a:t>Хартии Эразмус для высшего </a:t>
            </a:r>
            <a:r>
              <a:rPr lang="ru-RU" sz="6000" dirty="0"/>
              <a:t>образования во всех аспектах организации и управления </a:t>
            </a:r>
            <a:r>
              <a:rPr lang="ru-RU" sz="6000" dirty="0" smtClean="0"/>
              <a:t>мобильностью </a:t>
            </a:r>
            <a:r>
              <a:rPr lang="ru-RU" sz="6000" dirty="0"/>
              <a:t>и </a:t>
            </a:r>
            <a:r>
              <a:rPr lang="ru-RU" sz="6000" dirty="0" smtClean="0"/>
              <a:t>согласиться с рядом </a:t>
            </a:r>
            <a:r>
              <a:rPr lang="ru-RU" sz="6000" dirty="0"/>
              <a:t>количественных и качественных мер по обеспечению мобильности высокого качества и </a:t>
            </a:r>
            <a:r>
              <a:rPr lang="ru-RU" sz="6000" dirty="0" smtClean="0"/>
              <a:t>влияния</a:t>
            </a:r>
            <a:r>
              <a:rPr lang="en-US" sz="6000" dirty="0" smtClean="0"/>
              <a:t>.</a:t>
            </a:r>
            <a:endParaRPr lang="en-US" sz="6000" dirty="0"/>
          </a:p>
          <a:p>
            <a:r>
              <a:rPr lang="ru-RU" sz="6000" dirty="0"/>
              <a:t>Рекомендуется, чтобы вузы из Стран Программы и Стран-Партнеров подписали это </a:t>
            </a:r>
            <a:r>
              <a:rPr lang="ru-RU" sz="6000" dirty="0" smtClean="0"/>
              <a:t>соглашение до </a:t>
            </a:r>
            <a:r>
              <a:rPr lang="ru-RU" sz="6000" dirty="0"/>
              <a:t>начала мобильности</a:t>
            </a:r>
            <a:r>
              <a:rPr lang="ru-RU" sz="6000" dirty="0" smtClean="0"/>
              <a:t>, </a:t>
            </a:r>
            <a:r>
              <a:rPr lang="ru-RU" sz="6000" dirty="0"/>
              <a:t>как только они будут выбраны для финансирования международной </a:t>
            </a:r>
            <a:r>
              <a:rPr lang="ru-RU" sz="6000" dirty="0" smtClean="0"/>
              <a:t>мобильности</a:t>
            </a:r>
            <a:r>
              <a:rPr lang="en-US" sz="6000" dirty="0" smtClean="0"/>
              <a:t>.</a:t>
            </a:r>
            <a:endParaRPr lang="en-US" sz="60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67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Приложение к Диплому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ПД</a:t>
            </a:r>
            <a:r>
              <a:rPr lang="en-US" sz="2000" dirty="0" smtClean="0"/>
              <a:t> </a:t>
            </a:r>
            <a:r>
              <a:rPr lang="ru-RU" sz="2000" dirty="0"/>
              <a:t>в качестве </a:t>
            </a:r>
            <a:r>
              <a:rPr lang="ru-RU" sz="2000" dirty="0" smtClean="0"/>
              <a:t>документа, приложенного </a:t>
            </a:r>
            <a:r>
              <a:rPr lang="ru-RU" sz="2000" dirty="0"/>
              <a:t>к диплому о высшем </a:t>
            </a:r>
            <a:r>
              <a:rPr lang="ru-RU" sz="2000" dirty="0" smtClean="0"/>
              <a:t>образовании</a:t>
            </a:r>
            <a:endParaRPr lang="en-US" sz="2000" dirty="0" smtClean="0"/>
          </a:p>
          <a:p>
            <a:r>
              <a:rPr lang="ru-RU" sz="1800" dirty="0" smtClean="0"/>
              <a:t>направлено </a:t>
            </a:r>
            <a:r>
              <a:rPr lang="ru-RU" sz="1800" dirty="0"/>
              <a:t>на улучшение международной прозрачности и облегчения академического и профессионального признания квалификаций (дипломов, степеней, сертификатов и т.д</a:t>
            </a:r>
            <a:r>
              <a:rPr lang="ru-RU" sz="1800" dirty="0" smtClean="0"/>
              <a:t>.). </a:t>
            </a:r>
            <a:endParaRPr lang="en-US" sz="1800" dirty="0" smtClean="0"/>
          </a:p>
          <a:p>
            <a:r>
              <a:rPr lang="ru-RU" sz="1800" dirty="0"/>
              <a:t>состоит из восьми разделов, описывающих </a:t>
            </a:r>
            <a:r>
              <a:rPr lang="ru-RU" sz="1800" dirty="0" smtClean="0"/>
              <a:t>на </a:t>
            </a:r>
            <a:r>
              <a:rPr lang="ru-RU" sz="1800" dirty="0"/>
              <a:t>широко </a:t>
            </a:r>
            <a:r>
              <a:rPr lang="ru-RU" sz="1800" dirty="0" smtClean="0"/>
              <a:t>употребляемом </a:t>
            </a:r>
            <a:r>
              <a:rPr lang="ru-RU" sz="1800" dirty="0"/>
              <a:t>европейском языке характер, уровень, контекст, содержание и статус исследований, которые были </a:t>
            </a:r>
            <a:r>
              <a:rPr lang="ru-RU" sz="1800" dirty="0" smtClean="0"/>
              <a:t>пройдены и </a:t>
            </a:r>
            <a:r>
              <a:rPr lang="ru-RU" sz="1800" dirty="0"/>
              <a:t>успешно </a:t>
            </a:r>
            <a:r>
              <a:rPr lang="ru-RU" sz="1800" dirty="0" smtClean="0"/>
              <a:t>завершены</a:t>
            </a:r>
            <a:r>
              <a:rPr lang="en-US" sz="1800" dirty="0" smtClean="0"/>
              <a:t>. </a:t>
            </a:r>
            <a:endParaRPr lang="en-US" sz="1800" dirty="0" smtClean="0"/>
          </a:p>
          <a:p>
            <a:r>
              <a:rPr lang="ru-RU" sz="1800" dirty="0"/>
              <a:t>предоставляет дополнительную информацию о </a:t>
            </a:r>
            <a:r>
              <a:rPr lang="ru-RU" sz="1800" dirty="0" smtClean="0"/>
              <a:t>соответствующей национальной </a:t>
            </a:r>
            <a:r>
              <a:rPr lang="ru-RU" sz="1800" dirty="0"/>
              <a:t>системе высшего образования </a:t>
            </a:r>
            <a:r>
              <a:rPr lang="ru-RU" sz="1800" dirty="0" smtClean="0"/>
              <a:t>(через NARIC) таким образом, </a:t>
            </a:r>
            <a:r>
              <a:rPr lang="ru-RU" sz="1800" dirty="0"/>
              <a:t>что квалификация рассматривается </a:t>
            </a:r>
            <a:r>
              <a:rPr lang="ru-RU" sz="1800" dirty="0" smtClean="0"/>
              <a:t>в тесной связи к собственному образовательному контексту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r>
              <a:rPr lang="ru-RU" sz="1800" dirty="0" smtClean="0"/>
              <a:t>EК использует ECTS </a:t>
            </a:r>
            <a:r>
              <a:rPr lang="ru-RU" sz="1800" dirty="0"/>
              <a:t>и </a:t>
            </a:r>
            <a:r>
              <a:rPr lang="ru-RU" sz="1800" dirty="0" smtClean="0"/>
              <a:t>ПД </a:t>
            </a:r>
            <a:r>
              <a:rPr lang="ru-RU" sz="1800" dirty="0"/>
              <a:t>для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присвоения вузам статуса, который </a:t>
            </a:r>
          </a:p>
          <a:p>
            <a:pPr marL="0" indent="0">
              <a:buNone/>
            </a:pPr>
            <a:r>
              <a:rPr lang="ru-RU" sz="1800" dirty="0" smtClean="0"/>
              <a:t>означает 100</a:t>
            </a:r>
            <a:r>
              <a:rPr lang="ru-RU" sz="1800" dirty="0"/>
              <a:t>% </a:t>
            </a:r>
            <a:r>
              <a:rPr lang="ru-RU" sz="1800" dirty="0" smtClean="0"/>
              <a:t>совместимость: </a:t>
            </a:r>
          </a:p>
          <a:p>
            <a:pPr marL="0" indent="0">
              <a:buNone/>
            </a:pPr>
            <a:r>
              <a:rPr lang="ru-RU" sz="1800" dirty="0" smtClean="0"/>
              <a:t>полный </a:t>
            </a:r>
            <a:r>
              <a:rPr lang="ru-RU" sz="1800" dirty="0"/>
              <a:t>каталог курсов в ECTS и DS.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Однако: </a:t>
            </a:r>
            <a:r>
              <a:rPr lang="ru-RU" sz="1800" dirty="0"/>
              <a:t>инвестиции в ВУЗе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оказались </a:t>
            </a:r>
            <a:r>
              <a:rPr lang="ru-RU" sz="1800" dirty="0"/>
              <a:t>очень высокими</a:t>
            </a:r>
            <a:r>
              <a:rPr lang="ru-RU" sz="1800" dirty="0" smtClean="0"/>
              <a:t>.</a:t>
            </a:r>
            <a:endParaRPr lang="nl-NL" sz="1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77072"/>
            <a:ext cx="46188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27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Обзор европейских инструментов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/>
              <a:t>Европейская система перевода и накопления кредитов (</a:t>
            </a:r>
            <a:r>
              <a:rPr lang="ru-RU" sz="2000" dirty="0" smtClean="0"/>
              <a:t>ECTS</a:t>
            </a:r>
            <a:r>
              <a:rPr lang="nl-NL" sz="2000" dirty="0" smtClean="0"/>
              <a:t>)</a:t>
            </a:r>
          </a:p>
          <a:p>
            <a:r>
              <a:rPr lang="ru-RU" sz="2000" dirty="0"/>
              <a:t>Стандарты и </a:t>
            </a:r>
            <a:r>
              <a:rPr lang="ru-RU" sz="2000" dirty="0" smtClean="0"/>
              <a:t>рекомендации </a:t>
            </a:r>
            <a:r>
              <a:rPr lang="ru-RU" sz="2000" dirty="0"/>
              <a:t>по обеспечению качества в Европейском пространстве высшего образования </a:t>
            </a:r>
            <a:r>
              <a:rPr lang="ru-RU" sz="2000" dirty="0" smtClean="0"/>
              <a:t>(ЕСР)</a:t>
            </a:r>
            <a:endParaRPr lang="nl-NL" sz="2000" dirty="0"/>
          </a:p>
          <a:p>
            <a:r>
              <a:rPr lang="ru-RU" sz="2000" dirty="0" smtClean="0"/>
              <a:t>Признание</a:t>
            </a:r>
            <a:r>
              <a:rPr lang="nl-NL" sz="2000" dirty="0" smtClean="0"/>
              <a:t>: </a:t>
            </a:r>
            <a:r>
              <a:rPr lang="ru-RU" sz="2000" dirty="0" smtClean="0"/>
              <a:t>Лиссабонская Конвенция </a:t>
            </a:r>
            <a:r>
              <a:rPr lang="ru-RU" sz="2000" dirty="0"/>
              <a:t>о признании </a:t>
            </a:r>
            <a:r>
              <a:rPr lang="ru-RU" sz="2000" dirty="0" smtClean="0"/>
              <a:t>(ЛКП)</a:t>
            </a:r>
            <a:r>
              <a:rPr lang="nl-NL" sz="2000" dirty="0" smtClean="0"/>
              <a:t> / </a:t>
            </a:r>
            <a:r>
              <a:rPr lang="ru-RU" sz="2000" dirty="0" smtClean="0"/>
              <a:t>Европейское руководство по признанию</a:t>
            </a:r>
            <a:endParaRPr lang="nl-NL" sz="2000" dirty="0"/>
          </a:p>
          <a:p>
            <a:r>
              <a:rPr lang="ru-RU" sz="2000" dirty="0" smtClean="0"/>
              <a:t>Квалификационные рамки</a:t>
            </a:r>
            <a:r>
              <a:rPr lang="nl-NL" sz="2000" dirty="0" smtClean="0"/>
              <a:t>: </a:t>
            </a:r>
            <a:r>
              <a:rPr lang="ru-RU" sz="2000" dirty="0" smtClean="0"/>
              <a:t>ЕКР</a:t>
            </a:r>
            <a:r>
              <a:rPr lang="nl-NL" sz="2000" dirty="0" smtClean="0"/>
              <a:t> </a:t>
            </a:r>
            <a:r>
              <a:rPr lang="nl-NL" sz="2000" dirty="0"/>
              <a:t>/ </a:t>
            </a:r>
            <a:r>
              <a:rPr lang="ru-RU" sz="2000" dirty="0" smtClean="0"/>
              <a:t>КР</a:t>
            </a:r>
            <a:r>
              <a:rPr lang="nl-NL" sz="2000" dirty="0" smtClean="0"/>
              <a:t>-</a:t>
            </a:r>
            <a:r>
              <a:rPr lang="ru-RU" sz="2000" dirty="0" smtClean="0"/>
              <a:t>ЕПВО</a:t>
            </a:r>
            <a:r>
              <a:rPr lang="nl-NL" sz="2000" dirty="0" smtClean="0"/>
              <a:t> </a:t>
            </a:r>
            <a:r>
              <a:rPr lang="nl-NL" sz="2000" dirty="0"/>
              <a:t>/ </a:t>
            </a:r>
            <a:r>
              <a:rPr lang="ru-RU" sz="2000" dirty="0" smtClean="0"/>
              <a:t>НКР</a:t>
            </a:r>
            <a:endParaRPr lang="nl-NL" sz="2000" dirty="0"/>
          </a:p>
          <a:p>
            <a:r>
              <a:rPr lang="ru-RU" sz="2000" dirty="0" smtClean="0"/>
              <a:t>Три цикла</a:t>
            </a:r>
            <a:r>
              <a:rPr lang="nl-NL" sz="2000" dirty="0" smtClean="0"/>
              <a:t>: </a:t>
            </a:r>
            <a:r>
              <a:rPr lang="ru-RU" sz="2000" dirty="0" smtClean="0"/>
              <a:t>Бакалавр(</a:t>
            </a:r>
            <a:r>
              <a:rPr lang="nl-NL" sz="2000" dirty="0" smtClean="0"/>
              <a:t>Ba</a:t>
            </a:r>
            <a:r>
              <a:rPr lang="ru-RU" sz="2000" dirty="0" smtClean="0"/>
              <a:t>)</a:t>
            </a:r>
            <a:r>
              <a:rPr lang="nl-NL" sz="2000" dirty="0" smtClean="0"/>
              <a:t>/</a:t>
            </a:r>
            <a:r>
              <a:rPr lang="ru-RU" sz="2000" dirty="0" smtClean="0"/>
              <a:t>Магистр (</a:t>
            </a:r>
            <a:r>
              <a:rPr lang="nl-NL" sz="2000" dirty="0" smtClean="0"/>
              <a:t>Ma</a:t>
            </a:r>
            <a:r>
              <a:rPr lang="ru-RU" sz="2000" dirty="0" smtClean="0"/>
              <a:t>)</a:t>
            </a:r>
            <a:r>
              <a:rPr lang="nl-NL" sz="2000" dirty="0" smtClean="0"/>
              <a:t>/</a:t>
            </a:r>
            <a:r>
              <a:rPr lang="ru-RU" sz="2000" dirty="0" smtClean="0"/>
              <a:t>Доктор (</a:t>
            </a:r>
            <a:r>
              <a:rPr lang="nl-NL" sz="2000" dirty="0" smtClean="0"/>
              <a:t>Dr</a:t>
            </a:r>
            <a:r>
              <a:rPr lang="ru-RU" sz="2000" dirty="0" smtClean="0"/>
              <a:t>)</a:t>
            </a:r>
            <a:endParaRPr lang="nl-NL" sz="2000" dirty="0"/>
          </a:p>
          <a:p>
            <a:r>
              <a:rPr lang="ru-RU" sz="2000" dirty="0" smtClean="0"/>
              <a:t>Хартия </a:t>
            </a:r>
            <a:r>
              <a:rPr lang="ru-RU" sz="2000" dirty="0" smtClean="0"/>
              <a:t>Эразмус</a:t>
            </a:r>
            <a:r>
              <a:rPr lang="nl-NL" sz="2000" dirty="0" smtClean="0"/>
              <a:t> </a:t>
            </a:r>
            <a:r>
              <a:rPr lang="nl-NL" sz="2000" dirty="0"/>
              <a:t>/ </a:t>
            </a:r>
            <a:r>
              <a:rPr lang="ru-RU" sz="2000" dirty="0" smtClean="0"/>
              <a:t>Меж-институциональные </a:t>
            </a:r>
            <a:r>
              <a:rPr lang="ru-RU" sz="2000" dirty="0" smtClean="0"/>
              <a:t>соглашения</a:t>
            </a:r>
            <a:endParaRPr lang="nl-NL" sz="2000" dirty="0"/>
          </a:p>
          <a:p>
            <a:r>
              <a:rPr lang="ru-RU" sz="2000" dirty="0" smtClean="0"/>
              <a:t>Приложение к Диплому</a:t>
            </a:r>
            <a:r>
              <a:rPr lang="nl-NL" sz="2000" dirty="0" smtClean="0"/>
              <a:t> </a:t>
            </a:r>
            <a:endParaRPr lang="nl-NL" sz="2000" dirty="0"/>
          </a:p>
          <a:p>
            <a:r>
              <a:rPr lang="ru-RU" sz="2000" dirty="0" smtClean="0"/>
              <a:t>Использование результатов обучения</a:t>
            </a:r>
            <a:r>
              <a:rPr lang="nl-NL" sz="2000" dirty="0" smtClean="0"/>
              <a:t> </a:t>
            </a:r>
          </a:p>
          <a:p>
            <a:r>
              <a:rPr lang="ru-RU" sz="2000" dirty="0" smtClean="0"/>
              <a:t>Некоторые заключения по использованию разных инструментов в ЕПВО</a:t>
            </a:r>
            <a:endParaRPr lang="nl-NL" sz="2000" dirty="0"/>
          </a:p>
          <a:p>
            <a:r>
              <a:rPr lang="ru-RU" sz="2000" dirty="0" smtClean="0"/>
              <a:t>Дополнительно</a:t>
            </a:r>
            <a:r>
              <a:rPr lang="ru-RU" sz="2000" dirty="0"/>
              <a:t>: </a:t>
            </a:r>
            <a:r>
              <a:rPr lang="ru-RU" sz="2000" dirty="0" smtClean="0"/>
              <a:t>Тюнинг </a:t>
            </a:r>
            <a:r>
              <a:rPr lang="ru-RU" sz="2000" dirty="0" smtClean="0"/>
              <a:t>Центральной Азии </a:t>
            </a:r>
            <a:r>
              <a:rPr lang="ru-RU" sz="2000" dirty="0" smtClean="0"/>
              <a:t>по направлению </a:t>
            </a:r>
            <a:r>
              <a:rPr lang="ru-RU" sz="2000" dirty="0" smtClean="0"/>
              <a:t>к Центрально-Азиатскому </a:t>
            </a:r>
            <a:r>
              <a:rPr lang="ru-RU" sz="2000" dirty="0" smtClean="0"/>
              <a:t>пространству высшего образования - </a:t>
            </a:r>
            <a:r>
              <a:rPr lang="nl-NL" sz="1600" dirty="0" smtClean="0"/>
              <a:t>21 </a:t>
            </a:r>
            <a:r>
              <a:rPr lang="ru-RU" sz="1600" dirty="0" smtClean="0"/>
              <a:t>рекомендация для студенческой мобильности 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83017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Преимущества Приложения к </a:t>
            </a:r>
            <a:r>
              <a:rPr lang="ru-RU" sz="2800" dirty="0" smtClean="0"/>
              <a:t>Диплому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200" dirty="0"/>
              <a:t>Преимущества </a:t>
            </a:r>
            <a:r>
              <a:rPr lang="ru-RU" sz="2200" dirty="0" smtClean="0"/>
              <a:t>ПД</a:t>
            </a:r>
            <a:r>
              <a:rPr lang="en-US" sz="2200" dirty="0" smtClean="0"/>
              <a:t> </a:t>
            </a:r>
            <a:r>
              <a:rPr lang="ru-RU" sz="2200" dirty="0"/>
              <a:t>для </a:t>
            </a:r>
            <a:r>
              <a:rPr lang="ru-RU" sz="2200" dirty="0" smtClean="0"/>
              <a:t>студентов</a:t>
            </a:r>
            <a:r>
              <a:rPr lang="en-US" sz="2200" dirty="0" smtClean="0"/>
              <a:t>: </a:t>
            </a:r>
            <a:endParaRPr lang="en-US" sz="2200" dirty="0"/>
          </a:p>
          <a:p>
            <a:r>
              <a:rPr lang="ru-RU" sz="1900" dirty="0"/>
              <a:t>квалификация более </a:t>
            </a:r>
            <a:r>
              <a:rPr lang="ru-RU" sz="1900" dirty="0" smtClean="0"/>
              <a:t>читаема </a:t>
            </a:r>
            <a:r>
              <a:rPr lang="ru-RU" sz="1900" dirty="0"/>
              <a:t>и легко </a:t>
            </a:r>
            <a:r>
              <a:rPr lang="ru-RU" sz="1900" dirty="0" smtClean="0"/>
              <a:t>сопоставима </a:t>
            </a:r>
            <a:r>
              <a:rPr lang="ru-RU" sz="1900" dirty="0"/>
              <a:t>за </a:t>
            </a:r>
            <a:r>
              <a:rPr lang="ru-RU" sz="1900" dirty="0" smtClean="0"/>
              <a:t>рубежом</a:t>
            </a:r>
            <a:r>
              <a:rPr lang="en-US" sz="1900" dirty="0" smtClean="0"/>
              <a:t>;</a:t>
            </a:r>
            <a:endParaRPr lang="en-US" sz="1900" dirty="0"/>
          </a:p>
          <a:p>
            <a:r>
              <a:rPr lang="ru-RU" sz="1900" dirty="0"/>
              <a:t>точное описание академической карьеры и </a:t>
            </a:r>
            <a:r>
              <a:rPr lang="ru-RU" sz="1900" dirty="0" smtClean="0"/>
              <a:t>приобретенных компетенций</a:t>
            </a:r>
            <a:r>
              <a:rPr lang="en-US" sz="1900" dirty="0" smtClean="0"/>
              <a:t>;</a:t>
            </a:r>
            <a:endParaRPr lang="en-US" sz="1900" dirty="0"/>
          </a:p>
          <a:p>
            <a:r>
              <a:rPr lang="ru-RU" sz="1900" dirty="0"/>
              <a:t>более легкий доступ к возможностям </a:t>
            </a:r>
            <a:r>
              <a:rPr lang="ru-RU" sz="1900" dirty="0" smtClean="0"/>
              <a:t>работы </a:t>
            </a:r>
            <a:r>
              <a:rPr lang="ru-RU" sz="1900" dirty="0"/>
              <a:t>или дальнейшего обучения за </a:t>
            </a:r>
            <a:r>
              <a:rPr lang="ru-RU" sz="1900" dirty="0" smtClean="0"/>
              <a:t>рубежом</a:t>
            </a:r>
            <a:r>
              <a:rPr lang="en-US" sz="1900" dirty="0" smtClean="0"/>
              <a:t>.</a:t>
            </a:r>
            <a:endParaRPr lang="en-US" sz="19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ru-RU" sz="2200" dirty="0"/>
              <a:t>Преимущества для высших учебных заведений</a:t>
            </a:r>
            <a:r>
              <a:rPr lang="en-US" sz="2200" dirty="0" smtClean="0"/>
              <a:t>: </a:t>
            </a:r>
            <a:endParaRPr lang="en-US" sz="2200" dirty="0"/>
          </a:p>
          <a:p>
            <a:r>
              <a:rPr lang="ru-RU" sz="1900" dirty="0"/>
              <a:t>более </a:t>
            </a:r>
            <a:r>
              <a:rPr lang="ru-RU" sz="1900" dirty="0" smtClean="0"/>
              <a:t>прозрачные </a:t>
            </a:r>
            <a:r>
              <a:rPr lang="ru-RU" sz="1900" dirty="0"/>
              <a:t>квалификации </a:t>
            </a:r>
            <a:r>
              <a:rPr lang="ru-RU" sz="1900" dirty="0" smtClean="0"/>
              <a:t>(более легкое академическое </a:t>
            </a:r>
            <a:r>
              <a:rPr lang="ru-RU" sz="1900" dirty="0"/>
              <a:t>и </a:t>
            </a:r>
            <a:r>
              <a:rPr lang="ru-RU" sz="1900" dirty="0" smtClean="0"/>
              <a:t>профессиональное признание)</a:t>
            </a:r>
            <a:r>
              <a:rPr lang="en-US" sz="1900" dirty="0" smtClean="0"/>
              <a:t>;</a:t>
            </a:r>
            <a:endParaRPr lang="en-US" sz="1900" dirty="0"/>
          </a:p>
          <a:p>
            <a:r>
              <a:rPr lang="ru-RU" sz="1900" dirty="0" smtClean="0"/>
              <a:t>продолжающиеся </a:t>
            </a:r>
            <a:r>
              <a:rPr lang="ru-RU" sz="1900" dirty="0"/>
              <a:t>национальные / </a:t>
            </a:r>
            <a:r>
              <a:rPr lang="ru-RU" sz="1900" dirty="0" smtClean="0"/>
              <a:t>институциональные </a:t>
            </a:r>
            <a:r>
              <a:rPr lang="ru-RU" sz="1900" dirty="0"/>
              <a:t>автономии в </a:t>
            </a:r>
            <a:r>
              <a:rPr lang="ru-RU" sz="1900" dirty="0" smtClean="0"/>
              <a:t>общепринятой по  всей </a:t>
            </a:r>
            <a:r>
              <a:rPr lang="ru-RU" sz="1900" dirty="0"/>
              <a:t>Европе</a:t>
            </a:r>
            <a:r>
              <a:rPr lang="ru-RU" sz="1900" dirty="0" smtClean="0"/>
              <a:t> рамке</a:t>
            </a:r>
            <a:r>
              <a:rPr lang="en-US" sz="1900" dirty="0" smtClean="0"/>
              <a:t>;</a:t>
            </a:r>
            <a:endParaRPr lang="en-US" sz="1900" dirty="0"/>
          </a:p>
          <a:p>
            <a:r>
              <a:rPr lang="ru-RU" sz="1900" dirty="0"/>
              <a:t>информированные суждения о квалификации, которые могут быть поняты в других образовательных </a:t>
            </a:r>
            <a:r>
              <a:rPr lang="ru-RU" sz="1900" dirty="0" smtClean="0"/>
              <a:t>контекстах</a:t>
            </a:r>
            <a:r>
              <a:rPr lang="en-US" sz="1900" dirty="0" smtClean="0"/>
              <a:t>;</a:t>
            </a:r>
            <a:endParaRPr lang="en-US" sz="1900" dirty="0"/>
          </a:p>
          <a:p>
            <a:r>
              <a:rPr lang="ru-RU" sz="1900" dirty="0" smtClean="0"/>
              <a:t>большая узнаваемость университета </a:t>
            </a:r>
            <a:r>
              <a:rPr lang="ru-RU" sz="1900" dirty="0"/>
              <a:t>за </a:t>
            </a:r>
            <a:r>
              <a:rPr lang="ru-RU" sz="1900" dirty="0" smtClean="0"/>
              <a:t>рубежом</a:t>
            </a:r>
            <a:r>
              <a:rPr lang="en-US" sz="1900" dirty="0" smtClean="0"/>
              <a:t>;</a:t>
            </a:r>
            <a:endParaRPr lang="en-US" sz="1900" dirty="0"/>
          </a:p>
          <a:p>
            <a:r>
              <a:rPr lang="ru-RU" sz="1900" dirty="0"/>
              <a:t>расширенные перспективы трудоустройства для своих выпускников, как дома, так и за </a:t>
            </a:r>
            <a:r>
              <a:rPr lang="ru-RU" sz="1900" dirty="0" smtClean="0"/>
              <a:t>рубежом</a:t>
            </a:r>
            <a:r>
              <a:rPr lang="en-US" sz="1900" dirty="0" smtClean="0"/>
              <a:t>;</a:t>
            </a:r>
            <a:endParaRPr lang="en-US" sz="1900" dirty="0"/>
          </a:p>
          <a:p>
            <a:r>
              <a:rPr lang="ru-RU" sz="1900" dirty="0"/>
              <a:t>экономия времени </a:t>
            </a:r>
            <a:r>
              <a:rPr lang="ru-RU" sz="1900" dirty="0" smtClean="0"/>
              <a:t>– содержит ответы на </a:t>
            </a:r>
            <a:r>
              <a:rPr lang="ru-RU" sz="1900" dirty="0"/>
              <a:t>многие </a:t>
            </a:r>
            <a:r>
              <a:rPr lang="ru-RU" sz="1900" dirty="0" smtClean="0"/>
              <a:t>вопросы, обычно задаваемые вузами о </a:t>
            </a:r>
            <a:r>
              <a:rPr lang="ru-RU" sz="1900" dirty="0"/>
              <a:t>содержании и переносимости их </a:t>
            </a:r>
            <a:r>
              <a:rPr lang="ru-RU" sz="1900" dirty="0" smtClean="0"/>
              <a:t>квалификаций</a:t>
            </a:r>
            <a:r>
              <a:rPr lang="en-US" sz="1900" dirty="0" smtClean="0"/>
              <a:t>.</a:t>
            </a:r>
            <a:endParaRPr lang="en-US" sz="1900" dirty="0"/>
          </a:p>
          <a:p>
            <a:pPr marL="0" indent="0">
              <a:buNone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91411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Стадия реализации Приложения к </a:t>
            </a:r>
            <a:r>
              <a:rPr lang="ru-RU" sz="2800" dirty="0" smtClean="0"/>
              <a:t>Диплому</a:t>
            </a:r>
            <a:br>
              <a:rPr lang="ru-RU" sz="2800" dirty="0" smtClean="0"/>
            </a:br>
            <a:r>
              <a:rPr lang="en-US" sz="2800" dirty="0" smtClean="0"/>
              <a:t>2013/14</a:t>
            </a:r>
            <a:endParaRPr lang="nl-NL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808" y="1600200"/>
            <a:ext cx="57703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7596336" y="2348880"/>
            <a:ext cx="13681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Темно-зеленый</a:t>
            </a:r>
            <a:r>
              <a:rPr lang="nl-NL" sz="1000" b="1" dirty="0" smtClean="0"/>
              <a:t> </a:t>
            </a:r>
            <a:r>
              <a:rPr lang="nl-NL" sz="1000" b="1" dirty="0" smtClean="0"/>
              <a:t>=  100% </a:t>
            </a:r>
            <a:r>
              <a:rPr lang="ru-RU" sz="1000" b="1" dirty="0" smtClean="0"/>
              <a:t>бесплатно</a:t>
            </a:r>
            <a:r>
              <a:rPr lang="nl-NL" sz="1000" b="1" dirty="0" smtClean="0"/>
              <a:t> </a:t>
            </a:r>
            <a:r>
              <a:rPr lang="nl-NL" sz="1000" b="1" dirty="0" smtClean="0"/>
              <a:t>/ </a:t>
            </a:r>
            <a:r>
              <a:rPr lang="ru-RU" sz="1000" b="1" dirty="0" smtClean="0"/>
              <a:t>по умолчанию</a:t>
            </a:r>
            <a:endParaRPr lang="nl-NL" sz="1000" b="1" dirty="0" smtClean="0"/>
          </a:p>
          <a:p>
            <a:r>
              <a:rPr lang="ru-RU" sz="1000" b="1" dirty="0" smtClean="0"/>
              <a:t>Светло-зеленый</a:t>
            </a:r>
            <a:r>
              <a:rPr lang="nl-NL" sz="1000" b="1" dirty="0" smtClean="0"/>
              <a:t> </a:t>
            </a:r>
            <a:r>
              <a:rPr lang="nl-NL" sz="1000" b="1" dirty="0" smtClean="0"/>
              <a:t>= 100% </a:t>
            </a:r>
            <a:r>
              <a:rPr lang="ru-RU" sz="1000" b="1" dirty="0" smtClean="0"/>
              <a:t>бесплатно или</a:t>
            </a:r>
            <a:r>
              <a:rPr lang="nl-NL" sz="1000" b="1" dirty="0" smtClean="0"/>
              <a:t> </a:t>
            </a:r>
            <a:r>
              <a:rPr lang="nl-NL" sz="1000" b="1" dirty="0" smtClean="0"/>
              <a:t>&gt;75% </a:t>
            </a:r>
            <a:r>
              <a:rPr lang="ru-RU" sz="1000" b="1" dirty="0" smtClean="0"/>
              <a:t>бесплатно</a:t>
            </a:r>
            <a:r>
              <a:rPr lang="nl-NL" sz="1000" b="1" dirty="0" smtClean="0"/>
              <a:t> </a:t>
            </a:r>
            <a:r>
              <a:rPr lang="nl-NL" sz="1000" b="1" dirty="0" smtClean="0"/>
              <a:t>/ </a:t>
            </a:r>
            <a:r>
              <a:rPr lang="ru-RU" sz="1000" b="1" dirty="0"/>
              <a:t>по умолчанию</a:t>
            </a:r>
          </a:p>
          <a:p>
            <a:r>
              <a:rPr lang="ru-RU" sz="1000" b="1" dirty="0" smtClean="0"/>
              <a:t>Желтый</a:t>
            </a:r>
            <a:r>
              <a:rPr lang="nl-NL" sz="1000" b="1" dirty="0" smtClean="0"/>
              <a:t> </a:t>
            </a:r>
            <a:r>
              <a:rPr lang="nl-NL" sz="1000" b="1" dirty="0" smtClean="0"/>
              <a:t>= </a:t>
            </a:r>
            <a:r>
              <a:rPr lang="ru-RU" sz="1000" b="1" dirty="0" smtClean="0"/>
              <a:t>бесплатно для некоторых выпускников или программ</a:t>
            </a:r>
            <a:endParaRPr lang="nl-NL" sz="10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1691680" y="6381328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Европейская комиссия / EACEA / </a:t>
            </a:r>
            <a:r>
              <a:rPr lang="ru-RU" sz="1000" dirty="0" err="1"/>
              <a:t>Эвридика</a:t>
            </a:r>
            <a:r>
              <a:rPr lang="ru-RU" sz="1000" dirty="0"/>
              <a:t>, 2015 г. </a:t>
            </a:r>
            <a:r>
              <a:rPr lang="ru-RU" sz="1000" i="1" dirty="0"/>
              <a:t>Пространство европейского высшего образования в 2015 г.: Отчет о реализации Болонского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14475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Использование результатов обучения для разработки программ и </a:t>
            </a:r>
            <a:r>
              <a:rPr lang="ru-RU" sz="2800" dirty="0" smtClean="0"/>
              <a:t>связь с ECTS</a:t>
            </a:r>
            <a:endParaRPr lang="nl-NL" sz="2800" dirty="0"/>
          </a:p>
        </p:txBody>
      </p:sp>
      <p:sp>
        <p:nvSpPr>
          <p:cNvPr id="6" name="Tekstvak 5"/>
          <p:cNvSpPr txBox="1"/>
          <p:nvPr/>
        </p:nvSpPr>
        <p:spPr>
          <a:xfrm>
            <a:off x="1691680" y="6381328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European Commission/EACEA/Eurydice, 2015. </a:t>
            </a:r>
            <a:r>
              <a:rPr lang="en-US" sz="1000" i="1" dirty="0">
                <a:solidFill>
                  <a:prstClr val="black"/>
                </a:solidFill>
              </a:rPr>
              <a:t>The European Higher Education Area in 2015:</a:t>
            </a:r>
          </a:p>
          <a:p>
            <a:r>
              <a:rPr lang="nl-NL" sz="1000" i="1" dirty="0">
                <a:solidFill>
                  <a:prstClr val="black"/>
                </a:solidFill>
              </a:rPr>
              <a:t>Bologna </a:t>
            </a:r>
            <a:r>
              <a:rPr lang="nl-NL" sz="1000" i="1" dirty="0" err="1">
                <a:solidFill>
                  <a:prstClr val="black"/>
                </a:solidFill>
              </a:rPr>
              <a:t>Process</a:t>
            </a:r>
            <a:r>
              <a:rPr lang="nl-NL" sz="1000" i="1" dirty="0">
                <a:solidFill>
                  <a:prstClr val="black"/>
                </a:solidFill>
              </a:rPr>
              <a:t> </a:t>
            </a:r>
            <a:r>
              <a:rPr lang="nl-NL" sz="1000" i="1" dirty="0" err="1">
                <a:solidFill>
                  <a:prstClr val="black"/>
                </a:solidFill>
              </a:rPr>
              <a:t>Implementation</a:t>
            </a:r>
            <a:r>
              <a:rPr lang="nl-NL" sz="1000" i="1" dirty="0">
                <a:solidFill>
                  <a:prstClr val="black"/>
                </a:solidFill>
              </a:rPr>
              <a:t> Report.</a:t>
            </a:r>
            <a:endParaRPr lang="nl-NL" sz="1000" dirty="0">
              <a:solidFill>
                <a:prstClr val="black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600" dirty="0"/>
              <a:t>Результаты обучения являются одним </a:t>
            </a:r>
            <a:r>
              <a:rPr lang="ru-RU" sz="2600" dirty="0" smtClean="0"/>
              <a:t>элементов</a:t>
            </a:r>
            <a:r>
              <a:rPr lang="ru-RU" sz="2600" dirty="0"/>
              <a:t>, которые связывают все другие </a:t>
            </a:r>
            <a:r>
              <a:rPr lang="ru-RU" sz="2600" dirty="0" smtClean="0"/>
              <a:t>инструменты</a:t>
            </a:r>
            <a:r>
              <a:rPr lang="nl-NL" sz="2600" dirty="0" smtClean="0"/>
              <a:t>. </a:t>
            </a:r>
            <a:endParaRPr lang="nl-NL" sz="2600" dirty="0" smtClean="0"/>
          </a:p>
          <a:p>
            <a:pPr marL="0" indent="0">
              <a:buNone/>
            </a:pPr>
            <a:endParaRPr lang="nl-NL" sz="2600" dirty="0" smtClean="0"/>
          </a:p>
          <a:p>
            <a:pPr marL="0" indent="0">
              <a:buNone/>
            </a:pPr>
            <a:r>
              <a:rPr lang="ru-RU" sz="2600" dirty="0"/>
              <a:t>Результаты обучения являются ключевыми </a:t>
            </a:r>
            <a:r>
              <a:rPr lang="ru-RU" sz="2600" dirty="0" smtClean="0"/>
              <a:t>для</a:t>
            </a:r>
            <a:r>
              <a:rPr lang="nl-NL" sz="2600" dirty="0" smtClean="0"/>
              <a:t>:  </a:t>
            </a:r>
            <a:endParaRPr lang="nl-NL" sz="2600" dirty="0" smtClean="0"/>
          </a:p>
          <a:p>
            <a:r>
              <a:rPr lang="nl-NL" sz="2300" dirty="0" smtClean="0"/>
              <a:t>ECTS; </a:t>
            </a:r>
            <a:r>
              <a:rPr lang="nl-NL" sz="2300" dirty="0" smtClean="0"/>
              <a:t>E</a:t>
            </a:r>
            <a:r>
              <a:rPr lang="ru-RU" sz="2300" dirty="0" smtClean="0"/>
              <a:t>СР</a:t>
            </a:r>
            <a:r>
              <a:rPr lang="nl-NL" sz="2300" dirty="0" smtClean="0"/>
              <a:t>; </a:t>
            </a:r>
            <a:r>
              <a:rPr lang="ru-RU" sz="2300" dirty="0" smtClean="0"/>
              <a:t>Признание</a:t>
            </a:r>
            <a:r>
              <a:rPr lang="nl-NL" sz="2300" dirty="0" smtClean="0"/>
              <a:t>, </a:t>
            </a:r>
            <a:r>
              <a:rPr lang="ru-RU" sz="2300" dirty="0" smtClean="0"/>
              <a:t>ЕКР</a:t>
            </a:r>
            <a:r>
              <a:rPr lang="nl-NL" sz="2300" dirty="0" smtClean="0"/>
              <a:t> </a:t>
            </a:r>
            <a:r>
              <a:rPr lang="nl-NL" sz="2300" dirty="0" smtClean="0"/>
              <a:t>/ </a:t>
            </a:r>
            <a:r>
              <a:rPr lang="ru-RU" sz="2300" dirty="0" smtClean="0"/>
              <a:t>РК</a:t>
            </a:r>
            <a:r>
              <a:rPr lang="nl-NL" sz="2300" dirty="0" smtClean="0"/>
              <a:t>-E</a:t>
            </a:r>
            <a:r>
              <a:rPr lang="ru-RU" sz="2300" dirty="0" smtClean="0"/>
              <a:t>ПВО</a:t>
            </a:r>
            <a:r>
              <a:rPr lang="nl-NL" sz="2300" dirty="0" smtClean="0"/>
              <a:t>, </a:t>
            </a:r>
            <a:r>
              <a:rPr lang="ru-RU" sz="2300" dirty="0" smtClean="0"/>
              <a:t>ПД</a:t>
            </a:r>
            <a:endParaRPr lang="nl-NL" sz="2300" dirty="0" smtClean="0"/>
          </a:p>
          <a:p>
            <a:r>
              <a:rPr lang="ru-RU" sz="2300" dirty="0"/>
              <a:t>Следующий слайд </a:t>
            </a:r>
            <a:r>
              <a:rPr lang="ru-RU" sz="2300" dirty="0" smtClean="0"/>
              <a:t>покажет, как сильно разработка программ университетами поддерживается законодателями. Большей частью законами, иногда – через другие меры</a:t>
            </a:r>
            <a:r>
              <a:rPr lang="nl-NL" sz="2300" dirty="0" smtClean="0"/>
              <a:t>.</a:t>
            </a:r>
            <a:endParaRPr lang="nl-NL" sz="2300" dirty="0" smtClean="0"/>
          </a:p>
          <a:p>
            <a:r>
              <a:rPr lang="ru-RU" sz="2300" dirty="0" smtClean="0"/>
              <a:t>Однако до сих пор возможно улучшение использования </a:t>
            </a:r>
            <a:r>
              <a:rPr lang="nl-NL" sz="2300" dirty="0" smtClean="0"/>
              <a:t>ECTS. </a:t>
            </a:r>
            <a:endParaRPr lang="nl-NL" sz="2300" dirty="0" smtClean="0"/>
          </a:p>
          <a:p>
            <a:pPr lvl="1"/>
            <a:r>
              <a:rPr lang="ru-RU" sz="2100" dirty="0"/>
              <a:t>Кредиты должны </a:t>
            </a:r>
            <a:r>
              <a:rPr lang="ru-RU" sz="2100" dirty="0" smtClean="0"/>
              <a:t>распределяться </a:t>
            </a:r>
            <a:r>
              <a:rPr lang="ru-RU" sz="2100" dirty="0"/>
              <a:t>на основе достигнутых результатов обучения и учебной нагрузки студента (</a:t>
            </a:r>
            <a:r>
              <a:rPr lang="ru-RU" sz="2100" dirty="0" smtClean="0"/>
              <a:t>как этому следуют </a:t>
            </a:r>
            <a:r>
              <a:rPr lang="ru-RU" sz="2100" dirty="0"/>
              <a:t>36 </a:t>
            </a:r>
            <a:r>
              <a:rPr lang="ru-RU" sz="2100" dirty="0" smtClean="0"/>
              <a:t>стран)</a:t>
            </a:r>
            <a:r>
              <a:rPr lang="en-US" sz="2100" dirty="0" smtClean="0"/>
              <a:t>.  </a:t>
            </a:r>
            <a:endParaRPr lang="en-US" sz="2100" dirty="0" smtClean="0"/>
          </a:p>
          <a:p>
            <a:pPr lvl="1"/>
            <a:r>
              <a:rPr lang="ru-RU" sz="2100" dirty="0"/>
              <a:t>Семь систем </a:t>
            </a:r>
            <a:r>
              <a:rPr lang="ru-RU" sz="2100" dirty="0" smtClean="0"/>
              <a:t>распределяют кредиты </a:t>
            </a:r>
            <a:r>
              <a:rPr lang="ru-RU" sz="2100" dirty="0"/>
              <a:t>на основе сочетания учебной нагрузки студентов и </a:t>
            </a:r>
            <a:r>
              <a:rPr lang="ru-RU" sz="2100" dirty="0" smtClean="0"/>
              <a:t>учебных часов преподаватель-студент. Такая комбинация </a:t>
            </a:r>
            <a:r>
              <a:rPr lang="ru-RU" sz="2100" dirty="0"/>
              <a:t>не совместима с </a:t>
            </a:r>
            <a:r>
              <a:rPr lang="ru-RU" sz="2100" dirty="0" smtClean="0"/>
              <a:t>ECTS</a:t>
            </a:r>
            <a:r>
              <a:rPr lang="en-US" sz="2100" dirty="0" smtClean="0"/>
              <a:t>. </a:t>
            </a:r>
            <a:endParaRPr lang="en-US" sz="2100" dirty="0" smtClean="0"/>
          </a:p>
          <a:p>
            <a:pPr lvl="1"/>
            <a:r>
              <a:rPr lang="ru-RU" sz="2100" dirty="0"/>
              <a:t>В Албании и </a:t>
            </a:r>
            <a:r>
              <a:rPr lang="ru-RU" sz="2100" dirty="0" smtClean="0"/>
              <a:t>Лихтенштейне кредиты </a:t>
            </a:r>
            <a:r>
              <a:rPr lang="ru-RU" sz="2100" dirty="0"/>
              <a:t>основаны на учебной </a:t>
            </a:r>
            <a:r>
              <a:rPr lang="ru-RU" sz="2100" dirty="0" smtClean="0"/>
              <a:t>нагрузке студента</a:t>
            </a:r>
            <a:r>
              <a:rPr lang="en-US" sz="2100" dirty="0" smtClean="0"/>
              <a:t>. </a:t>
            </a:r>
            <a:endParaRPr lang="en-US" sz="2100" dirty="0" smtClean="0"/>
          </a:p>
          <a:p>
            <a:pPr lvl="1"/>
            <a:r>
              <a:rPr lang="ru-RU" sz="2100" dirty="0"/>
              <a:t>В </a:t>
            </a:r>
            <a:r>
              <a:rPr lang="ru-RU" sz="2100" dirty="0" smtClean="0"/>
              <a:t>Великобритании </a:t>
            </a:r>
            <a:r>
              <a:rPr lang="ru-RU" sz="2100" dirty="0"/>
              <a:t>достижения результатов обучения </a:t>
            </a:r>
            <a:r>
              <a:rPr lang="ru-RU" sz="2100" dirty="0" smtClean="0"/>
              <a:t>являются </a:t>
            </a:r>
            <a:r>
              <a:rPr lang="ru-RU" sz="2100" dirty="0"/>
              <a:t>единственным критерием для </a:t>
            </a:r>
            <a:r>
              <a:rPr lang="ru-RU" sz="2100" dirty="0" smtClean="0"/>
              <a:t>выделения кредита</a:t>
            </a:r>
            <a:r>
              <a:rPr lang="en-US" sz="2100" dirty="0" smtClean="0"/>
              <a:t>. </a:t>
            </a:r>
            <a:endParaRPr lang="en-US" sz="2100" dirty="0" smtClean="0"/>
          </a:p>
          <a:p>
            <a:pPr lvl="1"/>
            <a:r>
              <a:rPr lang="ru-RU" sz="2100" dirty="0"/>
              <a:t>Чешская Республика сообщает, что результаты обучения могут быть объединены с </a:t>
            </a:r>
            <a:r>
              <a:rPr lang="ru-RU" sz="2100" dirty="0" smtClean="0"/>
              <a:t>другой </a:t>
            </a:r>
            <a:r>
              <a:rPr lang="ru-RU" sz="2100" dirty="0"/>
              <a:t>учебной </a:t>
            </a:r>
            <a:r>
              <a:rPr lang="ru-RU" sz="2100" dirty="0" smtClean="0"/>
              <a:t>нагрузкой </a:t>
            </a:r>
            <a:r>
              <a:rPr lang="ru-RU" sz="2100" dirty="0"/>
              <a:t>студента или учебных часов </a:t>
            </a:r>
            <a:r>
              <a:rPr lang="ru-RU" sz="2100" dirty="0" smtClean="0"/>
              <a:t>преподаватель-студент</a:t>
            </a:r>
            <a:r>
              <a:rPr lang="en-US" sz="2100" dirty="0" smtClean="0"/>
              <a:t>.</a:t>
            </a:r>
            <a:endParaRPr lang="nl-NL" sz="2100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96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Использование результатов обучения в национальной политике для разработки </a:t>
            </a:r>
            <a:r>
              <a:rPr lang="ru-RU" sz="2800" dirty="0" smtClean="0"/>
              <a:t>программ</a:t>
            </a:r>
            <a:endParaRPr lang="nl-NL" sz="28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576" y="1600200"/>
            <a:ext cx="578284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7596336" y="2348880"/>
            <a:ext cx="13681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Оранжевый</a:t>
            </a:r>
            <a:r>
              <a:rPr lang="nl-NL" sz="1000" b="1" dirty="0" smtClean="0"/>
              <a:t> </a:t>
            </a:r>
            <a:r>
              <a:rPr lang="nl-NL" sz="1000" b="1" dirty="0" smtClean="0"/>
              <a:t>= </a:t>
            </a:r>
            <a:r>
              <a:rPr lang="ru-RU" sz="1000" b="1" dirty="0" smtClean="0"/>
              <a:t>законодательно</a:t>
            </a:r>
            <a:endParaRPr lang="nl-NL" sz="1000" b="1" dirty="0" smtClean="0"/>
          </a:p>
          <a:p>
            <a:r>
              <a:rPr lang="ru-RU" sz="1000" b="1" dirty="0" smtClean="0"/>
              <a:t>Розовый</a:t>
            </a:r>
            <a:r>
              <a:rPr lang="nl-NL" sz="1000" b="1" dirty="0" smtClean="0"/>
              <a:t> </a:t>
            </a:r>
            <a:r>
              <a:rPr lang="nl-NL" sz="1000" b="1" dirty="0" smtClean="0"/>
              <a:t>= </a:t>
            </a:r>
            <a:r>
              <a:rPr lang="ru-RU" sz="1000" b="1" dirty="0" smtClean="0"/>
              <a:t>рекомендации/</a:t>
            </a:r>
          </a:p>
          <a:p>
            <a:r>
              <a:rPr lang="ru-RU" sz="1000" b="1" dirty="0" smtClean="0"/>
              <a:t>руководство</a:t>
            </a:r>
            <a:endParaRPr lang="nl-NL" sz="1000" b="1" dirty="0" smtClean="0"/>
          </a:p>
        </p:txBody>
      </p:sp>
      <p:sp>
        <p:nvSpPr>
          <p:cNvPr id="6" name="Tekstvak 5"/>
          <p:cNvSpPr txBox="1"/>
          <p:nvPr/>
        </p:nvSpPr>
        <p:spPr>
          <a:xfrm>
            <a:off x="1691680" y="6381328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Европейская комиссия / EACEA / </a:t>
            </a:r>
            <a:r>
              <a:rPr lang="ru-RU" sz="1000" dirty="0" err="1"/>
              <a:t>Эвридика</a:t>
            </a:r>
            <a:r>
              <a:rPr lang="ru-RU" sz="1000" dirty="0"/>
              <a:t>, 2015 г. </a:t>
            </a:r>
            <a:r>
              <a:rPr lang="ru-RU" sz="1000" i="1" dirty="0"/>
              <a:t>Пространство европейского высшего образования в 2015 г.: Отчет о реализации Болонского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134020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Разработка </a:t>
            </a:r>
            <a:r>
              <a:rPr lang="ru-RU" sz="2800" dirty="0"/>
              <a:t>результатов </a:t>
            </a:r>
            <a:r>
              <a:rPr lang="ru-RU" sz="2800" dirty="0" smtClean="0"/>
              <a:t>обучения в </a:t>
            </a:r>
            <a:r>
              <a:rPr lang="ru-RU" sz="2800" dirty="0"/>
              <a:t>2010 </a:t>
            </a:r>
            <a:r>
              <a:rPr lang="ru-RU" sz="2800" dirty="0" smtClean="0"/>
              <a:t>и </a:t>
            </a:r>
            <a:r>
              <a:rPr lang="en-US" sz="2800" b="0" dirty="0" smtClean="0"/>
              <a:t>2015</a:t>
            </a:r>
            <a:r>
              <a:rPr lang="ru-RU" sz="2800" dirty="0" smtClean="0"/>
              <a:t>гг.</a:t>
            </a:r>
            <a:endParaRPr lang="nl-NL" sz="2800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nl-NL">
              <a:solidFill>
                <a:srgbClr val="000000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509331" y="6172200"/>
            <a:ext cx="20657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332586"/>
              </a:buClr>
              <a:buSzPct val="100000"/>
              <a:defRPr/>
            </a:pPr>
            <a:r>
              <a:rPr lang="en-GB" sz="1000" dirty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EUA Trends 2015, </a:t>
            </a:r>
            <a:r>
              <a:rPr lang="en-GB" sz="1000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Q36: </a:t>
            </a:r>
            <a:r>
              <a:rPr lang="en-GB" sz="1000" dirty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N= </a:t>
            </a:r>
            <a:r>
              <a:rPr lang="en-GB" sz="1000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424</a:t>
            </a:r>
            <a:endParaRPr lang="en-GB" sz="1000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 Unicode MS"/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79" y="1647825"/>
            <a:ext cx="8228013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693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Некоторые выводы относительно использования различных инструментов в рамках </a:t>
            </a:r>
            <a:r>
              <a:rPr lang="ru-RU" sz="2800" dirty="0" smtClean="0"/>
              <a:t>EПВО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400" dirty="0"/>
              <a:t>¾ стран успешно внедряют </a:t>
            </a:r>
            <a:r>
              <a:rPr lang="ru-RU" sz="3400" dirty="0" smtClean="0"/>
              <a:t>НРК</a:t>
            </a:r>
            <a:r>
              <a:rPr lang="nl-NL" sz="3400" dirty="0" smtClean="0"/>
              <a:t>. </a:t>
            </a:r>
            <a:endParaRPr lang="nl-NL" sz="3400" dirty="0"/>
          </a:p>
          <a:p>
            <a:r>
              <a:rPr lang="ru-RU" sz="3400" dirty="0"/>
              <a:t>ECTS используется для накопления и </a:t>
            </a:r>
            <a:r>
              <a:rPr lang="ru-RU" sz="3400" dirty="0" smtClean="0"/>
              <a:t>перевода </a:t>
            </a:r>
            <a:r>
              <a:rPr lang="ru-RU" sz="3400" dirty="0"/>
              <a:t>практически везде. </a:t>
            </a:r>
            <a:r>
              <a:rPr lang="ru-RU" sz="3400" dirty="0" smtClean="0"/>
              <a:t>Необходимы </a:t>
            </a:r>
            <a:r>
              <a:rPr lang="ru-RU" sz="3400" dirty="0"/>
              <a:t>дополнительные усилия, чтобы связать кредиты с результатами </a:t>
            </a:r>
            <a:r>
              <a:rPr lang="ru-RU" sz="3400" dirty="0" smtClean="0"/>
              <a:t>обучения</a:t>
            </a:r>
            <a:r>
              <a:rPr lang="nl-NL" sz="3400" dirty="0" smtClean="0"/>
              <a:t>. </a:t>
            </a:r>
            <a:endParaRPr lang="nl-NL" sz="3400" dirty="0"/>
          </a:p>
          <a:p>
            <a:r>
              <a:rPr lang="ru-RU" sz="3400" dirty="0" smtClean="0"/>
              <a:t>2/3 стран </a:t>
            </a:r>
            <a:r>
              <a:rPr lang="ru-RU" sz="3400" dirty="0" smtClean="0"/>
              <a:t>не </a:t>
            </a:r>
            <a:r>
              <a:rPr lang="ru-RU" sz="3400" dirty="0"/>
              <a:t>смогли выполнить все требования: </a:t>
            </a:r>
            <a:r>
              <a:rPr lang="ru-RU" sz="3400" dirty="0" smtClean="0"/>
              <a:t>ПД </a:t>
            </a:r>
            <a:r>
              <a:rPr lang="ru-RU" sz="3400" dirty="0"/>
              <a:t>для каждого выпускника, </a:t>
            </a:r>
            <a:r>
              <a:rPr lang="ru-RU" sz="3400" dirty="0" smtClean="0"/>
              <a:t>по умолчанию и бесплатно</a:t>
            </a:r>
            <a:r>
              <a:rPr lang="ru-RU" sz="3400" dirty="0"/>
              <a:t>, на широко </a:t>
            </a:r>
            <a:r>
              <a:rPr lang="ru-RU" sz="3400" dirty="0" smtClean="0"/>
              <a:t>употребляемом </a:t>
            </a:r>
            <a:r>
              <a:rPr lang="ru-RU" sz="3400" dirty="0"/>
              <a:t>европейском </a:t>
            </a:r>
            <a:r>
              <a:rPr lang="ru-RU" sz="3400" dirty="0" smtClean="0"/>
              <a:t>языке</a:t>
            </a:r>
            <a:r>
              <a:rPr lang="nl-NL" sz="3400" dirty="0" smtClean="0"/>
              <a:t>. </a:t>
            </a:r>
            <a:endParaRPr lang="nl-NL" sz="3400" dirty="0"/>
          </a:p>
          <a:p>
            <a:r>
              <a:rPr lang="ru-RU" sz="3400" dirty="0" smtClean="0"/>
              <a:t>Использование результатов обучения в разработке учебного плана значительно возросло</a:t>
            </a:r>
            <a:r>
              <a:rPr lang="nl-NL" sz="3400" dirty="0" smtClean="0"/>
              <a:t>.</a:t>
            </a:r>
            <a:r>
              <a:rPr lang="ru-RU" sz="3400" dirty="0"/>
              <a:t> Использование </a:t>
            </a:r>
            <a:r>
              <a:rPr lang="ru-RU" sz="3400" dirty="0" smtClean="0"/>
              <a:t>в оценке студента распространено намного меньше</a:t>
            </a:r>
            <a:r>
              <a:rPr lang="nl-NL" sz="3400" dirty="0" smtClean="0"/>
              <a:t>.</a:t>
            </a:r>
            <a:endParaRPr lang="nl-NL" sz="3400" dirty="0"/>
          </a:p>
          <a:p>
            <a:r>
              <a:rPr lang="ru-RU" sz="3400" dirty="0" smtClean="0"/>
              <a:t>Решение о признании иностранной квалификации принято </a:t>
            </a:r>
            <a:r>
              <a:rPr lang="nl-NL" sz="3400" dirty="0" smtClean="0"/>
              <a:t>2/3 </a:t>
            </a:r>
            <a:r>
              <a:rPr lang="ru-RU" sz="3400" dirty="0" smtClean="0"/>
              <a:t>вузами, признание кредитов  - почти всеми университетами. Знания и потенциал вузов должны быть улучшены</a:t>
            </a:r>
            <a:r>
              <a:rPr lang="nl-NL" sz="3400" dirty="0" smtClean="0"/>
              <a:t>.  </a:t>
            </a:r>
            <a:endParaRPr lang="nl-NL" sz="3400" dirty="0"/>
          </a:p>
          <a:p>
            <a:r>
              <a:rPr lang="ru-RU" sz="3400" dirty="0" smtClean="0"/>
              <a:t>Новое руководство по ЕСР и Европейскому пространству высшего образования поможет </a:t>
            </a:r>
            <a:r>
              <a:rPr lang="ru-RU" sz="3400" dirty="0"/>
              <a:t>улучшить признание в высших учебных </a:t>
            </a:r>
            <a:r>
              <a:rPr lang="ru-RU" sz="3400" dirty="0" smtClean="0"/>
              <a:t>заведениях</a:t>
            </a:r>
            <a:r>
              <a:rPr lang="nl-NL" sz="3400" dirty="0" smtClean="0"/>
              <a:t>.</a:t>
            </a:r>
            <a:endParaRPr lang="nl-NL" sz="3400" dirty="0"/>
          </a:p>
          <a:p>
            <a:r>
              <a:rPr lang="ru-RU" sz="3400" dirty="0" smtClean="0"/>
              <a:t>Автоматическое признание </a:t>
            </a:r>
            <a:r>
              <a:rPr lang="ru-RU" sz="3400" dirty="0"/>
              <a:t>на уровне </a:t>
            </a:r>
            <a:r>
              <a:rPr lang="ru-RU" sz="3400" dirty="0" smtClean="0"/>
              <a:t>образовательной системы является </a:t>
            </a:r>
            <a:r>
              <a:rPr lang="ru-RU" sz="3400" dirty="0"/>
              <a:t>реальным и возможным. (Многие из них уже рассматриваются как </a:t>
            </a:r>
            <a:r>
              <a:rPr lang="ru-RU" sz="3400" dirty="0" smtClean="0"/>
              <a:t>эквивалентные). </a:t>
            </a:r>
            <a:r>
              <a:rPr lang="ru-RU" sz="3400" dirty="0"/>
              <a:t>И некоторые примеры дают дополнительное </a:t>
            </a:r>
            <a:r>
              <a:rPr lang="ru-RU" sz="3400" dirty="0" smtClean="0"/>
              <a:t>доказательство </a:t>
            </a:r>
            <a:r>
              <a:rPr lang="ru-RU" sz="3400" dirty="0"/>
              <a:t>(</a:t>
            </a:r>
            <a:r>
              <a:rPr lang="ru-RU" sz="3400" dirty="0" err="1"/>
              <a:t>Benelux</a:t>
            </a:r>
            <a:r>
              <a:rPr lang="ru-RU" sz="3400" dirty="0"/>
              <a:t>, Балканские страны, страны Северной Европы</a:t>
            </a:r>
            <a:r>
              <a:rPr lang="ru-RU" sz="3400" dirty="0" smtClean="0"/>
              <a:t>)</a:t>
            </a:r>
            <a:r>
              <a:rPr lang="nl-NL" sz="3400" dirty="0" smtClean="0"/>
              <a:t>.</a:t>
            </a:r>
            <a:endParaRPr lang="nl-NL" sz="3400" dirty="0"/>
          </a:p>
          <a:p>
            <a:r>
              <a:rPr lang="ru-RU" sz="3400" dirty="0" smtClean="0"/>
              <a:t>Процессы признания в целом могут быть улучшены</a:t>
            </a:r>
            <a:r>
              <a:rPr lang="nl-NL" sz="3400" dirty="0" smtClean="0"/>
              <a:t>.</a:t>
            </a:r>
            <a:r>
              <a:rPr lang="ru-RU" sz="3400" dirty="0" smtClean="0"/>
              <a:t> </a:t>
            </a:r>
            <a:endParaRPr lang="nl-NL" sz="3400" dirty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691680" y="6381328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European Commission/EACEA/Eurydice, 2015. </a:t>
            </a:r>
            <a:r>
              <a:rPr lang="en-US" sz="1000" i="1" dirty="0"/>
              <a:t>The European Higher Education Area in 2015:</a:t>
            </a:r>
          </a:p>
          <a:p>
            <a:r>
              <a:rPr lang="nl-NL" sz="1000" i="1" dirty="0"/>
              <a:t>Bologna </a:t>
            </a:r>
            <a:r>
              <a:rPr lang="nl-NL" sz="1000" i="1" dirty="0" err="1"/>
              <a:t>Process</a:t>
            </a:r>
            <a:r>
              <a:rPr lang="nl-NL" sz="1000" i="1" dirty="0"/>
              <a:t> </a:t>
            </a:r>
            <a:r>
              <a:rPr lang="nl-NL" sz="1000" i="1" dirty="0" err="1"/>
              <a:t>Implementation</a:t>
            </a:r>
            <a:r>
              <a:rPr lang="nl-NL" sz="1000" i="1" dirty="0"/>
              <a:t> Report.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2352795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Тюнинг Центральная Азия</a:t>
            </a:r>
            <a:br>
              <a:rPr lang="ru-RU" sz="2800" dirty="0"/>
            </a:br>
            <a:r>
              <a:rPr lang="ru-RU" sz="2800" dirty="0"/>
              <a:t>По направлению к </a:t>
            </a:r>
            <a:r>
              <a:rPr lang="ru-RU" sz="2800" dirty="0" smtClean="0"/>
              <a:t>Центрально-Азиатскому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пространству высшего образования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dirty="0" err="1" smtClean="0"/>
              <a:t>TuCAHEA</a:t>
            </a:r>
            <a:r>
              <a:rPr lang="ru-RU" sz="2000" dirty="0" smtClean="0"/>
              <a:t> является широкомасштабным структурным проектом Темпус</a:t>
            </a:r>
            <a:endParaRPr lang="en-US" sz="2000" dirty="0" smtClean="0"/>
          </a:p>
          <a:p>
            <a:r>
              <a:rPr lang="ru-RU" sz="2100" dirty="0"/>
              <a:t>Европы и Центральной Азии партнеры сотрудничают, чтобы </a:t>
            </a:r>
            <a:r>
              <a:rPr lang="ru-RU" sz="2100" dirty="0" smtClean="0"/>
              <a:t>заложить основы </a:t>
            </a:r>
            <a:r>
              <a:rPr lang="ru-RU" sz="2100" dirty="0"/>
              <a:t>для </a:t>
            </a:r>
            <a:r>
              <a:rPr lang="ru-RU" sz="2100" dirty="0" smtClean="0"/>
              <a:t>Центрально-Азиатского </a:t>
            </a:r>
            <a:r>
              <a:rPr lang="ru-RU" sz="2100" dirty="0"/>
              <a:t>пространства высшего </a:t>
            </a:r>
            <a:r>
              <a:rPr lang="ru-RU" sz="2100" dirty="0" smtClean="0"/>
              <a:t>образования</a:t>
            </a:r>
            <a:r>
              <a:rPr lang="en-US" sz="2100" dirty="0" smtClean="0"/>
              <a:t>. </a:t>
            </a:r>
            <a:endParaRPr lang="en-US" sz="2100" dirty="0"/>
          </a:p>
          <a:p>
            <a:r>
              <a:rPr lang="ru-RU" sz="2100" dirty="0"/>
              <a:t>Тюнинг методологии для создания инструментов </a:t>
            </a:r>
            <a:r>
              <a:rPr lang="ru-RU" sz="2100" dirty="0" smtClean="0"/>
              <a:t>качества</a:t>
            </a:r>
            <a:r>
              <a:rPr lang="ru-RU" sz="2100" dirty="0"/>
              <a:t>, прозрачности </a:t>
            </a:r>
            <a:r>
              <a:rPr lang="ru-RU" sz="2100" dirty="0" smtClean="0"/>
              <a:t>и узнаваемости </a:t>
            </a:r>
            <a:r>
              <a:rPr lang="ru-RU" sz="2100" dirty="0"/>
              <a:t>в </a:t>
            </a:r>
            <a:r>
              <a:rPr lang="ru-RU" sz="2100" dirty="0" err="1" smtClean="0"/>
              <a:t>студенто</a:t>
            </a:r>
            <a:r>
              <a:rPr lang="ru-RU" sz="2100" dirty="0" smtClean="0"/>
              <a:t>-центрированном контексте, основанном на компетентности</a:t>
            </a:r>
            <a:r>
              <a:rPr lang="en-US" sz="2100" dirty="0" smtClean="0"/>
              <a:t>. </a:t>
            </a:r>
            <a:endParaRPr lang="en-US" sz="2100" dirty="0" smtClean="0"/>
          </a:p>
          <a:p>
            <a:r>
              <a:rPr lang="ru-RU" sz="2100" dirty="0"/>
              <a:t>Партнерство </a:t>
            </a:r>
            <a:r>
              <a:rPr lang="ru-RU" sz="2100" dirty="0" smtClean="0"/>
              <a:t>состоит из </a:t>
            </a:r>
            <a:r>
              <a:rPr lang="ru-RU" sz="2100" dirty="0"/>
              <a:t>47 партнеров, 5 из которых являются </a:t>
            </a:r>
            <a:r>
              <a:rPr lang="ru-RU" sz="2100" dirty="0" smtClean="0"/>
              <a:t>министерствами, ответственными </a:t>
            </a:r>
            <a:r>
              <a:rPr lang="ru-RU" sz="2100" dirty="0"/>
              <a:t>за высшее образование в Казахстане, Кыргызстане, Таджикистане, Туркменистане и Узбекистане; 34 являются </a:t>
            </a:r>
            <a:r>
              <a:rPr lang="ru-RU" sz="2100" dirty="0" smtClean="0"/>
              <a:t>университетами </a:t>
            </a:r>
            <a:r>
              <a:rPr lang="ru-RU" sz="2100" dirty="0"/>
              <a:t>этих 5 стран; и восемь </a:t>
            </a:r>
            <a:r>
              <a:rPr lang="ru-RU" sz="2100" dirty="0" smtClean="0"/>
              <a:t>- это </a:t>
            </a:r>
            <a:r>
              <a:rPr lang="ru-RU" sz="2100" dirty="0"/>
              <a:t>европейские университеты с многолетним опытом в области тюнинга и </a:t>
            </a:r>
            <a:r>
              <a:rPr lang="ru-RU" sz="2100" dirty="0" smtClean="0"/>
              <a:t>ECTS</a:t>
            </a:r>
            <a:r>
              <a:rPr lang="en-US" sz="2100" dirty="0" smtClean="0"/>
              <a:t>.</a:t>
            </a:r>
            <a:endParaRPr lang="nl-NL" sz="2100" dirty="0" smtClean="0"/>
          </a:p>
          <a:p>
            <a:pPr marL="0" indent="0">
              <a:buNone/>
            </a:pPr>
            <a:endParaRPr lang="nl-NL" sz="2100" dirty="0" smtClean="0"/>
          </a:p>
          <a:p>
            <a:pPr marL="0" indent="0">
              <a:buNone/>
            </a:pPr>
            <a:r>
              <a:rPr lang="ru-RU" sz="2100" dirty="0" smtClean="0"/>
              <a:t>Для Казахстана</a:t>
            </a:r>
            <a:endParaRPr lang="nl-NL" sz="2100" dirty="0" smtClean="0"/>
          </a:p>
          <a:p>
            <a:r>
              <a:rPr lang="ru-RU" sz="2100" dirty="0"/>
              <a:t>Министерство образования и науки Республики Казахстан, г. Астана</a:t>
            </a:r>
            <a:r>
              <a:rPr lang="nl-NL" sz="2100" dirty="0" smtClean="0"/>
              <a:t>.  </a:t>
            </a:r>
            <a:endParaRPr lang="nl-NL" sz="2100" dirty="0"/>
          </a:p>
          <a:p>
            <a:r>
              <a:rPr lang="ru-RU" sz="2100" dirty="0" smtClean="0"/>
              <a:t>Карагандинский государственный университет им. академика </a:t>
            </a:r>
            <a:r>
              <a:rPr lang="ru-RU" sz="2100" dirty="0" err="1" smtClean="0"/>
              <a:t>Букетова</a:t>
            </a:r>
            <a:r>
              <a:rPr lang="ru-RU" sz="2100" dirty="0" smtClean="0"/>
              <a:t>, Караганда</a:t>
            </a:r>
            <a:r>
              <a:rPr lang="nl-NL" sz="2100" dirty="0" smtClean="0"/>
              <a:t>. </a:t>
            </a:r>
            <a:endParaRPr lang="nl-NL" sz="2100" dirty="0"/>
          </a:p>
          <a:p>
            <a:r>
              <a:rPr lang="ru-RU" sz="2100" dirty="0"/>
              <a:t>Международный университет информационных технологий, </a:t>
            </a:r>
            <a:r>
              <a:rPr lang="ru-RU" sz="2100" dirty="0" smtClean="0"/>
              <a:t>Алматы.</a:t>
            </a:r>
            <a:r>
              <a:rPr lang="nl-NL" sz="2100" dirty="0" smtClean="0"/>
              <a:t> </a:t>
            </a:r>
            <a:endParaRPr lang="nl-NL" sz="2100" dirty="0"/>
          </a:p>
          <a:p>
            <a:r>
              <a:rPr lang="ru-RU" sz="2100" dirty="0" smtClean="0"/>
              <a:t>Университет Нархоз, Алматы</a:t>
            </a:r>
            <a:r>
              <a:rPr lang="nl-NL" sz="2100" dirty="0" smtClean="0"/>
              <a:t>. </a:t>
            </a:r>
            <a:endParaRPr lang="nl-NL" sz="2100" dirty="0"/>
          </a:p>
          <a:p>
            <a:r>
              <a:rPr lang="ru-RU" sz="2100" dirty="0"/>
              <a:t>Казахская головная архитектурно-строительная </a:t>
            </a:r>
            <a:r>
              <a:rPr lang="ru-RU" sz="2100" dirty="0" smtClean="0"/>
              <a:t>академия</a:t>
            </a:r>
            <a:r>
              <a:rPr lang="nl-NL" sz="2100" dirty="0" smtClean="0"/>
              <a:t> </a:t>
            </a:r>
            <a:r>
              <a:rPr lang="nl-NL" sz="2100" dirty="0"/>
              <a:t>/ </a:t>
            </a:r>
            <a:r>
              <a:rPr lang="ru-RU" sz="2100" dirty="0" smtClean="0"/>
              <a:t>Международная образовательная корпорация, Алматы</a:t>
            </a:r>
            <a:r>
              <a:rPr lang="nl-NL" sz="2100" dirty="0" smtClean="0"/>
              <a:t>. </a:t>
            </a:r>
            <a:endParaRPr lang="nl-NL" sz="2100" dirty="0"/>
          </a:p>
          <a:p>
            <a:r>
              <a:rPr lang="ru-RU" sz="2100" dirty="0" smtClean="0"/>
              <a:t>Кызылординский </a:t>
            </a:r>
            <a:r>
              <a:rPr lang="ru-RU" sz="2100" dirty="0"/>
              <a:t>государственный университет </a:t>
            </a:r>
            <a:r>
              <a:rPr lang="ru-RU" sz="2100" dirty="0" smtClean="0"/>
              <a:t>им. Коркыт-Ата, </a:t>
            </a:r>
            <a:r>
              <a:rPr lang="ru-RU" sz="2100" dirty="0" err="1" smtClean="0"/>
              <a:t>Кызылорда</a:t>
            </a:r>
            <a:r>
              <a:rPr lang="ru-RU" sz="2100" dirty="0" smtClean="0"/>
              <a:t>.</a:t>
            </a:r>
            <a:endParaRPr lang="nl-NL" sz="2100" dirty="0"/>
          </a:p>
          <a:p>
            <a:r>
              <a:rPr lang="ru-RU" sz="2100" dirty="0" smtClean="0"/>
              <a:t>Южно-Казахстанский </a:t>
            </a:r>
            <a:r>
              <a:rPr lang="ru-RU" sz="2100" dirty="0"/>
              <a:t>государственный университет имени М.О. </a:t>
            </a:r>
            <a:r>
              <a:rPr lang="ru-RU" sz="2100" dirty="0" smtClean="0"/>
              <a:t>Ауезова, Шымкент. </a:t>
            </a:r>
            <a:endParaRPr lang="nl-NL" sz="2100" dirty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508104" y="638132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</a:t>
            </a:r>
            <a:r>
              <a:rPr lang="nl-NL" sz="1000" dirty="0" smtClean="0"/>
              <a:t>: </a:t>
            </a:r>
            <a:r>
              <a:rPr lang="nl-NL" sz="1000" dirty="0" smtClean="0">
                <a:hlinkClick r:id="rId2"/>
              </a:rPr>
              <a:t>http</a:t>
            </a:r>
            <a:r>
              <a:rPr lang="nl-NL" sz="1000" dirty="0">
                <a:hlinkClick r:id="rId2"/>
              </a:rPr>
              <a:t>://www.tucahea.org</a:t>
            </a:r>
            <a:r>
              <a:rPr lang="nl-NL" sz="1000" dirty="0" smtClean="0">
                <a:hlinkClick r:id="rId2"/>
              </a:rPr>
              <a:t>/</a:t>
            </a:r>
            <a:endParaRPr lang="nl-NL" sz="1000" dirty="0" smtClean="0"/>
          </a:p>
          <a:p>
            <a:r>
              <a:rPr lang="nl-NL" sz="1000" dirty="0" smtClean="0"/>
              <a:t> 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83193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Тюнинг Центральная </a:t>
            </a:r>
            <a:r>
              <a:rPr lang="ru-RU" sz="2800" dirty="0" smtClean="0"/>
              <a:t>Азия </a:t>
            </a:r>
            <a:r>
              <a:rPr lang="nl-NL" sz="2800" dirty="0" smtClean="0"/>
              <a:t>– </a:t>
            </a:r>
            <a:r>
              <a:rPr lang="ru-RU" sz="2800" dirty="0" smtClean="0"/>
              <a:t>студенческая мобильность </a:t>
            </a:r>
            <a:br>
              <a:rPr lang="ru-RU" sz="2800" dirty="0" smtClean="0"/>
            </a:br>
            <a:r>
              <a:rPr lang="ru-RU" sz="2800" dirty="0" smtClean="0"/>
              <a:t>21 рекомендация для хорошей практики</a:t>
            </a:r>
            <a:r>
              <a:rPr lang="en-US" sz="2800" dirty="0" smtClean="0"/>
              <a:t> </a:t>
            </a:r>
            <a:r>
              <a:rPr lang="en-US" sz="2800" dirty="0" smtClean="0"/>
              <a:t>(1)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/>
              <a:t>1. П</a:t>
            </a:r>
            <a:r>
              <a:rPr lang="ru-RU" sz="1400" dirty="0" smtClean="0"/>
              <a:t>артнеры по мобильности </a:t>
            </a:r>
            <a:r>
              <a:rPr lang="ru-RU" sz="1400" dirty="0"/>
              <a:t>должны быть </a:t>
            </a:r>
            <a:r>
              <a:rPr lang="ru-RU" sz="1400" dirty="0" smtClean="0"/>
              <a:t>знакомы лично и доверять друг другу. Партнерства по мобильности</a:t>
            </a:r>
            <a:r>
              <a:rPr lang="ru-RU" sz="1400" dirty="0"/>
              <a:t>, по крайней мере, в </a:t>
            </a:r>
            <a:r>
              <a:rPr lang="ru-RU" sz="1400" dirty="0" smtClean="0"/>
              <a:t>пилотном </a:t>
            </a:r>
            <a:r>
              <a:rPr lang="ru-RU" sz="1400" dirty="0"/>
              <a:t>контексте, не </a:t>
            </a:r>
            <a:r>
              <a:rPr lang="ru-RU" sz="1400" dirty="0" smtClean="0"/>
              <a:t>могут быть созданы спонтанно. </a:t>
            </a:r>
          </a:p>
          <a:p>
            <a:pPr marL="0" indent="0">
              <a:buNone/>
            </a:pPr>
            <a:r>
              <a:rPr lang="ru-RU" sz="1400" dirty="0" smtClean="0"/>
              <a:t>2. Схемы </a:t>
            </a:r>
            <a:r>
              <a:rPr lang="ru-RU" sz="1400" dirty="0"/>
              <a:t>мобильности должны использовать согласованные инструменты. Если они совместимы с используемыми в других регионах мира, это будет способствовать мобильности, </a:t>
            </a:r>
            <a:r>
              <a:rPr lang="ru-RU" sz="1400" dirty="0" smtClean="0"/>
              <a:t>узнаваемости </a:t>
            </a:r>
            <a:r>
              <a:rPr lang="ru-RU" sz="1400" dirty="0"/>
              <a:t>и </a:t>
            </a:r>
            <a:r>
              <a:rPr lang="ru-RU" sz="1400" dirty="0" smtClean="0"/>
              <a:t>признанию</a:t>
            </a:r>
            <a:r>
              <a:rPr lang="en-US" sz="1400" dirty="0" smtClean="0"/>
              <a:t>.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3. </a:t>
            </a:r>
            <a:r>
              <a:rPr lang="ru-RU" sz="1400" dirty="0"/>
              <a:t>Кредитная справочная система, основанная на </a:t>
            </a:r>
            <a:r>
              <a:rPr lang="ru-RU" sz="1400" dirty="0" smtClean="0"/>
              <a:t>учебной нагрузке студента </a:t>
            </a:r>
            <a:r>
              <a:rPr lang="ru-RU" sz="1400" dirty="0"/>
              <a:t>и </a:t>
            </a:r>
            <a:r>
              <a:rPr lang="ru-RU" sz="1400" dirty="0" smtClean="0"/>
              <a:t>совместимая </a:t>
            </a:r>
            <a:r>
              <a:rPr lang="ru-RU" sz="1400" dirty="0"/>
              <a:t>с </a:t>
            </a:r>
            <a:r>
              <a:rPr lang="ru-RU" sz="1400" dirty="0" smtClean="0"/>
              <a:t>ECTS, полезна </a:t>
            </a:r>
            <a:r>
              <a:rPr lang="ru-RU" sz="1400" dirty="0"/>
              <a:t>для </a:t>
            </a:r>
            <a:r>
              <a:rPr lang="ru-RU" sz="1400" dirty="0" smtClean="0"/>
              <a:t>признания, </a:t>
            </a:r>
            <a:r>
              <a:rPr lang="ru-RU" sz="1400" dirty="0"/>
              <a:t>когда мобильность </a:t>
            </a:r>
            <a:r>
              <a:rPr lang="ru-RU" sz="1400" dirty="0" smtClean="0"/>
              <a:t>осуществляется в </a:t>
            </a:r>
            <a:r>
              <a:rPr lang="ru-RU" sz="1400" dirty="0"/>
              <a:t>странах с использованием различных </a:t>
            </a:r>
            <a:r>
              <a:rPr lang="ru-RU" sz="1400" dirty="0" smtClean="0"/>
              <a:t>систем</a:t>
            </a:r>
            <a:r>
              <a:rPr lang="en-US" sz="1400" dirty="0" smtClean="0"/>
              <a:t>.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4. </a:t>
            </a:r>
            <a:r>
              <a:rPr lang="ru-RU" sz="1400" dirty="0" smtClean="0"/>
              <a:t>Ж</a:t>
            </a:r>
            <a:r>
              <a:rPr lang="ru-RU" sz="1400" dirty="0" smtClean="0"/>
              <a:t>елательна мобильность продолжительностью в один семестр, </a:t>
            </a:r>
            <a:r>
              <a:rPr lang="ru-RU" sz="1400" dirty="0"/>
              <a:t>хотя </a:t>
            </a:r>
            <a:r>
              <a:rPr lang="ru-RU" sz="1400" dirty="0" smtClean="0"/>
              <a:t>и половина </a:t>
            </a:r>
            <a:r>
              <a:rPr lang="ru-RU" sz="1400" dirty="0"/>
              <a:t>семестра является </a:t>
            </a:r>
            <a:r>
              <a:rPr lang="ru-RU" sz="1400" dirty="0" smtClean="0"/>
              <a:t>реальной </a:t>
            </a:r>
            <a:r>
              <a:rPr lang="ru-RU" sz="1400" dirty="0"/>
              <a:t>и </a:t>
            </a:r>
            <a:r>
              <a:rPr lang="ru-RU" sz="1400" dirty="0" smtClean="0"/>
              <a:t>ценностной по сравнению с необходимыми периодами, но более короткими</a:t>
            </a:r>
            <a:r>
              <a:rPr lang="nl-NL" sz="1400" dirty="0" smtClean="0"/>
              <a:t>.</a:t>
            </a:r>
            <a:endParaRPr lang="nl-NL" sz="1400" dirty="0"/>
          </a:p>
          <a:p>
            <a:pPr marL="0" indent="0">
              <a:buNone/>
            </a:pPr>
            <a:r>
              <a:rPr lang="en-US" sz="1400" dirty="0"/>
              <a:t>5. </a:t>
            </a:r>
            <a:r>
              <a:rPr lang="ru-RU" sz="1400" dirty="0" smtClean="0"/>
              <a:t>Схемы </a:t>
            </a:r>
            <a:r>
              <a:rPr lang="ru-RU" sz="1400" dirty="0"/>
              <a:t>мобильности должны быть опубликованы таким образом, чтобы достичь максимального числа </a:t>
            </a:r>
            <a:r>
              <a:rPr lang="ru-RU" sz="1400" dirty="0" smtClean="0"/>
              <a:t>студентов</a:t>
            </a:r>
            <a:r>
              <a:rPr lang="en-US" sz="1400" dirty="0" smtClean="0"/>
              <a:t>.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6. </a:t>
            </a:r>
            <a:r>
              <a:rPr lang="ru-RU" sz="1400" dirty="0"/>
              <a:t>Критерии отбора должны быть опубликованы и включают в себя принципы равных возможностей не только </a:t>
            </a:r>
            <a:r>
              <a:rPr lang="ru-RU" sz="1400" dirty="0" smtClean="0"/>
              <a:t>для студентов </a:t>
            </a:r>
            <a:r>
              <a:rPr lang="ru-RU" sz="1400" dirty="0"/>
              <a:t>мужского и женского </a:t>
            </a:r>
            <a:r>
              <a:rPr lang="ru-RU" sz="1400" dirty="0" smtClean="0"/>
              <a:t>пола, </a:t>
            </a:r>
            <a:r>
              <a:rPr lang="ru-RU" sz="1400" dirty="0"/>
              <a:t>но и для студентов с ограниченными </a:t>
            </a:r>
            <a:r>
              <a:rPr lang="ru-RU" sz="1400" dirty="0" smtClean="0"/>
              <a:t>возможностями, </a:t>
            </a:r>
            <a:r>
              <a:rPr lang="ru-RU" sz="1400" dirty="0"/>
              <a:t>или </a:t>
            </a:r>
            <a:r>
              <a:rPr lang="ru-RU" sz="1400" dirty="0" smtClean="0"/>
              <a:t>из уязвимых слоев населения</a:t>
            </a:r>
            <a:r>
              <a:rPr lang="nl-NL" sz="1400" dirty="0" smtClean="0"/>
              <a:t>.</a:t>
            </a:r>
            <a:endParaRPr lang="nl-NL" sz="1400" dirty="0"/>
          </a:p>
          <a:p>
            <a:pPr marL="0" indent="0">
              <a:buNone/>
            </a:pPr>
            <a:r>
              <a:rPr lang="en-US" sz="1400" dirty="0"/>
              <a:t>7. </a:t>
            </a:r>
            <a:r>
              <a:rPr lang="ru-RU" sz="1400" dirty="0" smtClean="0"/>
              <a:t>В</a:t>
            </a:r>
            <a:r>
              <a:rPr lang="ru-RU" sz="1400" dirty="0" smtClean="0"/>
              <a:t> </a:t>
            </a:r>
            <a:r>
              <a:rPr lang="ru-RU" sz="1400" dirty="0"/>
              <a:t>процесс </a:t>
            </a:r>
            <a:r>
              <a:rPr lang="ru-RU" sz="1400" dirty="0" smtClean="0"/>
              <a:t>отбора </a:t>
            </a:r>
            <a:r>
              <a:rPr lang="ru-RU" sz="1400" dirty="0"/>
              <a:t>должны быть </a:t>
            </a:r>
            <a:r>
              <a:rPr lang="ru-RU" sz="1400" dirty="0" smtClean="0"/>
              <a:t>включены личные интервью и исключен </a:t>
            </a:r>
            <a:r>
              <a:rPr lang="ru-RU" sz="1400" dirty="0"/>
              <a:t>большой </a:t>
            </a:r>
            <a:r>
              <a:rPr lang="ru-RU" sz="1400" dirty="0" smtClean="0"/>
              <a:t>документооборот.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>8. Студенты должны понимать </a:t>
            </a:r>
            <a:r>
              <a:rPr lang="ru-RU" sz="1400" dirty="0" smtClean="0"/>
              <a:t>предпосылки </a:t>
            </a:r>
            <a:r>
              <a:rPr lang="ru-RU" sz="1400" dirty="0"/>
              <a:t>и цель </a:t>
            </a:r>
            <a:r>
              <a:rPr lang="ru-RU" sz="1400" dirty="0" smtClean="0"/>
              <a:t>мобильности</a:t>
            </a:r>
            <a:r>
              <a:rPr lang="en-US" sz="1400" dirty="0" smtClean="0"/>
              <a:t>.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9. </a:t>
            </a:r>
            <a:r>
              <a:rPr lang="ru-RU" sz="1400" dirty="0"/>
              <a:t>И студенты, и родители должны иметь возможность обсуждать свои проблемы и </a:t>
            </a:r>
            <a:r>
              <a:rPr lang="ru-RU" sz="1400" dirty="0" smtClean="0"/>
              <a:t>уточнять </a:t>
            </a:r>
            <a:r>
              <a:rPr lang="ru-RU" sz="1400" dirty="0"/>
              <a:t>какие-либо сомнения, прежде чем </a:t>
            </a:r>
            <a:r>
              <a:rPr lang="ru-RU" sz="1400" dirty="0" smtClean="0"/>
              <a:t>сделать окончательный выбор</a:t>
            </a:r>
            <a:r>
              <a:rPr lang="en-US" sz="1400" dirty="0" smtClean="0"/>
              <a:t>.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10. </a:t>
            </a:r>
            <a:r>
              <a:rPr lang="ru-RU" sz="1400" dirty="0" smtClean="0"/>
              <a:t>П</a:t>
            </a:r>
            <a:r>
              <a:rPr lang="ru-RU" sz="1400" dirty="0" smtClean="0"/>
              <a:t>олное Соглашение об обучении </a:t>
            </a:r>
            <a:r>
              <a:rPr lang="ru-RU" sz="1400" dirty="0"/>
              <a:t>является ключевым документом в обеспечении того, чтобы процесс </a:t>
            </a:r>
            <a:r>
              <a:rPr lang="ru-RU" sz="1400" dirty="0" smtClean="0"/>
              <a:t>мобильности, </a:t>
            </a:r>
            <a:r>
              <a:rPr lang="ru-RU" sz="1400" dirty="0"/>
              <a:t>учебной деятельности за рубежом, а также </a:t>
            </a:r>
            <a:r>
              <a:rPr lang="ru-RU" sz="1400" dirty="0" smtClean="0"/>
              <a:t>признания по возвращении прошел гладко</a:t>
            </a:r>
            <a:r>
              <a:rPr lang="en-US" sz="1400" dirty="0" smtClean="0"/>
              <a:t>.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11. </a:t>
            </a:r>
            <a:r>
              <a:rPr lang="ru-RU" sz="1400" dirty="0"/>
              <a:t>Любое упрощение ограничений на перевод денег из Европы в </a:t>
            </a:r>
            <a:r>
              <a:rPr lang="ru-RU" sz="1400" dirty="0" smtClean="0"/>
              <a:t>Центральную Азию </a:t>
            </a:r>
            <a:r>
              <a:rPr lang="ru-RU" sz="1400" dirty="0"/>
              <a:t>будет </a:t>
            </a:r>
            <a:r>
              <a:rPr lang="ru-RU" sz="1400" dirty="0" smtClean="0"/>
              <a:t>приветствоваться европейскими координаторами</a:t>
            </a:r>
            <a:r>
              <a:rPr lang="en-US" sz="1400" dirty="0" smtClean="0"/>
              <a:t>.</a:t>
            </a:r>
            <a:endParaRPr lang="en-US" sz="1400" dirty="0"/>
          </a:p>
          <a:p>
            <a:pPr marL="0" indent="0">
              <a:buNone/>
            </a:pP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67334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Тюнинг </a:t>
            </a:r>
            <a:r>
              <a:rPr lang="ru-RU" sz="2800" dirty="0">
                <a:solidFill>
                  <a:prstClr val="black"/>
                </a:solidFill>
              </a:rPr>
              <a:t>Центральная Азия – студенческая мобильность </a:t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2800" dirty="0">
                <a:solidFill>
                  <a:prstClr val="black"/>
                </a:solidFill>
              </a:rPr>
              <a:t>21 рекомендация для хорошей практики </a:t>
            </a:r>
            <a:r>
              <a:rPr lang="en-US" sz="2800" dirty="0" smtClean="0">
                <a:solidFill>
                  <a:prstClr val="black"/>
                </a:solidFill>
              </a:rPr>
              <a:t>(</a:t>
            </a:r>
            <a:r>
              <a:rPr lang="en-US" sz="2800" dirty="0" smtClean="0">
                <a:solidFill>
                  <a:prstClr val="black"/>
                </a:solidFill>
              </a:rPr>
              <a:t>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059402"/>
            <a:ext cx="8229600" cy="45259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12</a:t>
            </a:r>
            <a:r>
              <a:rPr lang="en-US" sz="1400" dirty="0">
                <a:solidFill>
                  <a:prstClr val="black"/>
                </a:solidFill>
              </a:rPr>
              <a:t>. </a:t>
            </a:r>
            <a:r>
              <a:rPr lang="ru-RU" sz="1400" dirty="0">
                <a:solidFill>
                  <a:prstClr val="black"/>
                </a:solidFill>
              </a:rPr>
              <a:t>Студенты должны иметь медицинскую страховку. </a:t>
            </a:r>
            <a:r>
              <a:rPr lang="ru-RU" sz="1400" dirty="0" smtClean="0">
                <a:solidFill>
                  <a:prstClr val="black"/>
                </a:solidFill>
              </a:rPr>
              <a:t>Направляющий </a:t>
            </a:r>
            <a:r>
              <a:rPr lang="ru-RU" sz="1400" dirty="0">
                <a:solidFill>
                  <a:prstClr val="black"/>
                </a:solidFill>
              </a:rPr>
              <a:t>и </a:t>
            </a:r>
            <a:r>
              <a:rPr lang="ru-RU" sz="1400" dirty="0" smtClean="0">
                <a:solidFill>
                  <a:prstClr val="black"/>
                </a:solidFill>
              </a:rPr>
              <a:t>принимающий </a:t>
            </a:r>
            <a:r>
              <a:rPr lang="ru-RU" sz="1400" dirty="0">
                <a:solidFill>
                  <a:prstClr val="black"/>
                </a:solidFill>
              </a:rPr>
              <a:t>координаторы </a:t>
            </a:r>
            <a:r>
              <a:rPr lang="ru-RU" sz="1400" dirty="0" smtClean="0">
                <a:solidFill>
                  <a:prstClr val="black"/>
                </a:solidFill>
              </a:rPr>
              <a:t>– оба должны </a:t>
            </a:r>
            <a:r>
              <a:rPr lang="ru-RU" sz="1400" dirty="0">
                <a:solidFill>
                  <a:prstClr val="black"/>
                </a:solidFill>
              </a:rPr>
              <a:t>проверить, что </a:t>
            </a:r>
            <a:r>
              <a:rPr lang="ru-RU" sz="1400" dirty="0" smtClean="0">
                <a:solidFill>
                  <a:prstClr val="black"/>
                </a:solidFill>
              </a:rPr>
              <a:t>она у них имеется</a:t>
            </a:r>
            <a:r>
              <a:rPr lang="nl-NL" sz="1400" dirty="0" smtClean="0">
                <a:solidFill>
                  <a:prstClr val="black"/>
                </a:solidFill>
              </a:rPr>
              <a:t>.</a:t>
            </a:r>
            <a:endParaRPr lang="nl-NL" sz="1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13. </a:t>
            </a:r>
            <a:r>
              <a:rPr lang="ru-RU" sz="1400" dirty="0" smtClean="0">
                <a:solidFill>
                  <a:prstClr val="black"/>
                </a:solidFill>
              </a:rPr>
              <a:t>Чуткое </a:t>
            </a:r>
            <a:r>
              <a:rPr lang="ru-RU" sz="1400" dirty="0">
                <a:solidFill>
                  <a:prstClr val="black"/>
                </a:solidFill>
              </a:rPr>
              <a:t>гостеприимство со стороны </a:t>
            </a:r>
            <a:r>
              <a:rPr lang="ru-RU" sz="1400" dirty="0" smtClean="0">
                <a:solidFill>
                  <a:prstClr val="black"/>
                </a:solidFill>
              </a:rPr>
              <a:t>принимающего учреждения </a:t>
            </a:r>
            <a:r>
              <a:rPr lang="ru-RU" sz="1400" dirty="0">
                <a:solidFill>
                  <a:prstClr val="black"/>
                </a:solidFill>
              </a:rPr>
              <a:t>имеет принципиальное </a:t>
            </a:r>
            <a:r>
              <a:rPr lang="ru-RU" sz="1400" dirty="0" smtClean="0">
                <a:solidFill>
                  <a:prstClr val="black"/>
                </a:solidFill>
              </a:rPr>
              <a:t>значение</a:t>
            </a:r>
            <a:r>
              <a:rPr lang="en-US" sz="1400" dirty="0" smtClean="0">
                <a:solidFill>
                  <a:prstClr val="black"/>
                </a:solidFill>
              </a:rPr>
              <a:t>.</a:t>
            </a: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14</a:t>
            </a:r>
            <a:r>
              <a:rPr lang="en-US" sz="1400" dirty="0" smtClean="0">
                <a:solidFill>
                  <a:prstClr val="black"/>
                </a:solidFill>
              </a:rPr>
              <a:t>. </a:t>
            </a:r>
            <a:r>
              <a:rPr lang="ru-RU" sz="1400" dirty="0" smtClean="0">
                <a:solidFill>
                  <a:prstClr val="black"/>
                </a:solidFill>
              </a:rPr>
              <a:t>Хорошая практика назначить конкретное </a:t>
            </a:r>
            <a:r>
              <a:rPr lang="ru-RU" sz="1400" dirty="0">
                <a:solidFill>
                  <a:prstClr val="black"/>
                </a:solidFill>
              </a:rPr>
              <a:t>лицо в качестве академического наставника </a:t>
            </a:r>
            <a:r>
              <a:rPr lang="ru-RU" sz="1400" dirty="0" smtClean="0">
                <a:solidFill>
                  <a:prstClr val="black"/>
                </a:solidFill>
              </a:rPr>
              <a:t>для </a:t>
            </a:r>
            <a:r>
              <a:rPr lang="ru-RU" sz="1400" dirty="0">
                <a:solidFill>
                  <a:prstClr val="black"/>
                </a:solidFill>
              </a:rPr>
              <a:t>каждого </a:t>
            </a:r>
            <a:r>
              <a:rPr lang="ru-RU" sz="1400" dirty="0" smtClean="0">
                <a:solidFill>
                  <a:prstClr val="black"/>
                </a:solidFill>
              </a:rPr>
              <a:t>приезжающего студента</a:t>
            </a:r>
            <a:r>
              <a:rPr lang="nl-NL" sz="1400" dirty="0" smtClean="0">
                <a:solidFill>
                  <a:prstClr val="black"/>
                </a:solidFill>
              </a:rPr>
              <a:t>.</a:t>
            </a:r>
            <a:endParaRPr lang="nl-NL" sz="1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15. </a:t>
            </a:r>
            <a:r>
              <a:rPr lang="ru-RU" sz="1400" dirty="0" smtClean="0">
                <a:solidFill>
                  <a:prstClr val="black"/>
                </a:solidFill>
              </a:rPr>
              <a:t>Х</a:t>
            </a:r>
            <a:r>
              <a:rPr lang="ru-RU" sz="1400" dirty="0" smtClean="0">
                <a:solidFill>
                  <a:prstClr val="black"/>
                </a:solidFill>
              </a:rPr>
              <a:t>орошая практика </a:t>
            </a:r>
            <a:r>
              <a:rPr lang="ru-RU" sz="1400" dirty="0">
                <a:solidFill>
                  <a:prstClr val="black"/>
                </a:solidFill>
              </a:rPr>
              <a:t>назначить конкретное лицо в качестве </a:t>
            </a:r>
            <a:r>
              <a:rPr lang="ru-RU" sz="1400" dirty="0" smtClean="0">
                <a:solidFill>
                  <a:prstClr val="black"/>
                </a:solidFill>
              </a:rPr>
              <a:t>студенческого "приятеля" </a:t>
            </a:r>
            <a:r>
              <a:rPr lang="ru-RU" sz="1400" dirty="0">
                <a:solidFill>
                  <a:prstClr val="black"/>
                </a:solidFill>
              </a:rPr>
              <a:t>для каждого приезжающего студента. Приятель будет способствовать установлению контактов с другими </a:t>
            </a:r>
            <a:r>
              <a:rPr lang="ru-RU" sz="1400" dirty="0" smtClean="0">
                <a:solidFill>
                  <a:prstClr val="black"/>
                </a:solidFill>
              </a:rPr>
              <a:t>студентами</a:t>
            </a:r>
            <a:r>
              <a:rPr lang="en-US" sz="1400" dirty="0" smtClean="0">
                <a:solidFill>
                  <a:prstClr val="black"/>
                </a:solidFill>
              </a:rPr>
              <a:t>.</a:t>
            </a: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16. </a:t>
            </a:r>
            <a:r>
              <a:rPr lang="ru-RU" sz="1400" dirty="0">
                <a:solidFill>
                  <a:prstClr val="black"/>
                </a:solidFill>
              </a:rPr>
              <a:t>для студента </a:t>
            </a:r>
            <a:r>
              <a:rPr lang="ru-RU" sz="1400" dirty="0" smtClean="0">
                <a:solidFill>
                  <a:prstClr val="black"/>
                </a:solidFill>
              </a:rPr>
              <a:t>должно </a:t>
            </a:r>
            <a:r>
              <a:rPr lang="ru-RU" sz="1400" dirty="0">
                <a:solidFill>
                  <a:prstClr val="black"/>
                </a:solidFill>
              </a:rPr>
              <a:t>быть </a:t>
            </a:r>
            <a:r>
              <a:rPr lang="ru-RU" sz="1400" dirty="0" smtClean="0">
                <a:solidFill>
                  <a:prstClr val="black"/>
                </a:solidFill>
              </a:rPr>
              <a:t>установлено конкретное время для выхода на контакт с направляющим и принимающим координаторами </a:t>
            </a:r>
            <a:r>
              <a:rPr lang="ru-RU" sz="1400" dirty="0">
                <a:solidFill>
                  <a:prstClr val="black"/>
                </a:solidFill>
              </a:rPr>
              <a:t>(например, один раз в </a:t>
            </a:r>
            <a:r>
              <a:rPr lang="ru-RU" sz="1400" dirty="0" smtClean="0">
                <a:solidFill>
                  <a:prstClr val="black"/>
                </a:solidFill>
              </a:rPr>
              <a:t>неделю</a:t>
            </a:r>
            <a:r>
              <a:rPr lang="en-US" sz="1400" dirty="0" smtClean="0">
                <a:solidFill>
                  <a:prstClr val="black"/>
                </a:solidFill>
              </a:rPr>
              <a:t>)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17. </a:t>
            </a:r>
            <a:r>
              <a:rPr lang="ru-RU" sz="1400" dirty="0">
                <a:solidFill>
                  <a:prstClr val="black"/>
                </a:solidFill>
              </a:rPr>
              <a:t>План </a:t>
            </a:r>
            <a:r>
              <a:rPr lang="ru-RU" sz="1400" dirty="0" smtClean="0">
                <a:solidFill>
                  <a:prstClr val="black"/>
                </a:solidFill>
              </a:rPr>
              <a:t>академических </a:t>
            </a:r>
            <a:r>
              <a:rPr lang="ru-RU" sz="1400" dirty="0">
                <a:solidFill>
                  <a:prstClr val="black"/>
                </a:solidFill>
              </a:rPr>
              <a:t>мероприятий, которые будут проводиться в принимающей </a:t>
            </a:r>
            <a:r>
              <a:rPr lang="ru-RU" sz="1400" dirty="0" smtClean="0">
                <a:solidFill>
                  <a:prstClr val="black"/>
                </a:solidFill>
              </a:rPr>
              <a:t>организации, должен </a:t>
            </a:r>
            <a:r>
              <a:rPr lang="ru-RU" sz="1400" dirty="0">
                <a:solidFill>
                  <a:prstClr val="black"/>
                </a:solidFill>
              </a:rPr>
              <a:t>быть </a:t>
            </a:r>
            <a:r>
              <a:rPr lang="ru-RU" sz="1400" dirty="0" smtClean="0">
                <a:solidFill>
                  <a:prstClr val="black"/>
                </a:solidFill>
              </a:rPr>
              <a:t>подготовлен </a:t>
            </a:r>
            <a:r>
              <a:rPr lang="ru-RU" sz="1400" dirty="0">
                <a:solidFill>
                  <a:prstClr val="black"/>
                </a:solidFill>
              </a:rPr>
              <a:t>с особой тщательностью и вниманием к деталям. Если изменения окажутся необходимыми, то они должны быть утверждены незамедлительно тремя заинтересованными сторонами </a:t>
            </a:r>
            <a:r>
              <a:rPr lang="ru-RU" sz="1400" dirty="0" smtClean="0">
                <a:solidFill>
                  <a:prstClr val="black"/>
                </a:solidFill>
              </a:rPr>
              <a:t>(направляющий </a:t>
            </a:r>
            <a:r>
              <a:rPr lang="ru-RU" sz="1400" dirty="0">
                <a:solidFill>
                  <a:prstClr val="black"/>
                </a:solidFill>
              </a:rPr>
              <a:t>и принимающий </a:t>
            </a:r>
            <a:r>
              <a:rPr lang="ru-RU" sz="1400" dirty="0" smtClean="0">
                <a:solidFill>
                  <a:prstClr val="black"/>
                </a:solidFill>
              </a:rPr>
              <a:t>координаторы</a:t>
            </a:r>
            <a:r>
              <a:rPr lang="en-US" sz="1400" dirty="0" smtClean="0">
                <a:solidFill>
                  <a:prstClr val="black"/>
                </a:solidFill>
              </a:rPr>
              <a:t>)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18. </a:t>
            </a:r>
            <a:r>
              <a:rPr lang="ru-RU" sz="1400" dirty="0">
                <a:solidFill>
                  <a:prstClr val="black"/>
                </a:solidFill>
              </a:rPr>
              <a:t>Принимающий университет должен отправить транскрипт </a:t>
            </a:r>
            <a:r>
              <a:rPr lang="ru-RU" sz="1400" dirty="0" smtClean="0">
                <a:solidFill>
                  <a:prstClr val="black"/>
                </a:solidFill>
              </a:rPr>
              <a:t>(таблица </a:t>
            </a:r>
            <a:r>
              <a:rPr lang="ru-RU" sz="1400" dirty="0">
                <a:solidFill>
                  <a:prstClr val="black"/>
                </a:solidFill>
              </a:rPr>
              <a:t>E Соглашения </a:t>
            </a:r>
            <a:r>
              <a:rPr lang="ru-RU" sz="1400" dirty="0" smtClean="0">
                <a:solidFill>
                  <a:prstClr val="black"/>
                </a:solidFill>
              </a:rPr>
              <a:t>об обучении) </a:t>
            </a:r>
            <a:r>
              <a:rPr lang="ru-RU" sz="1400" dirty="0">
                <a:solidFill>
                  <a:prstClr val="black"/>
                </a:solidFill>
              </a:rPr>
              <a:t>сразу по окончании </a:t>
            </a:r>
            <a:r>
              <a:rPr lang="ru-RU" sz="1400" dirty="0" smtClean="0">
                <a:solidFill>
                  <a:prstClr val="black"/>
                </a:solidFill>
              </a:rPr>
              <a:t>мобильности</a:t>
            </a:r>
            <a:r>
              <a:rPr lang="en-US" sz="1400" dirty="0" smtClean="0">
                <a:solidFill>
                  <a:prstClr val="black"/>
                </a:solidFill>
              </a:rPr>
              <a:t>.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19. </a:t>
            </a:r>
            <a:r>
              <a:rPr lang="ru-RU" sz="1400" dirty="0" smtClean="0">
                <a:solidFill>
                  <a:prstClr val="black"/>
                </a:solidFill>
              </a:rPr>
              <a:t>Направляющий </a:t>
            </a:r>
            <a:r>
              <a:rPr lang="ru-RU" sz="1400" dirty="0">
                <a:solidFill>
                  <a:prstClr val="black"/>
                </a:solidFill>
              </a:rPr>
              <a:t>университет должен полностью и </a:t>
            </a:r>
            <a:r>
              <a:rPr lang="ru-RU" sz="1400" dirty="0" smtClean="0">
                <a:solidFill>
                  <a:prstClr val="black"/>
                </a:solidFill>
              </a:rPr>
              <a:t>своевременно признать </a:t>
            </a:r>
            <a:r>
              <a:rPr lang="ru-RU" sz="1400" dirty="0">
                <a:solidFill>
                  <a:prstClr val="black"/>
                </a:solidFill>
              </a:rPr>
              <a:t>работу за </a:t>
            </a:r>
            <a:r>
              <a:rPr lang="ru-RU" sz="1400" dirty="0" smtClean="0">
                <a:solidFill>
                  <a:prstClr val="black"/>
                </a:solidFill>
              </a:rPr>
              <a:t>границей, удостоверить </a:t>
            </a:r>
            <a:r>
              <a:rPr lang="ru-RU" sz="1400" dirty="0">
                <a:solidFill>
                  <a:prstClr val="black"/>
                </a:solidFill>
              </a:rPr>
              <a:t>признание в Соглашении </a:t>
            </a:r>
            <a:r>
              <a:rPr lang="ru-RU" sz="1400" dirty="0" smtClean="0">
                <a:solidFill>
                  <a:prstClr val="black"/>
                </a:solidFill>
              </a:rPr>
              <a:t>об обучении </a:t>
            </a:r>
            <a:r>
              <a:rPr lang="ru-RU" sz="1400" dirty="0">
                <a:solidFill>
                  <a:prstClr val="black"/>
                </a:solidFill>
              </a:rPr>
              <a:t>(таблица F) и зарегистрировать его в </a:t>
            </a:r>
            <a:r>
              <a:rPr lang="ru-RU" sz="1400" dirty="0" err="1" smtClean="0">
                <a:solidFill>
                  <a:prstClr val="black"/>
                </a:solidFill>
              </a:rPr>
              <a:t>транскрипте</a:t>
            </a:r>
            <a:r>
              <a:rPr lang="ru-RU" sz="1400" dirty="0" smtClean="0">
                <a:solidFill>
                  <a:prstClr val="black"/>
                </a:solidFill>
              </a:rPr>
              <a:t> студента</a:t>
            </a:r>
            <a:r>
              <a:rPr lang="en-US" sz="1400" dirty="0" smtClean="0">
                <a:solidFill>
                  <a:prstClr val="black"/>
                </a:solidFill>
              </a:rPr>
              <a:t>.</a:t>
            </a: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20. </a:t>
            </a:r>
            <a:r>
              <a:rPr lang="ru-RU" sz="1400" dirty="0">
                <a:solidFill>
                  <a:prstClr val="black"/>
                </a:solidFill>
              </a:rPr>
              <a:t>Оба Направляющий и </a:t>
            </a:r>
            <a:r>
              <a:rPr lang="ru-RU" sz="1400" dirty="0" smtClean="0">
                <a:solidFill>
                  <a:prstClr val="black"/>
                </a:solidFill>
              </a:rPr>
              <a:t>принимающий вузы должны повышать ценность студентов </a:t>
            </a:r>
            <a:r>
              <a:rPr lang="ru-RU" sz="1400" dirty="0">
                <a:solidFill>
                  <a:prstClr val="black"/>
                </a:solidFill>
              </a:rPr>
              <a:t>в мобильности, предоставляя им возможность </a:t>
            </a:r>
            <a:r>
              <a:rPr lang="ru-RU" sz="1400" dirty="0" smtClean="0">
                <a:solidFill>
                  <a:prstClr val="black"/>
                </a:solidFill>
              </a:rPr>
              <a:t>рассказать </a:t>
            </a:r>
            <a:r>
              <a:rPr lang="ru-RU" sz="1400" dirty="0">
                <a:solidFill>
                  <a:prstClr val="black"/>
                </a:solidFill>
              </a:rPr>
              <a:t>о своем опыте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не только </a:t>
            </a:r>
            <a:r>
              <a:rPr lang="ru-RU" sz="1400" dirty="0" smtClean="0">
                <a:solidFill>
                  <a:prstClr val="black"/>
                </a:solidFill>
              </a:rPr>
              <a:t>другим студентам, </a:t>
            </a:r>
            <a:r>
              <a:rPr lang="ru-RU" sz="1400" dirty="0">
                <a:solidFill>
                  <a:prstClr val="black"/>
                </a:solidFill>
              </a:rPr>
              <a:t>но и </a:t>
            </a:r>
            <a:r>
              <a:rPr lang="ru-RU" sz="1400" dirty="0" smtClean="0">
                <a:solidFill>
                  <a:prstClr val="black"/>
                </a:solidFill>
              </a:rPr>
              <a:t>преподавателям </a:t>
            </a:r>
            <a:r>
              <a:rPr lang="ru-RU" sz="1400" dirty="0">
                <a:solidFill>
                  <a:prstClr val="black"/>
                </a:solidFill>
              </a:rPr>
              <a:t>и </a:t>
            </a:r>
            <a:r>
              <a:rPr lang="ru-RU" sz="1400" dirty="0" smtClean="0">
                <a:solidFill>
                  <a:prstClr val="black"/>
                </a:solidFill>
              </a:rPr>
              <a:t>административному персоналу</a:t>
            </a:r>
            <a:r>
              <a:rPr lang="en-US" sz="1400" dirty="0" smtClean="0">
                <a:solidFill>
                  <a:prstClr val="black"/>
                </a:solidFill>
              </a:rPr>
              <a:t>.</a:t>
            </a: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21. </a:t>
            </a:r>
            <a:r>
              <a:rPr lang="ru-RU" sz="1400" dirty="0">
                <a:solidFill>
                  <a:prstClr val="black"/>
                </a:solidFill>
              </a:rPr>
              <a:t>Уместно информировать соответствующие министерства о запланированной мобильности в целях </a:t>
            </a:r>
            <a:r>
              <a:rPr lang="ru-RU" sz="1400" dirty="0" smtClean="0">
                <a:solidFill>
                  <a:prstClr val="black"/>
                </a:solidFill>
              </a:rPr>
              <a:t>своевременного решения </a:t>
            </a:r>
            <a:r>
              <a:rPr lang="ru-RU" sz="1400" dirty="0">
                <a:solidFill>
                  <a:prstClr val="black"/>
                </a:solidFill>
              </a:rPr>
              <a:t>каких-либо </a:t>
            </a:r>
            <a:r>
              <a:rPr lang="ru-RU" sz="1400" dirty="0" smtClean="0">
                <a:solidFill>
                  <a:prstClr val="black"/>
                </a:solidFill>
              </a:rPr>
              <a:t>проблем</a:t>
            </a:r>
            <a:r>
              <a:rPr lang="nl-NL" sz="1400" dirty="0" smtClean="0">
                <a:solidFill>
                  <a:prstClr val="black"/>
                </a:solidFill>
              </a:rPr>
              <a:t>.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4374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Для дальнейшей ссылки</a:t>
            </a:r>
            <a:r>
              <a:rPr lang="nl-NL" sz="2800" dirty="0"/>
              <a:t/>
            </a:r>
            <a:br>
              <a:rPr lang="nl-NL" sz="2800" dirty="0"/>
            </a:b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Руководство по использованию </a:t>
            </a:r>
            <a:r>
              <a:rPr lang="nl-NL" sz="1800" dirty="0" smtClean="0"/>
              <a:t>ECTS </a:t>
            </a:r>
            <a:r>
              <a:rPr lang="nl-NL" sz="1800" dirty="0" smtClean="0"/>
              <a:t>2015.</a:t>
            </a:r>
          </a:p>
          <a:p>
            <a:pPr marL="400050" lvl="1" indent="0">
              <a:buNone/>
            </a:pPr>
            <a:r>
              <a:rPr lang="nl-NL" sz="1200" dirty="0">
                <a:hlinkClick r:id="rId2"/>
              </a:rPr>
              <a:t>http://</a:t>
            </a:r>
            <a:r>
              <a:rPr lang="nl-NL" sz="1200" dirty="0" smtClean="0">
                <a:hlinkClick r:id="rId2"/>
              </a:rPr>
              <a:t>ec.europa.eu/education/library/publications/2015/ects-users-guide_en.pdf</a:t>
            </a:r>
            <a:endParaRPr lang="nl-NL" sz="1200" dirty="0" smtClean="0"/>
          </a:p>
          <a:p>
            <a:r>
              <a:rPr lang="ru-RU" sz="1800" dirty="0" smtClean="0"/>
              <a:t>Европейское руководство по признанию для высших учебных заведений. </a:t>
            </a:r>
            <a:r>
              <a:rPr lang="ru-RU" sz="1800" dirty="0"/>
              <a:t>EP-</a:t>
            </a:r>
            <a:r>
              <a:rPr lang="ru-RU" sz="1800" dirty="0" err="1"/>
              <a:t>Nuffic</a:t>
            </a:r>
            <a:r>
              <a:rPr lang="ru-RU" sz="1800" dirty="0"/>
              <a:t> </a:t>
            </a:r>
            <a:r>
              <a:rPr lang="ru-RU" sz="1800" dirty="0" smtClean="0"/>
              <a:t>2016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pPr marL="400050" lvl="1" indent="0">
              <a:buNone/>
            </a:pPr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www.enic-naric.net/ear-manual-standards-and-guidelines-on-recognition.aspx</a:t>
            </a:r>
            <a:endParaRPr lang="en-US" sz="1200" dirty="0" smtClean="0"/>
          </a:p>
          <a:p>
            <a:r>
              <a:rPr lang="ru-RU" sz="1800" dirty="0"/>
              <a:t>Европейское пространство высшего образования в 2015 году: Доклад </a:t>
            </a:r>
            <a:r>
              <a:rPr lang="ru-RU" sz="1800" dirty="0" smtClean="0"/>
              <a:t>о реализации. </a:t>
            </a:r>
            <a:r>
              <a:rPr lang="ru-RU" sz="1800" dirty="0"/>
              <a:t>Европейская комиссия / EACEA / </a:t>
            </a:r>
            <a:r>
              <a:rPr lang="ru-RU" sz="1800" dirty="0" err="1" smtClean="0"/>
              <a:t>Эвридика</a:t>
            </a:r>
            <a:r>
              <a:rPr lang="en-US" sz="1800" dirty="0" smtClean="0"/>
              <a:t>, </a:t>
            </a:r>
            <a:r>
              <a:rPr lang="en-US" sz="1800" dirty="0" smtClean="0"/>
              <a:t>2015.</a:t>
            </a:r>
          </a:p>
          <a:p>
            <a:pPr marL="400050" lvl="1" indent="0">
              <a:buNone/>
            </a:pPr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eacea.ec.europa.eu/education/eurydice/documents/thematic_reports/182EN.pdf</a:t>
            </a:r>
            <a:endParaRPr lang="en-US" sz="1200" dirty="0" smtClean="0"/>
          </a:p>
          <a:p>
            <a:r>
              <a:rPr lang="ru-RU" sz="1800" dirty="0" smtClean="0"/>
              <a:t>Тенденции </a:t>
            </a:r>
            <a:r>
              <a:rPr lang="en-US" sz="1800" dirty="0" smtClean="0"/>
              <a:t>2015</a:t>
            </a:r>
            <a:r>
              <a:rPr lang="en-US" sz="1800" dirty="0" smtClean="0"/>
              <a:t>: </a:t>
            </a:r>
            <a:r>
              <a:rPr lang="ru-RU" sz="1800" dirty="0"/>
              <a:t>Изучение и преподавание в европейских университетах, по </a:t>
            </a:r>
            <a:r>
              <a:rPr lang="en-US" sz="1800" dirty="0" err="1" smtClean="0"/>
              <a:t>Andrée</a:t>
            </a:r>
            <a:r>
              <a:rPr lang="en-US" sz="1800" dirty="0" smtClean="0"/>
              <a:t> </a:t>
            </a:r>
            <a:r>
              <a:rPr lang="en-US" sz="1800" dirty="0" err="1" smtClean="0"/>
              <a:t>Sursock</a:t>
            </a:r>
            <a:r>
              <a:rPr lang="en-US" sz="1800" dirty="0" smtClean="0"/>
              <a:t>. EUA 2015.</a:t>
            </a:r>
          </a:p>
          <a:p>
            <a:pPr marL="400050" lvl="1" indent="0">
              <a:buNone/>
            </a:pPr>
            <a:r>
              <a:rPr lang="nl-NL" sz="1200" dirty="0">
                <a:hlinkClick r:id="rId5"/>
              </a:rPr>
              <a:t>http://</a:t>
            </a:r>
            <a:r>
              <a:rPr lang="nl-NL" sz="1200" dirty="0" smtClean="0">
                <a:hlinkClick r:id="rId5"/>
              </a:rPr>
              <a:t>www.eua.be/Libraries/publications-homepage-list/EUA_Trends_2015_web</a:t>
            </a:r>
            <a:endParaRPr lang="nl-NL" sz="1200" dirty="0" smtClean="0"/>
          </a:p>
          <a:p>
            <a:r>
              <a:rPr lang="en-US" sz="1800" dirty="0" smtClean="0"/>
              <a:t>A </a:t>
            </a:r>
            <a:r>
              <a:rPr lang="en-US" sz="1800" dirty="0"/>
              <a:t>Tuning Guide to Formulating Degree Programme Profiles Including Programme Competences and Programme Learning </a:t>
            </a:r>
            <a:r>
              <a:rPr lang="en-US" sz="1800" dirty="0" smtClean="0"/>
              <a:t>Outcomes</a:t>
            </a:r>
          </a:p>
          <a:p>
            <a:r>
              <a:rPr lang="nl-NL" sz="1200" dirty="0">
                <a:hlinkClick r:id="rId6"/>
              </a:rPr>
              <a:t>http://core-project.eu/documents/Tuning%20G%20Formulating%20Degree%20PR4.pdf</a:t>
            </a:r>
            <a:endParaRPr lang="nl-NL" sz="1200" dirty="0"/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2014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Европейская </a:t>
            </a:r>
            <a:r>
              <a:rPr lang="ru-RU" sz="2800" dirty="0" smtClean="0"/>
              <a:t>система </a:t>
            </a:r>
            <a:r>
              <a:rPr lang="ru-RU" sz="2800" dirty="0"/>
              <a:t>перевода и </a:t>
            </a:r>
            <a:r>
              <a:rPr lang="ru-RU" sz="2800" dirty="0" smtClean="0"/>
              <a:t>накопления кредитов </a:t>
            </a:r>
            <a:r>
              <a:rPr lang="ru-RU" sz="2800" dirty="0"/>
              <a:t>ECTS - основные </a:t>
            </a:r>
            <a:r>
              <a:rPr lang="ru-RU" sz="2800" dirty="0" smtClean="0"/>
              <a:t>особенности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600" b="1" dirty="0" smtClean="0"/>
              <a:t>Кредиты </a:t>
            </a:r>
            <a:r>
              <a:rPr lang="en-US" sz="2600" b="1" dirty="0" smtClean="0"/>
              <a:t>ECTS </a:t>
            </a:r>
            <a:r>
              <a:rPr lang="ru-RU" sz="2600" dirty="0" smtClean="0"/>
              <a:t>выражают </a:t>
            </a:r>
            <a:r>
              <a:rPr lang="ru-RU" sz="2600" dirty="0"/>
              <a:t>объем обучения, основанного на определенных результатах обучения и связанных с ними </a:t>
            </a:r>
            <a:r>
              <a:rPr lang="ru-RU" sz="2600" dirty="0" smtClean="0"/>
              <a:t>нагрузки</a:t>
            </a:r>
            <a:r>
              <a:rPr lang="en-US" sz="2600" dirty="0" smtClean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600" b="1" dirty="0" smtClean="0"/>
              <a:t>Результаты </a:t>
            </a:r>
            <a:r>
              <a:rPr lang="ru-RU" sz="2600" b="1" dirty="0"/>
              <a:t>обучения </a:t>
            </a:r>
            <a:r>
              <a:rPr lang="ru-RU" sz="2600" dirty="0"/>
              <a:t>представляют собой утверждения о </a:t>
            </a:r>
            <a:r>
              <a:rPr lang="ru-RU" sz="2600" dirty="0" smtClean="0"/>
              <a:t>том, что человек знает, </a:t>
            </a:r>
            <a:r>
              <a:rPr lang="ru-RU" sz="2600" dirty="0"/>
              <a:t>понимает и умеет делать по завершении процесса </a:t>
            </a:r>
            <a:r>
              <a:rPr lang="ru-RU" sz="2600" dirty="0" smtClean="0"/>
              <a:t>обучения</a:t>
            </a:r>
            <a:r>
              <a:rPr lang="en-US" sz="2600" dirty="0" smtClean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600" b="1" dirty="0" smtClean="0"/>
              <a:t>Объем </a:t>
            </a:r>
            <a:r>
              <a:rPr lang="ru-RU" sz="2600" b="1" dirty="0"/>
              <a:t>работы </a:t>
            </a:r>
            <a:r>
              <a:rPr lang="ru-RU" sz="2600" dirty="0"/>
              <a:t>является </a:t>
            </a:r>
            <a:r>
              <a:rPr lang="ru-RU" sz="2600" dirty="0" smtClean="0"/>
              <a:t>оценкой </a:t>
            </a:r>
            <a:r>
              <a:rPr lang="ru-RU" sz="2600" dirty="0"/>
              <a:t>времени </a:t>
            </a:r>
            <a:r>
              <a:rPr lang="ru-RU" sz="2600" dirty="0" smtClean="0"/>
              <a:t>для обучаемого, которое, как </a:t>
            </a:r>
            <a:r>
              <a:rPr lang="ru-RU" sz="2600" dirty="0"/>
              <a:t>правило, необходимо </a:t>
            </a:r>
            <a:r>
              <a:rPr lang="ru-RU" sz="2600" dirty="0" smtClean="0"/>
              <a:t>для завершения всей учебной деятельности </a:t>
            </a:r>
            <a:r>
              <a:rPr lang="ru-RU" sz="2600" dirty="0"/>
              <a:t>(60 ECTS / год = 1500-1800 часов</a:t>
            </a:r>
            <a:r>
              <a:rPr lang="ru-RU" sz="2600" dirty="0" smtClean="0"/>
              <a:t>)</a:t>
            </a:r>
            <a:endParaRPr lang="en-US" sz="2600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600" b="1" dirty="0" smtClean="0"/>
              <a:t>Распределение </a:t>
            </a:r>
            <a:r>
              <a:rPr lang="ru-RU" sz="2600" b="1" dirty="0"/>
              <a:t>кредитов </a:t>
            </a:r>
            <a:r>
              <a:rPr lang="ru-RU" sz="2600" dirty="0"/>
              <a:t>является </a:t>
            </a:r>
            <a:r>
              <a:rPr lang="ru-RU" sz="2600" dirty="0" smtClean="0"/>
              <a:t>процессом </a:t>
            </a:r>
            <a:r>
              <a:rPr lang="ru-RU" sz="2600" dirty="0"/>
              <a:t>присвоения ряда кредитов квалификации, </a:t>
            </a:r>
            <a:r>
              <a:rPr lang="ru-RU" sz="2600" dirty="0" smtClean="0"/>
              <a:t>образовательным программам </a:t>
            </a:r>
            <a:r>
              <a:rPr lang="ru-RU" sz="2600" dirty="0"/>
              <a:t>или </a:t>
            </a:r>
            <a:r>
              <a:rPr lang="ru-RU" sz="2600" dirty="0" smtClean="0"/>
              <a:t>отдельным образовательным компонентам</a:t>
            </a:r>
            <a:r>
              <a:rPr lang="en-US" sz="2600" dirty="0" smtClean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600" b="1" dirty="0"/>
              <a:t>Присуждение кредитов </a:t>
            </a:r>
            <a:r>
              <a:rPr lang="ru-RU" sz="2600" dirty="0"/>
              <a:t>является </a:t>
            </a:r>
            <a:r>
              <a:rPr lang="ru-RU" sz="2600" dirty="0" smtClean="0"/>
              <a:t>актом официального предоставления </a:t>
            </a:r>
            <a:r>
              <a:rPr lang="ru-RU" sz="2600" dirty="0"/>
              <a:t>студентам и другим учащимся кредитов, которые </a:t>
            </a:r>
            <a:r>
              <a:rPr lang="ru-RU" sz="2600" dirty="0" smtClean="0"/>
              <a:t>присваиваются </a:t>
            </a:r>
            <a:r>
              <a:rPr lang="ru-RU" sz="2600" dirty="0"/>
              <a:t>квалификации и / или его </a:t>
            </a:r>
            <a:r>
              <a:rPr lang="ru-RU" sz="2600" dirty="0" smtClean="0"/>
              <a:t>компонентам, </a:t>
            </a:r>
            <a:r>
              <a:rPr lang="ru-RU" sz="2600" dirty="0"/>
              <a:t>если они достигают определенных результатов </a:t>
            </a:r>
            <a:r>
              <a:rPr lang="ru-RU" sz="2600" dirty="0" smtClean="0"/>
              <a:t>обучения</a:t>
            </a:r>
            <a:r>
              <a:rPr lang="en-US" sz="2600" dirty="0" smtClean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600" b="1" dirty="0" smtClean="0"/>
              <a:t>Накопление </a:t>
            </a:r>
            <a:r>
              <a:rPr lang="ru-RU" sz="2600" b="1" dirty="0"/>
              <a:t>кредитов </a:t>
            </a:r>
            <a:r>
              <a:rPr lang="ru-RU" sz="2600" dirty="0"/>
              <a:t>для того, чтобы: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600" dirty="0" smtClean="0"/>
              <a:t>- получить </a:t>
            </a:r>
            <a:r>
              <a:rPr lang="ru-RU" sz="2600" dirty="0"/>
              <a:t>квалификацию, в соответствии с требованиями </a:t>
            </a:r>
            <a:r>
              <a:rPr lang="ru-RU" sz="2600" dirty="0" smtClean="0"/>
              <a:t>присуждающего учреждения в отношении степени;</a:t>
            </a:r>
            <a:endParaRPr lang="ru-RU" sz="26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600" dirty="0" smtClean="0"/>
              <a:t>- документировать </a:t>
            </a:r>
            <a:r>
              <a:rPr lang="ru-RU" sz="2600" dirty="0"/>
              <a:t>личные </a:t>
            </a:r>
            <a:r>
              <a:rPr lang="ru-RU" sz="2600" dirty="0" smtClean="0"/>
              <a:t>достижения в целями обучения на </a:t>
            </a:r>
            <a:r>
              <a:rPr lang="ru-RU" sz="2600" dirty="0"/>
              <a:t>протяжении всей </a:t>
            </a:r>
            <a:r>
              <a:rPr lang="ru-RU" sz="2600" dirty="0" smtClean="0"/>
              <a:t>жизни</a:t>
            </a:r>
            <a:r>
              <a:rPr lang="en-US" sz="2600" dirty="0" smtClean="0"/>
              <a:t>.</a:t>
            </a:r>
            <a:endParaRPr lang="nl-NL" sz="2600" dirty="0"/>
          </a:p>
        </p:txBody>
      </p:sp>
      <p:sp>
        <p:nvSpPr>
          <p:cNvPr id="5" name="Tekstvak 4"/>
          <p:cNvSpPr txBox="1"/>
          <p:nvPr/>
        </p:nvSpPr>
        <p:spPr>
          <a:xfrm>
            <a:off x="5508104" y="6381328"/>
            <a:ext cx="3168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prstClr val="black"/>
                </a:solidFill>
              </a:rPr>
              <a:t>ECTS Users Guide, European Union 2015. </a:t>
            </a:r>
            <a:endParaRPr lang="nl-NL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2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Спасибо за внимание!</a:t>
            </a:r>
            <a:endParaRPr lang="nl-NL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altLang="nl-NL">
              <a:solidFill>
                <a:srgbClr val="00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131" y="1828800"/>
            <a:ext cx="4207669" cy="47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4174423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45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Стадия внедрения системы </a:t>
            </a:r>
            <a:r>
              <a:rPr lang="ru-RU" sz="2800" dirty="0" smtClean="0"/>
              <a:t>ECTS за 2013/14</a:t>
            </a:r>
            <a:endParaRPr lang="nl-NL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808" y="1600200"/>
            <a:ext cx="57703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7596336" y="2348880"/>
            <a:ext cx="13681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Темно-зеленый</a:t>
            </a:r>
            <a:r>
              <a:rPr lang="nl-NL" sz="1000" b="1" dirty="0" smtClean="0"/>
              <a:t> =  100% </a:t>
            </a:r>
            <a:r>
              <a:rPr lang="ru-RU" sz="1000" b="1" dirty="0" smtClean="0"/>
              <a:t>используется</a:t>
            </a:r>
            <a:endParaRPr lang="nl-NL" sz="1000" b="1" dirty="0" smtClean="0"/>
          </a:p>
          <a:p>
            <a:r>
              <a:rPr lang="ru-RU" sz="1000" b="1" dirty="0" smtClean="0"/>
              <a:t>Светло-зеленый</a:t>
            </a:r>
            <a:r>
              <a:rPr lang="nl-NL" sz="1000" b="1" dirty="0" smtClean="0"/>
              <a:t> = &gt;75% </a:t>
            </a:r>
            <a:r>
              <a:rPr lang="ru-RU" sz="1000" b="1" dirty="0" smtClean="0"/>
              <a:t>используется</a:t>
            </a:r>
            <a:r>
              <a:rPr lang="nl-NL" sz="1000" b="1" dirty="0" smtClean="0"/>
              <a:t>, </a:t>
            </a:r>
            <a:r>
              <a:rPr lang="ru-RU" sz="1000" b="1" dirty="0" smtClean="0"/>
              <a:t>или полностью совместима</a:t>
            </a:r>
          </a:p>
          <a:p>
            <a:r>
              <a:rPr lang="ru-RU" sz="1000" b="1" dirty="0" smtClean="0"/>
              <a:t>Желтый </a:t>
            </a:r>
            <a:r>
              <a:rPr lang="nl-NL" sz="1000" b="1" dirty="0" smtClean="0"/>
              <a:t>= &gt;50% </a:t>
            </a:r>
            <a:r>
              <a:rPr lang="ru-RU" sz="1000" b="1" dirty="0" smtClean="0"/>
              <a:t>используется</a:t>
            </a:r>
            <a:endParaRPr lang="ru-RU" sz="1000" b="1" dirty="0"/>
          </a:p>
          <a:p>
            <a:r>
              <a:rPr lang="ru-RU" sz="1000" b="1" dirty="0" smtClean="0"/>
              <a:t>Оранжевый</a:t>
            </a:r>
            <a:r>
              <a:rPr lang="nl-NL" sz="1000" b="1" dirty="0" smtClean="0"/>
              <a:t> = 49% </a:t>
            </a:r>
            <a:r>
              <a:rPr lang="ru-RU" sz="1000" b="1" dirty="0" smtClean="0"/>
              <a:t>или не совместима</a:t>
            </a:r>
            <a:endParaRPr lang="nl-NL" sz="1000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1691680" y="6381328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Европейская комиссия / EACEA / </a:t>
            </a:r>
            <a:r>
              <a:rPr lang="ru-RU" sz="1000" dirty="0" err="1"/>
              <a:t>Эвридика</a:t>
            </a:r>
            <a:r>
              <a:rPr lang="ru-RU" sz="1000" dirty="0"/>
              <a:t>, 2015 г. </a:t>
            </a:r>
            <a:r>
              <a:rPr lang="ru-RU" sz="1000" i="1" dirty="0"/>
              <a:t>Пространство европейского высшего образования в 2015 г.: Отчет о реализации Болонского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157481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Использование ECTS кредитов в докторских </a:t>
            </a:r>
            <a:r>
              <a:rPr lang="ru-RU" sz="2800" dirty="0" smtClean="0"/>
              <a:t>программах 2013/14</a:t>
            </a:r>
            <a:endParaRPr lang="nl-NL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576" y="1600200"/>
            <a:ext cx="578284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596336" y="2348880"/>
            <a:ext cx="13681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Оранжевый</a:t>
            </a:r>
            <a:r>
              <a:rPr lang="nl-NL" sz="1000" b="1" dirty="0" smtClean="0"/>
              <a:t> =  </a:t>
            </a:r>
            <a:r>
              <a:rPr lang="ru-RU" sz="1000" b="1" dirty="0" smtClean="0"/>
              <a:t>используется</a:t>
            </a:r>
            <a:endParaRPr lang="nl-NL" sz="1000" b="1" dirty="0" smtClean="0"/>
          </a:p>
          <a:p>
            <a:r>
              <a:rPr lang="ru-RU" sz="1000" b="1" dirty="0" smtClean="0"/>
              <a:t>Розовый</a:t>
            </a:r>
            <a:r>
              <a:rPr lang="nl-NL" sz="1000" b="1" dirty="0" smtClean="0"/>
              <a:t> = </a:t>
            </a:r>
            <a:r>
              <a:rPr lang="ru-RU" sz="1000" b="1" dirty="0" smtClean="0"/>
              <a:t>только обучающие элементы</a:t>
            </a:r>
            <a:endParaRPr lang="nl-NL" sz="1000" b="1" dirty="0" smtClean="0"/>
          </a:p>
          <a:p>
            <a:r>
              <a:rPr lang="ru-RU" sz="1000" b="1" dirty="0" smtClean="0"/>
              <a:t>Голубой</a:t>
            </a:r>
            <a:r>
              <a:rPr lang="nl-NL" sz="1000" b="1" dirty="0" smtClean="0"/>
              <a:t> = </a:t>
            </a:r>
            <a:r>
              <a:rPr lang="ru-RU" sz="1000" b="1" dirty="0" smtClean="0"/>
              <a:t>не используется</a:t>
            </a:r>
            <a:endParaRPr lang="nl-NL" sz="10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1691680" y="6381328"/>
            <a:ext cx="5688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Европейская комиссия / EACEA / </a:t>
            </a:r>
            <a:r>
              <a:rPr lang="ru-RU" sz="1000" dirty="0" err="1"/>
              <a:t>Эвридика</a:t>
            </a:r>
            <a:r>
              <a:rPr lang="ru-RU" sz="1000" dirty="0"/>
              <a:t>, 2015 г. </a:t>
            </a:r>
            <a:r>
              <a:rPr lang="ru-RU" sz="1000" i="1" dirty="0"/>
              <a:t>Пространство европейского высшего образования в 2015 г.: Отчет о реализации Болонского процесса.</a:t>
            </a:r>
          </a:p>
          <a:p>
            <a:r>
              <a:rPr lang="nl-NL" sz="1000" i="1" dirty="0" smtClean="0"/>
              <a:t>.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380358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Стандарты и рекомендации по обеспечению </a:t>
            </a:r>
            <a:r>
              <a:rPr lang="ru-RU" sz="2800" dirty="0" smtClean="0"/>
              <a:t>качества в </a:t>
            </a:r>
            <a:r>
              <a:rPr lang="ru-RU" sz="2800" dirty="0"/>
              <a:t>европейском пространстве высшего образования (2015</a:t>
            </a:r>
            <a:r>
              <a:rPr lang="ru-RU" sz="2800" dirty="0" smtClean="0"/>
              <a:t>)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200" dirty="0"/>
              <a:t>Набор стандартов и руководящих принципов для внутреннего и внешнего </a:t>
            </a:r>
            <a:r>
              <a:rPr lang="ru-RU" sz="6200" dirty="0" smtClean="0"/>
              <a:t>обеспечения </a:t>
            </a:r>
            <a:r>
              <a:rPr lang="ru-RU" sz="6200" dirty="0"/>
              <a:t>качества в </a:t>
            </a:r>
            <a:r>
              <a:rPr lang="ru-RU" sz="6200" dirty="0" smtClean="0"/>
              <a:t>ВО</a:t>
            </a:r>
            <a:r>
              <a:rPr lang="en-US" sz="6200" dirty="0" smtClean="0"/>
              <a:t>. </a:t>
            </a:r>
          </a:p>
          <a:p>
            <a:r>
              <a:rPr lang="ru-RU" sz="5500" dirty="0"/>
              <a:t>Они не являются </a:t>
            </a:r>
            <a:r>
              <a:rPr lang="ru-RU" sz="5500" dirty="0" smtClean="0"/>
              <a:t>стандартами </a:t>
            </a:r>
            <a:r>
              <a:rPr lang="ru-RU" sz="5500" dirty="0"/>
              <a:t>качества, и они не предписывают, каким образом осуществляются процессы обеспечения качества, но они обеспечивают </a:t>
            </a:r>
            <a:r>
              <a:rPr lang="ru-RU" sz="5500" dirty="0" smtClean="0"/>
              <a:t>руководство.</a:t>
            </a:r>
            <a:endParaRPr lang="en-US" sz="5500" dirty="0" smtClean="0"/>
          </a:p>
          <a:p>
            <a:r>
              <a:rPr lang="ru-RU" sz="5500" dirty="0" smtClean="0"/>
              <a:t>Рассматриваются </a:t>
            </a:r>
            <a:r>
              <a:rPr lang="ru-RU" sz="5500" dirty="0"/>
              <a:t>в более широком контексте, </a:t>
            </a:r>
            <a:r>
              <a:rPr lang="ru-RU" sz="5500" dirty="0" smtClean="0"/>
              <a:t>также включающем </a:t>
            </a:r>
            <a:r>
              <a:rPr lang="ru-RU" sz="5500" dirty="0"/>
              <a:t>в себя рамки квалификаций, ECTS и приложение к диплому, которые </a:t>
            </a:r>
            <a:r>
              <a:rPr lang="ru-RU" sz="5500" dirty="0" smtClean="0"/>
              <a:t>также способствуют </a:t>
            </a:r>
            <a:r>
              <a:rPr lang="ru-RU" sz="5500" dirty="0"/>
              <a:t>укреплению прозрачности и взаимного доверия в </a:t>
            </a:r>
            <a:r>
              <a:rPr lang="ru-RU" sz="5500" dirty="0" smtClean="0"/>
              <a:t>ВО в ЕПВО</a:t>
            </a:r>
            <a:r>
              <a:rPr lang="en-US" sz="5500" dirty="0" smtClean="0"/>
              <a:t>.</a:t>
            </a:r>
          </a:p>
          <a:p>
            <a:r>
              <a:rPr lang="ru-RU" sz="5500" dirty="0" smtClean="0"/>
              <a:t>Концентрация ЕСР на обеспечении качества, связанного </a:t>
            </a:r>
            <a:r>
              <a:rPr lang="ru-RU" sz="5500" dirty="0"/>
              <a:t>с </a:t>
            </a:r>
            <a:r>
              <a:rPr lang="ru-RU" sz="5500" dirty="0" smtClean="0"/>
              <a:t>обучением </a:t>
            </a:r>
            <a:r>
              <a:rPr lang="ru-RU" sz="5500" dirty="0"/>
              <a:t>и </a:t>
            </a:r>
            <a:r>
              <a:rPr lang="ru-RU" sz="5500" dirty="0" smtClean="0"/>
              <a:t>преподаванием </a:t>
            </a:r>
            <a:r>
              <a:rPr lang="ru-RU" sz="5500" dirty="0"/>
              <a:t>в </a:t>
            </a:r>
            <a:r>
              <a:rPr lang="ru-RU" sz="5500" dirty="0" smtClean="0"/>
              <a:t>высшем образовании, </a:t>
            </a:r>
            <a:r>
              <a:rPr lang="ru-RU" sz="5500" dirty="0"/>
              <a:t>в том числе </a:t>
            </a:r>
            <a:r>
              <a:rPr lang="ru-RU" sz="5500" dirty="0" smtClean="0"/>
              <a:t>с учебной средой </a:t>
            </a:r>
            <a:r>
              <a:rPr lang="ru-RU" sz="5500" dirty="0"/>
              <a:t>и </a:t>
            </a:r>
            <a:r>
              <a:rPr lang="ru-RU" sz="5500" dirty="0" smtClean="0"/>
              <a:t>соответствующими ссылками </a:t>
            </a:r>
            <a:r>
              <a:rPr lang="ru-RU" sz="5500" dirty="0"/>
              <a:t>на исследования и </a:t>
            </a:r>
            <a:r>
              <a:rPr lang="ru-RU" sz="5500" dirty="0" smtClean="0"/>
              <a:t>инновации</a:t>
            </a:r>
            <a:r>
              <a:rPr lang="en-US" sz="5500" dirty="0" smtClean="0"/>
              <a:t>.</a:t>
            </a:r>
            <a:endParaRPr lang="en-US" sz="5500" dirty="0"/>
          </a:p>
          <a:p>
            <a:r>
              <a:rPr lang="ru-RU" sz="5500" dirty="0" smtClean="0"/>
              <a:t>ЕСР применимы ко всему высшему образованию, предлагаемому в </a:t>
            </a:r>
            <a:r>
              <a:rPr lang="ru-RU" sz="5500" dirty="0"/>
              <a:t>ЕПВО независимо от </a:t>
            </a:r>
            <a:r>
              <a:rPr lang="ru-RU" sz="5500" dirty="0" smtClean="0"/>
              <a:t>вида </a:t>
            </a:r>
            <a:r>
              <a:rPr lang="ru-RU" sz="5500" dirty="0"/>
              <a:t>или </a:t>
            </a:r>
            <a:r>
              <a:rPr lang="ru-RU" sz="5500" dirty="0" smtClean="0"/>
              <a:t>места обучения</a:t>
            </a:r>
            <a:r>
              <a:rPr lang="en-US" sz="5500" dirty="0" smtClean="0"/>
              <a:t>.</a:t>
            </a:r>
          </a:p>
          <a:p>
            <a:pPr marL="0" indent="0">
              <a:buNone/>
            </a:pPr>
            <a:endParaRPr lang="en-US" sz="4200" dirty="0" smtClean="0"/>
          </a:p>
          <a:p>
            <a:pPr marL="0" indent="0">
              <a:buNone/>
            </a:pPr>
            <a:r>
              <a:rPr lang="ru-RU" sz="6200" dirty="0" smtClean="0"/>
              <a:t>ЕСР имеют </a:t>
            </a:r>
            <a:r>
              <a:rPr lang="ru-RU" sz="6200" dirty="0"/>
              <a:t>четыре цели</a:t>
            </a:r>
            <a:r>
              <a:rPr lang="en-US" sz="6200" dirty="0" smtClean="0"/>
              <a:t>:</a:t>
            </a:r>
          </a:p>
          <a:p>
            <a:r>
              <a:rPr lang="ru-RU" sz="5500" dirty="0"/>
              <a:t>Они устанавливают общие рамки для систем обеспечения качества для обучения и </a:t>
            </a:r>
            <a:r>
              <a:rPr lang="ru-RU" sz="5500" dirty="0" smtClean="0"/>
              <a:t>преподавания</a:t>
            </a:r>
            <a:endParaRPr lang="en-US" sz="5500" dirty="0"/>
          </a:p>
          <a:p>
            <a:r>
              <a:rPr lang="ru-RU" sz="5500" dirty="0"/>
              <a:t>Они </a:t>
            </a:r>
            <a:r>
              <a:rPr lang="ru-RU" sz="5500" dirty="0" smtClean="0"/>
              <a:t>обеспечивают гарантии </a:t>
            </a:r>
            <a:r>
              <a:rPr lang="ru-RU" sz="5500" dirty="0"/>
              <a:t>и </a:t>
            </a:r>
            <a:r>
              <a:rPr lang="ru-RU" sz="5500" dirty="0" smtClean="0"/>
              <a:t>улучшения </a:t>
            </a:r>
            <a:r>
              <a:rPr lang="ru-RU" sz="5500" dirty="0"/>
              <a:t>качества высшего образования в </a:t>
            </a:r>
            <a:r>
              <a:rPr lang="ru-RU" sz="5500" dirty="0" smtClean="0"/>
              <a:t>ЕПВО</a:t>
            </a:r>
            <a:r>
              <a:rPr lang="en-US" sz="5500" dirty="0" smtClean="0"/>
              <a:t>;</a:t>
            </a:r>
            <a:endParaRPr lang="en-US" sz="5500" dirty="0"/>
          </a:p>
          <a:p>
            <a:r>
              <a:rPr lang="ru-RU" sz="5500" dirty="0"/>
              <a:t>Они поддерживают взаимное доверие, способствуя тем самым признанию и мобильности в пределах и за пределами национальных </a:t>
            </a:r>
            <a:r>
              <a:rPr lang="ru-RU" sz="5500" dirty="0" smtClean="0"/>
              <a:t>границ</a:t>
            </a:r>
            <a:r>
              <a:rPr lang="en-US" sz="5500" dirty="0" smtClean="0"/>
              <a:t>;</a:t>
            </a:r>
            <a:endParaRPr lang="en-US" sz="5500" dirty="0"/>
          </a:p>
          <a:p>
            <a:r>
              <a:rPr lang="ru-RU" sz="5500" dirty="0"/>
              <a:t>Они предоставляют информацию по обеспечению качества в </a:t>
            </a:r>
            <a:r>
              <a:rPr lang="ru-RU" sz="5500" dirty="0" smtClean="0"/>
              <a:t>ЕПВО</a:t>
            </a:r>
            <a:r>
              <a:rPr lang="en-US" sz="5500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492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Стандарты и рекомендации по обеспечению </a:t>
            </a:r>
            <a:r>
              <a:rPr lang="ru-RU" sz="2800" dirty="0" smtClean="0"/>
              <a:t>качества в </a:t>
            </a:r>
            <a:r>
              <a:rPr lang="ru-RU" sz="2800" dirty="0"/>
              <a:t>Европейском пространстве высшего </a:t>
            </a:r>
            <a:r>
              <a:rPr lang="ru-RU" sz="2800" dirty="0" smtClean="0"/>
              <a:t>образования</a:t>
            </a:r>
            <a:r>
              <a:rPr lang="en-US" sz="2800" dirty="0" smtClean="0"/>
              <a:t> (2015)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sz="3600" dirty="0"/>
              <a:t>Четыре принципа</a:t>
            </a:r>
            <a:endParaRPr lang="en-US" sz="3600" dirty="0" smtClean="0"/>
          </a:p>
          <a:p>
            <a:r>
              <a:rPr lang="ru-RU" dirty="0"/>
              <a:t>Высшие учебные заведения несут основную ответственность за качество </a:t>
            </a:r>
            <a:r>
              <a:rPr lang="ru-RU" dirty="0" smtClean="0"/>
              <a:t>предоставления </a:t>
            </a:r>
            <a:r>
              <a:rPr lang="ru-RU" dirty="0"/>
              <a:t>и </a:t>
            </a:r>
            <a:r>
              <a:rPr lang="ru-RU" dirty="0" smtClean="0"/>
              <a:t>обеспечения</a:t>
            </a:r>
            <a:r>
              <a:rPr lang="en-US" dirty="0" smtClean="0"/>
              <a:t>;</a:t>
            </a:r>
          </a:p>
          <a:p>
            <a:r>
              <a:rPr lang="ru-RU" dirty="0"/>
              <a:t>Обеспечение качества </a:t>
            </a:r>
            <a:r>
              <a:rPr lang="ru-RU" dirty="0" smtClean="0"/>
              <a:t>отвечает </a:t>
            </a:r>
            <a:r>
              <a:rPr lang="ru-RU" dirty="0"/>
              <a:t>на разнообразие систем высшего образования, учреждений, программ и </a:t>
            </a:r>
            <a:r>
              <a:rPr lang="ru-RU" dirty="0" smtClean="0"/>
              <a:t>студентов</a:t>
            </a:r>
            <a:r>
              <a:rPr lang="en-US" dirty="0" smtClean="0"/>
              <a:t>;</a:t>
            </a:r>
            <a:endParaRPr lang="en-US" dirty="0"/>
          </a:p>
          <a:p>
            <a:r>
              <a:rPr lang="ru-RU" dirty="0"/>
              <a:t>Обеспечение качества поддерживает развитие культуры </a:t>
            </a:r>
            <a:r>
              <a:rPr lang="ru-RU" dirty="0" smtClean="0"/>
              <a:t>качества</a:t>
            </a:r>
            <a:r>
              <a:rPr lang="en-US" dirty="0" smtClean="0"/>
              <a:t>;</a:t>
            </a:r>
            <a:endParaRPr lang="en-US" dirty="0"/>
          </a:p>
          <a:p>
            <a:r>
              <a:rPr lang="ru-RU" dirty="0"/>
              <a:t>Обеспечение качества учитывает потребности и ожидания студентов, всех других заинтересованных сторон и </a:t>
            </a:r>
            <a:r>
              <a:rPr lang="ru-RU" dirty="0" smtClean="0"/>
              <a:t>общества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sz="3600" dirty="0"/>
              <a:t>Общая структура </a:t>
            </a:r>
            <a:r>
              <a:rPr lang="ru-RU" sz="3600" dirty="0" smtClean="0"/>
              <a:t>ЕСР </a:t>
            </a:r>
            <a:r>
              <a:rPr lang="ru-RU" sz="3600" dirty="0"/>
              <a:t>состоит из трех частей, которые неразрывно связаны между собой. Вместе они образуют основу </a:t>
            </a:r>
            <a:r>
              <a:rPr lang="ru-RU" sz="3600" dirty="0" smtClean="0"/>
              <a:t>Европейской системы </a:t>
            </a:r>
            <a:r>
              <a:rPr lang="ru-RU" sz="3600" dirty="0"/>
              <a:t>обеспечения </a:t>
            </a:r>
            <a:r>
              <a:rPr lang="ru-RU" sz="3600" dirty="0" smtClean="0"/>
              <a:t>качества</a:t>
            </a:r>
            <a:r>
              <a:rPr lang="en-US" sz="3600" dirty="0" smtClean="0"/>
              <a:t>: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Обеспечение внутреннего </a:t>
            </a:r>
            <a:r>
              <a:rPr lang="ru-RU" dirty="0" smtClean="0"/>
              <a:t>качества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Обеспечение </a:t>
            </a:r>
            <a:r>
              <a:rPr lang="ru-RU" dirty="0" smtClean="0"/>
              <a:t>внешнего качества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Агентства </a:t>
            </a:r>
            <a:r>
              <a:rPr lang="ru-RU" dirty="0"/>
              <a:t>по обеспечению </a:t>
            </a:r>
            <a:r>
              <a:rPr lang="ru-RU" dirty="0" smtClean="0"/>
              <a:t>качества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1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Ответственность за </a:t>
            </a:r>
            <a:r>
              <a:rPr lang="ru-RU" sz="2800" dirty="0" smtClean="0"/>
              <a:t>обеспечение внешнего качества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2013/14</a:t>
            </a:r>
            <a:endParaRPr lang="nl-NL" sz="28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162" y="1600200"/>
            <a:ext cx="579967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691680" y="6381328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Европейская комиссия / EACEA / </a:t>
            </a:r>
            <a:r>
              <a:rPr lang="ru-RU" sz="1000" dirty="0" err="1"/>
              <a:t>Эвридика</a:t>
            </a:r>
            <a:r>
              <a:rPr lang="ru-RU" sz="1000" dirty="0"/>
              <a:t>, 2015 г. </a:t>
            </a:r>
            <a:r>
              <a:rPr lang="ru-RU" sz="1000" i="1" dirty="0"/>
              <a:t>Пространство европейского высшего образования в 2015 г.: Отчет о реализации Болонского процесса.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7596336" y="2348880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Темный</a:t>
            </a:r>
            <a:r>
              <a:rPr lang="nl-NL" sz="1000" b="1" dirty="0" smtClean="0"/>
              <a:t> = </a:t>
            </a:r>
            <a:r>
              <a:rPr lang="ru-RU" sz="1000" b="1" dirty="0" smtClean="0"/>
              <a:t>правительственные</a:t>
            </a:r>
            <a:r>
              <a:rPr lang="nl-NL" sz="1000" b="1" dirty="0" smtClean="0"/>
              <a:t>  </a:t>
            </a:r>
          </a:p>
          <a:p>
            <a:r>
              <a:rPr lang="ru-RU" sz="1000" b="1" dirty="0" smtClean="0"/>
              <a:t>Оранжевый</a:t>
            </a:r>
            <a:r>
              <a:rPr lang="nl-NL" sz="1000" b="1" dirty="0" smtClean="0"/>
              <a:t> = </a:t>
            </a:r>
            <a:r>
              <a:rPr lang="ru-RU" sz="1000" b="1" dirty="0" smtClean="0"/>
              <a:t>отдельное агентство</a:t>
            </a:r>
            <a:endParaRPr lang="nl-NL" sz="1000" b="1" dirty="0" smtClean="0"/>
          </a:p>
          <a:p>
            <a:r>
              <a:rPr lang="ru-RU" sz="1000" b="1" dirty="0" smtClean="0"/>
              <a:t>Розовый</a:t>
            </a:r>
            <a:r>
              <a:rPr lang="nl-NL" sz="1000" b="1" dirty="0" smtClean="0"/>
              <a:t> = </a:t>
            </a:r>
            <a:r>
              <a:rPr lang="ru-RU" sz="1000" b="1" dirty="0" smtClean="0"/>
              <a:t>больше агентств</a:t>
            </a:r>
            <a:endParaRPr lang="nl-NL" sz="1000" b="1" dirty="0"/>
          </a:p>
        </p:txBody>
      </p:sp>
    </p:spTree>
    <p:extLst>
      <p:ext uri="{BB962C8B-B14F-4D97-AF65-F5344CB8AC3E}">
        <p14:creationId xmlns:p14="http://schemas.microsoft.com/office/powerpoint/2010/main" val="27679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Признание</a:t>
            </a:r>
            <a:r>
              <a:rPr lang="nl-NL" sz="2800" dirty="0" smtClean="0"/>
              <a:t> / </a:t>
            </a:r>
            <a:r>
              <a:rPr lang="ru-RU" sz="2800" dirty="0"/>
              <a:t>Лиссабонская Конвенция о признании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900" b="1" dirty="0"/>
              <a:t>Лиссабонская Конвенция о </a:t>
            </a:r>
            <a:r>
              <a:rPr lang="ru-RU" sz="2900" b="1" dirty="0" smtClean="0"/>
              <a:t>признании </a:t>
            </a:r>
            <a:r>
              <a:rPr lang="ru-RU" sz="2900" dirty="0" smtClean="0"/>
              <a:t>(</a:t>
            </a:r>
            <a:r>
              <a:rPr lang="ru-RU" sz="2900" dirty="0"/>
              <a:t>ЮНЕСКО и Совет Европы</a:t>
            </a:r>
            <a:r>
              <a:rPr lang="en-US" sz="2900" dirty="0" smtClean="0"/>
              <a:t>).</a:t>
            </a:r>
          </a:p>
          <a:p>
            <a:pPr>
              <a:spcBef>
                <a:spcPts val="600"/>
              </a:spcBef>
            </a:pPr>
            <a:r>
              <a:rPr lang="ru-RU" sz="2600" dirty="0"/>
              <a:t>Юридически </a:t>
            </a:r>
            <a:r>
              <a:rPr lang="ru-RU" sz="2600" dirty="0" smtClean="0"/>
              <a:t>обязательный </a:t>
            </a:r>
            <a:r>
              <a:rPr lang="ru-RU" sz="2600" dirty="0"/>
              <a:t>текст относительно признания иностранных </a:t>
            </a:r>
            <a:r>
              <a:rPr lang="ru-RU" sz="2600" dirty="0" smtClean="0"/>
              <a:t>квалификаций</a:t>
            </a:r>
            <a:r>
              <a:rPr lang="en-US" sz="2600" dirty="0" smtClean="0"/>
              <a:t>. </a:t>
            </a:r>
            <a:endParaRPr lang="en-US" sz="2600" dirty="0"/>
          </a:p>
          <a:p>
            <a:pPr>
              <a:spcBef>
                <a:spcPts val="600"/>
              </a:spcBef>
            </a:pPr>
            <a:r>
              <a:rPr lang="ru-RU" sz="2600" dirty="0" smtClean="0"/>
              <a:t>Центры </a:t>
            </a:r>
            <a:r>
              <a:rPr lang="en-US" sz="2600" dirty="0" smtClean="0"/>
              <a:t>ENIC/NARIC: </a:t>
            </a:r>
            <a:r>
              <a:rPr lang="ru-RU" sz="2600" dirty="0"/>
              <a:t>В / NARIC центры ENIC: национальные контактные </a:t>
            </a:r>
            <a:r>
              <a:rPr lang="ru-RU" sz="2600" dirty="0" smtClean="0"/>
              <a:t>центры по всем вопросам</a:t>
            </a:r>
            <a:r>
              <a:rPr lang="en-US" sz="2600" dirty="0" smtClean="0"/>
              <a:t>.</a:t>
            </a:r>
            <a:endParaRPr lang="en-US" sz="2600" dirty="0"/>
          </a:p>
          <a:p>
            <a:pPr marL="0" indent="0">
              <a:spcBef>
                <a:spcPts val="600"/>
              </a:spcBef>
              <a:buNone/>
            </a:pPr>
            <a:r>
              <a:rPr lang="ru-RU" sz="2900" b="1" dirty="0"/>
              <a:t>Принятие </a:t>
            </a:r>
            <a:r>
              <a:rPr lang="ru-RU" sz="2900" dirty="0"/>
              <a:t>в качестве основной </a:t>
            </a:r>
            <a:r>
              <a:rPr lang="ru-RU" sz="2900" dirty="0" smtClean="0"/>
              <a:t>идеи</a:t>
            </a:r>
            <a:endParaRPr lang="en-US" sz="2900" dirty="0" smtClean="0"/>
          </a:p>
          <a:p>
            <a:pPr>
              <a:spcBef>
                <a:spcPts val="600"/>
              </a:spcBef>
            </a:pPr>
            <a:r>
              <a:rPr lang="ru-RU" sz="2600" dirty="0" smtClean="0"/>
              <a:t>Постоянные различия </a:t>
            </a:r>
            <a:r>
              <a:rPr lang="ru-RU" sz="2600" dirty="0"/>
              <a:t>в результатах обучения между квалификациями различных систем </a:t>
            </a:r>
            <a:r>
              <a:rPr lang="ru-RU" sz="2600" dirty="0" smtClean="0"/>
              <a:t>образования</a:t>
            </a:r>
            <a:r>
              <a:rPr lang="en-US" sz="2600" dirty="0" smtClean="0"/>
              <a:t>. </a:t>
            </a:r>
          </a:p>
          <a:p>
            <a:pPr>
              <a:spcBef>
                <a:spcPts val="600"/>
              </a:spcBef>
            </a:pPr>
            <a:r>
              <a:rPr lang="ru-RU" sz="2600" dirty="0"/>
              <a:t>Это </a:t>
            </a:r>
            <a:r>
              <a:rPr lang="ru-RU" sz="2600" dirty="0" smtClean="0"/>
              <a:t>должно рассматриваться </a:t>
            </a:r>
            <a:r>
              <a:rPr lang="ru-RU" sz="2600" dirty="0"/>
              <a:t>в качестве аспекта, </a:t>
            </a:r>
            <a:r>
              <a:rPr lang="ru-RU" sz="2600" dirty="0" smtClean="0"/>
              <a:t>обогащающего интернационализацию высшего образования, но не </a:t>
            </a:r>
            <a:r>
              <a:rPr lang="ru-RU" sz="2600" dirty="0"/>
              <a:t>препятствием для признания и </a:t>
            </a:r>
            <a:r>
              <a:rPr lang="ru-RU" sz="2600" dirty="0" smtClean="0"/>
              <a:t>мобильности</a:t>
            </a:r>
            <a:r>
              <a:rPr lang="en-US" sz="2600" dirty="0" smtClean="0"/>
              <a:t>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900" b="1" dirty="0"/>
              <a:t>Пять принципов </a:t>
            </a:r>
            <a:r>
              <a:rPr lang="ru-RU" sz="2900" dirty="0" smtClean="0"/>
              <a:t>ЛКП</a:t>
            </a:r>
            <a:r>
              <a:rPr lang="en-US" sz="2900" dirty="0" smtClean="0"/>
              <a:t>:</a:t>
            </a:r>
          </a:p>
          <a:p>
            <a:pPr marL="857250" lvl="1" indent="-457200">
              <a:buFont typeface="+mj-lt"/>
              <a:buAutoNum type="arabicPeriod"/>
            </a:pPr>
            <a:r>
              <a:rPr lang="ru-RU" sz="2300" dirty="0"/>
              <a:t>Заявители имеют право на справедливую оценку</a:t>
            </a:r>
            <a:r>
              <a:rPr lang="en-US" sz="2300" dirty="0" smtClean="0"/>
              <a:t>;</a:t>
            </a:r>
            <a:endParaRPr lang="en-US" sz="2300" dirty="0"/>
          </a:p>
          <a:p>
            <a:pPr marL="857250" lvl="1" indent="-457200">
              <a:buFont typeface="+mj-lt"/>
              <a:buAutoNum type="arabicPeriod"/>
            </a:pPr>
            <a:r>
              <a:rPr lang="ru-RU" sz="2300" dirty="0" smtClean="0"/>
              <a:t>Признание, если нет существенных различий</a:t>
            </a:r>
            <a:r>
              <a:rPr lang="en-US" sz="2300" dirty="0" smtClean="0"/>
              <a:t>;</a:t>
            </a:r>
            <a:endParaRPr lang="en-US" sz="2300" dirty="0"/>
          </a:p>
          <a:p>
            <a:pPr marL="857250" lvl="1" indent="-457200">
              <a:buFont typeface="+mj-lt"/>
              <a:buAutoNum type="arabicPeriod"/>
            </a:pPr>
            <a:r>
              <a:rPr lang="ru-RU" sz="2300" dirty="0" smtClean="0"/>
              <a:t>Законодательство </a:t>
            </a:r>
            <a:r>
              <a:rPr lang="ru-RU" sz="2300" dirty="0"/>
              <a:t>или </a:t>
            </a:r>
            <a:r>
              <a:rPr lang="ru-RU" sz="2300" dirty="0" smtClean="0"/>
              <a:t>регулирующие </a:t>
            </a:r>
            <a:r>
              <a:rPr lang="ru-RU" sz="2300" dirty="0"/>
              <a:t>принципы поощряют сравнение результатов обучения, а не </a:t>
            </a:r>
            <a:r>
              <a:rPr lang="ru-RU" sz="2300" dirty="0" smtClean="0"/>
              <a:t>содержание программ</a:t>
            </a:r>
            <a:r>
              <a:rPr lang="en-US" sz="2300" dirty="0" smtClean="0"/>
              <a:t>;</a:t>
            </a:r>
            <a:endParaRPr lang="en-US" sz="2300" dirty="0"/>
          </a:p>
          <a:p>
            <a:pPr marL="857250" lvl="1" indent="-457200">
              <a:buFont typeface="+mj-lt"/>
              <a:buAutoNum type="arabicPeriod"/>
            </a:pPr>
            <a:r>
              <a:rPr lang="ru-RU" sz="2300" dirty="0" smtClean="0"/>
              <a:t>В </a:t>
            </a:r>
            <a:r>
              <a:rPr lang="ru-RU" sz="2300" dirty="0"/>
              <a:t>случае отрицательного решения компетентный орган </a:t>
            </a:r>
            <a:r>
              <a:rPr lang="ru-RU" sz="2300" dirty="0" smtClean="0"/>
              <a:t>по признанию </a:t>
            </a:r>
            <a:r>
              <a:rPr lang="ru-RU" sz="2300" dirty="0"/>
              <a:t>демонстрирует наличие существенной </a:t>
            </a:r>
            <a:r>
              <a:rPr lang="ru-RU" sz="2300" dirty="0" smtClean="0"/>
              <a:t>разницы</a:t>
            </a:r>
            <a:r>
              <a:rPr lang="en-US" sz="2300" dirty="0" smtClean="0"/>
              <a:t>;</a:t>
            </a:r>
            <a:endParaRPr lang="en-US" sz="2300" dirty="0"/>
          </a:p>
          <a:p>
            <a:pPr marL="857250" lvl="1" indent="-457200">
              <a:buFont typeface="+mj-lt"/>
              <a:buAutoNum type="arabicPeriod"/>
            </a:pPr>
            <a:r>
              <a:rPr lang="ru-RU" sz="2300" dirty="0"/>
              <a:t>право заявителя на право на </a:t>
            </a:r>
            <a:r>
              <a:rPr lang="ru-RU" sz="2300" dirty="0" smtClean="0"/>
              <a:t>обжалование решения</a:t>
            </a:r>
            <a:r>
              <a:rPr lang="en-US" sz="2300" dirty="0" smtClean="0"/>
              <a:t>.</a:t>
            </a:r>
            <a:endParaRPr lang="en-US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193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ge presentatie">
  <a:themeElements>
    <a:clrScheme name="">
      <a:dk1>
        <a:srgbClr val="000000"/>
      </a:dk1>
      <a:lt1>
        <a:srgbClr val="FFFFFF"/>
      </a:lt1>
      <a:dk2>
        <a:srgbClr val="000000"/>
      </a:dk2>
      <a:lt2>
        <a:srgbClr val="B9B9B9"/>
      </a:lt2>
      <a:accent1>
        <a:srgbClr val="EE7601"/>
      </a:accent1>
      <a:accent2>
        <a:srgbClr val="B8BD0E"/>
      </a:accent2>
      <a:accent3>
        <a:srgbClr val="FFFFFF"/>
      </a:accent3>
      <a:accent4>
        <a:srgbClr val="000000"/>
      </a:accent4>
      <a:accent5>
        <a:srgbClr val="F5BDAA"/>
      </a:accent5>
      <a:accent6>
        <a:srgbClr val="A6AB0C"/>
      </a:accent6>
      <a:hlink>
        <a:srgbClr val="CD1C19"/>
      </a:hlink>
      <a:folHlink>
        <a:srgbClr val="6A191D"/>
      </a:folHlink>
    </a:clrScheme>
    <a:fontScheme name="Lege presentatie">
      <a:majorFont>
        <a:latin typeface="ScalaSans"/>
        <a:ea typeface="ＭＳ Ｐゴシック"/>
        <a:cs typeface=""/>
      </a:majorFont>
      <a:minorFont>
        <a:latin typeface="ScalaSans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ege presentatie">
  <a:themeElements>
    <a:clrScheme name="">
      <a:dk1>
        <a:srgbClr val="000000"/>
      </a:dk1>
      <a:lt1>
        <a:srgbClr val="FFFFFF"/>
      </a:lt1>
      <a:dk2>
        <a:srgbClr val="000000"/>
      </a:dk2>
      <a:lt2>
        <a:srgbClr val="B9B9B9"/>
      </a:lt2>
      <a:accent1>
        <a:srgbClr val="EE7601"/>
      </a:accent1>
      <a:accent2>
        <a:srgbClr val="B8BD0E"/>
      </a:accent2>
      <a:accent3>
        <a:srgbClr val="FFFFFF"/>
      </a:accent3>
      <a:accent4>
        <a:srgbClr val="000000"/>
      </a:accent4>
      <a:accent5>
        <a:srgbClr val="F5BDAA"/>
      </a:accent5>
      <a:accent6>
        <a:srgbClr val="A6AB0C"/>
      </a:accent6>
      <a:hlink>
        <a:srgbClr val="CD1C19"/>
      </a:hlink>
      <a:folHlink>
        <a:srgbClr val="6A191D"/>
      </a:folHlink>
    </a:clrScheme>
    <a:fontScheme name="Lege presentatie">
      <a:majorFont>
        <a:latin typeface="ScalaSans"/>
        <a:ea typeface="ＭＳ Ｐゴシック"/>
        <a:cs typeface=""/>
      </a:majorFont>
      <a:minorFont>
        <a:latin typeface="ScalaSans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3302</Words>
  <Application>Microsoft Office PowerPoint</Application>
  <PresentationFormat>Экран (4:3)</PresentationFormat>
  <Paragraphs>282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41" baseType="lpstr">
      <vt:lpstr>Arial Unicode MS</vt:lpstr>
      <vt:lpstr>ＭＳ Ｐゴシック</vt:lpstr>
      <vt:lpstr>Arial</vt:lpstr>
      <vt:lpstr>Calibri</vt:lpstr>
      <vt:lpstr>Scala</vt:lpstr>
      <vt:lpstr>ScalaSans</vt:lpstr>
      <vt:lpstr>Times New Roman</vt:lpstr>
      <vt:lpstr>Wingdings</vt:lpstr>
      <vt:lpstr>Kantoorthema</vt:lpstr>
      <vt:lpstr>Lege presentatie</vt:lpstr>
      <vt:lpstr>1_Lege presentatie</vt:lpstr>
      <vt:lpstr>Европейские инструменты  мобильности, трансферта кредитов, обеспечения качества и признания</vt:lpstr>
      <vt:lpstr>Обзор европейских инструментов</vt:lpstr>
      <vt:lpstr>Европейская система перевода и накопления кредитов ECTS - основные особенности</vt:lpstr>
      <vt:lpstr>Стадия внедрения системы ECTS за 2013/14</vt:lpstr>
      <vt:lpstr>Использование ECTS кредитов в докторских программах 2013/14</vt:lpstr>
      <vt:lpstr>Стандарты и рекомендации по обеспечению качества в европейском пространстве высшего образования (2015)</vt:lpstr>
      <vt:lpstr>Стандарты и рекомендации по обеспечению качества в Европейском пространстве высшего образования (2015)</vt:lpstr>
      <vt:lpstr>Ответственность за обеспечение внешнего качества 2013/14</vt:lpstr>
      <vt:lpstr>Признание / Лиссабонская Конвенция о признании</vt:lpstr>
      <vt:lpstr>Принципы Лиссабонской конвенции о признании в национальном законодательстве 2013/14</vt:lpstr>
      <vt:lpstr>Европейское Руководство Признания - признание периодов обучения за рубежом 1.</vt:lpstr>
      <vt:lpstr>Признание периодов обучения за рубежом 2.</vt:lpstr>
      <vt:lpstr>Рамки квалификаций: ЕКР / КР-ЕПВО / НКР</vt:lpstr>
      <vt:lpstr>Стадия реализации первого и второго цикла 2013/14</vt:lpstr>
      <vt:lpstr>Внедрение национальных рамок квалификаций –  10 шагов</vt:lpstr>
      <vt:lpstr>Внедрение национальных рамок квалификаций 2013/14</vt:lpstr>
      <vt:lpstr>Презентация PowerPoint</vt:lpstr>
      <vt:lpstr>Хартия Эразмус / Меж-институциональные соглашения </vt:lpstr>
      <vt:lpstr>Приложение к Диплому </vt:lpstr>
      <vt:lpstr>Преимущества Приложения к Диплому </vt:lpstr>
      <vt:lpstr>Стадия реализации Приложения к Диплому 2013/14</vt:lpstr>
      <vt:lpstr>Использование результатов обучения для разработки программ и связь с ECTS</vt:lpstr>
      <vt:lpstr>Использование результатов обучения в национальной политике для разработки программ</vt:lpstr>
      <vt:lpstr>Разработка результатов обучения в 2010 и 2015гг.</vt:lpstr>
      <vt:lpstr>Некоторые выводы относительно использования различных инструментов в рамках EПВО</vt:lpstr>
      <vt:lpstr>Тюнинг Центральная Азия По направлению к Центрально-Азиатскому пространству высшего образования</vt:lpstr>
      <vt:lpstr>Тюнинг Центральная Азия – студенческая мобильность  21 рекомендация для хорошей практики (1)</vt:lpstr>
      <vt:lpstr>Тюнинг Центральная Азия – студенческая мобильность  21 рекомендация для хорошей практики (2)</vt:lpstr>
      <vt:lpstr>Для дальнейшей ссылки </vt:lpstr>
      <vt:lpstr>Спасибо за внимание!</vt:lpstr>
    </vt:vector>
  </TitlesOfParts>
  <Company>VSNU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Jurgen Rienks</dc:creator>
  <cp:lastModifiedBy>Эрасмус</cp:lastModifiedBy>
  <cp:revision>82</cp:revision>
  <dcterms:created xsi:type="dcterms:W3CDTF">2016-04-10T09:40:28Z</dcterms:created>
  <dcterms:modified xsi:type="dcterms:W3CDTF">2016-04-13T11:50:26Z</dcterms:modified>
</cp:coreProperties>
</file>