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262" r:id="rId3"/>
    <p:sldId id="274" r:id="rId4"/>
    <p:sldId id="268" r:id="rId5"/>
    <p:sldId id="269" r:id="rId6"/>
    <p:sldId id="261" r:id="rId7"/>
    <p:sldId id="263" r:id="rId8"/>
    <p:sldId id="270" r:id="rId9"/>
    <p:sldId id="266" r:id="rId10"/>
    <p:sldId id="265" r:id="rId11"/>
    <p:sldId id="271" r:id="rId12"/>
    <p:sldId id="272" r:id="rId13"/>
    <p:sldId id="275" r:id="rId14"/>
    <p:sldId id="276" r:id="rId15"/>
    <p:sldId id="280" r:id="rId16"/>
    <p:sldId id="278" r:id="rId17"/>
    <p:sldId id="277" r:id="rId18"/>
    <p:sldId id="281" r:id="rId19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62" autoAdjust="0"/>
    <p:restoredTop sz="90929"/>
  </p:normalViewPr>
  <p:slideViewPr>
    <p:cSldViewPr>
      <p:cViewPr varScale="1">
        <p:scale>
          <a:sx n="74" d="100"/>
          <a:sy n="74" d="100"/>
        </p:scale>
        <p:origin x="-12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fld id="{80154CBC-C349-6445-B333-EF89083A98B9}" type="datetimeFigureOut">
              <a:rPr lang="nl-NL"/>
              <a:pPr>
                <a:defRPr/>
              </a:pPr>
              <a:t>14-4-2016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06ABB9-CF9C-A649-B0E6-BEA18219C4E4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37925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798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73637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2813"/>
            <a:ext cx="4992687" cy="447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 om de tekststijl van het model te bewerken</a:t>
            </a:r>
          </a:p>
          <a:p>
            <a:pPr lvl="1"/>
            <a:r>
              <a:rPr lang="en-US" noProof="0" smtClean="0"/>
              <a:t>Tweede niveau</a:t>
            </a:r>
          </a:p>
          <a:p>
            <a:pPr lvl="2"/>
            <a:r>
              <a:rPr lang="en-US" noProof="0" smtClean="0"/>
              <a:t>Derde niveau</a:t>
            </a:r>
          </a:p>
          <a:p>
            <a:pPr lvl="3"/>
            <a:r>
              <a:rPr lang="en-US" noProof="0" smtClean="0"/>
              <a:t>Vierde niveau</a:t>
            </a:r>
          </a:p>
          <a:p>
            <a:pPr lvl="4"/>
            <a:r>
              <a:rPr lang="en-US" noProof="0" smtClean="0"/>
              <a:t>Vijfde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625"/>
            <a:ext cx="294798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5625"/>
            <a:ext cx="2947988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5DA682-9FC3-9C49-A411-03DD69392FBA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147278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D0AC7EA-DE8E-6E4A-BDB8-975CE5E843E4}" type="slidenum">
              <a:rPr lang="en-US" altLang="nl-NL" sz="1200"/>
              <a:pPr/>
              <a:t>1</a:t>
            </a:fld>
            <a:endParaRPr lang="en-US" altLang="nl-NL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nl-NL">
                <a:ea typeface="ＭＳ Ｐゴシック" charset="-128"/>
              </a:rPr>
              <a:t>Standaard openingspagina presentatie</a:t>
            </a:r>
          </a:p>
        </p:txBody>
      </p:sp>
    </p:spTree>
    <p:extLst>
      <p:ext uri="{BB962C8B-B14F-4D97-AF65-F5344CB8AC3E}">
        <p14:creationId xmlns:p14="http://schemas.microsoft.com/office/powerpoint/2010/main" val="197016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8025" y="2946400"/>
            <a:ext cx="6837363" cy="14684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Titelstijl van model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8025" y="4786313"/>
            <a:ext cx="6837363" cy="874712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Klik om de 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7200" y="6170613"/>
            <a:ext cx="763588" cy="363537"/>
          </a:xfrm>
        </p:spPr>
        <p:txBody>
          <a:bodyPr/>
          <a:lstStyle>
            <a:lvl1pPr>
              <a:defRPr/>
            </a:lvl1pPr>
          </a:lstStyle>
          <a:p>
            <a:fld id="{6A72448D-208E-C047-8C16-FBB26AF2A157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78103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6D471-E349-7B4A-B196-14E5896A2F8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9404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107238" y="304800"/>
            <a:ext cx="1708150" cy="62436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978025" y="304800"/>
            <a:ext cx="4976813" cy="62436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B9B278-FE40-A34A-B6C9-E706FFBE6372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6776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07BD3-1F80-A840-A3C0-C31FC8698197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51781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DCFC5-7EB9-2B4B-84B9-798CAC3B2157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3553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978025" y="1798638"/>
            <a:ext cx="3341688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472113" y="1798638"/>
            <a:ext cx="3343275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E3AE3-96BA-2C41-AD78-55C52399E980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5949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6D9C65-A707-C44F-91E5-8DC4D2D58C7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0109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979F2-2B43-7E4B-BDCC-8FCC76A6BFCD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3053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C5A80-623A-4049-BFD9-EB39DA000D97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49662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E4879-EF5D-2348-AFCF-8CD4A5B413A9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94729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512CE-C5B2-004B-8DED-50D6C700FC25}" type="slidenum">
              <a:rPr lang="en-US" altLang="nl-NL"/>
              <a:pPr/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5216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8025" y="304800"/>
            <a:ext cx="6837363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8025" y="1798638"/>
            <a:ext cx="6837363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de tekststijl van het model te bewerken</a:t>
            </a:r>
          </a:p>
          <a:p>
            <a:pPr lvl="1"/>
            <a:r>
              <a:rPr lang="en-US" altLang="nl-NL"/>
              <a:t>Tweede niveau</a:t>
            </a:r>
          </a:p>
          <a:p>
            <a:pPr lvl="2"/>
            <a:r>
              <a:rPr lang="en-US" altLang="nl-NL"/>
              <a:t>Derde niveau</a:t>
            </a:r>
          </a:p>
          <a:p>
            <a:pPr lvl="3"/>
            <a:r>
              <a:rPr lang="en-US" altLang="nl-NL"/>
              <a:t>Vierde niveau</a:t>
            </a:r>
          </a:p>
          <a:p>
            <a:pPr lvl="4"/>
            <a:r>
              <a:rPr lang="en-US" altLang="nl-NL"/>
              <a:t>Vijfde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172200"/>
            <a:ext cx="7620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2500">
                <a:latin typeface="ScalaSans" charset="0"/>
              </a:defRPr>
            </a:lvl1pPr>
          </a:lstStyle>
          <a:p>
            <a:fld id="{09365247-48A8-694D-BA5D-15EEA0F7124B}" type="slidenum">
              <a:rPr lang="en-US" altLang="nl-NL"/>
              <a:pPr/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ScalaSans" pitchFamily="34" charset="0"/>
          <a:ea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ScalaSans" pitchFamily="34" charset="0"/>
          <a:ea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ScalaSans" pitchFamily="34" charset="0"/>
          <a:ea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ScalaSans" pitchFamily="34" charset="0"/>
          <a:ea typeface="ＭＳ Ｐゴシック" pitchFamily="2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ScalaSans" pitchFamily="34" charset="0"/>
          <a:ea typeface="ＭＳ Ｐゴシック" pitchFamily="2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ScalaSans" pitchFamily="34" charset="0"/>
          <a:ea typeface="ＭＳ Ｐゴシック" pitchFamily="2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ScalaSans" pitchFamily="34" charset="0"/>
          <a:ea typeface="ＭＳ Ｐゴシック" pitchFamily="2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bg1"/>
          </a:solidFill>
          <a:latin typeface="ScalaSans" pitchFamily="34" charset="0"/>
          <a:ea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1879600" y="3276600"/>
            <a:ext cx="7264400" cy="1646238"/>
          </a:xfrm>
        </p:spPr>
        <p:txBody>
          <a:bodyPr/>
          <a:lstStyle/>
          <a:p>
            <a:pPr eaLnBrk="1" hangingPunct="1"/>
            <a:endParaRPr lang="en-US" altLang="nl-NL" sz="2800" b="0" dirty="0" smtClean="0">
              <a:solidFill>
                <a:schemeClr val="bg1"/>
              </a:solidFill>
            </a:endParaRPr>
          </a:p>
          <a:p>
            <a:pPr eaLnBrk="1" hangingPunct="1"/>
            <a:endParaRPr lang="en-US" altLang="nl-NL" sz="2800" b="0" dirty="0">
              <a:solidFill>
                <a:schemeClr val="bg1"/>
              </a:solidFill>
            </a:endParaRPr>
          </a:p>
          <a:p>
            <a:pPr eaLnBrk="1" hangingPunct="1"/>
            <a:r>
              <a:rPr lang="ru-RU" altLang="nl-NL" sz="2800" b="0" dirty="0" smtClean="0">
                <a:solidFill>
                  <a:schemeClr val="bg1"/>
                </a:solidFill>
              </a:rPr>
              <a:t>Международная кредитная мобильность в контексте непрерывности (континуума) различных форм сотрудничества между университетами</a:t>
            </a:r>
            <a:endParaRPr lang="en-US" altLang="nl-NL" sz="2800" b="0" dirty="0" smtClean="0">
              <a:solidFill>
                <a:schemeClr val="bg1"/>
              </a:solidFill>
            </a:endParaRPr>
          </a:p>
        </p:txBody>
      </p:sp>
      <p:sp>
        <p:nvSpPr>
          <p:cNvPr id="3075" name="Tijdelijke aanduiding voor tekst 2"/>
          <p:cNvSpPr>
            <a:spLocks noGrp="1"/>
          </p:cNvSpPr>
          <p:nvPr>
            <p:ph type="subTitle" idx="1"/>
          </p:nvPr>
        </p:nvSpPr>
        <p:spPr>
          <a:xfrm>
            <a:off x="4953000" y="4916488"/>
            <a:ext cx="3854450" cy="874712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ru-RU" altLang="nl-NL" dirty="0" smtClean="0">
                <a:solidFill>
                  <a:schemeClr val="bg1"/>
                </a:solidFill>
              </a:rPr>
              <a:t>Алматы</a:t>
            </a:r>
            <a:r>
              <a:rPr lang="en-US" altLang="nl-NL" dirty="0" smtClean="0">
                <a:solidFill>
                  <a:schemeClr val="bg1"/>
                </a:solidFill>
              </a:rPr>
              <a:t>, 14 </a:t>
            </a:r>
            <a:r>
              <a:rPr lang="ru-RU" altLang="nl-NL" dirty="0" smtClean="0">
                <a:solidFill>
                  <a:schemeClr val="bg1"/>
                </a:solidFill>
              </a:rPr>
              <a:t>апреля</a:t>
            </a:r>
            <a:r>
              <a:rPr lang="en-US" altLang="nl-NL" dirty="0" smtClean="0">
                <a:solidFill>
                  <a:schemeClr val="bg1"/>
                </a:solidFill>
              </a:rPr>
              <a:t> 2016</a:t>
            </a:r>
            <a:r>
              <a:rPr lang="en-US" altLang="nl-NL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buFont typeface="Wingdings" charset="2"/>
              <a:buNone/>
            </a:pPr>
            <a:r>
              <a:rPr lang="ru-RU" altLang="nl-NL" dirty="0" smtClean="0">
                <a:solidFill>
                  <a:schemeClr val="bg1"/>
                </a:solidFill>
              </a:rPr>
              <a:t>Юрген </a:t>
            </a:r>
            <a:r>
              <a:rPr lang="ru-RU" altLang="nl-NL" dirty="0" err="1" smtClean="0">
                <a:solidFill>
                  <a:schemeClr val="bg1"/>
                </a:solidFill>
              </a:rPr>
              <a:t>Риенкс</a:t>
            </a:r>
            <a:endParaRPr lang="nl-NL" altLang="nl-NL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5A76EDCE-AA34-DE42-91F9-4F7044BFD12C}" type="slidenum">
              <a:rPr lang="en-US" altLang="nl-NL" sz="2500">
                <a:latin typeface="ScalaSans" charset="0"/>
              </a:rPr>
              <a:pPr/>
              <a:t>1</a:t>
            </a:fld>
            <a:endParaRPr lang="en-US" altLang="nl-NL" sz="2500">
              <a:latin typeface="ScalaSans" charset="0"/>
            </a:endParaRPr>
          </a:p>
        </p:txBody>
      </p:sp>
      <p:pic>
        <p:nvPicPr>
          <p:cNvPr id="3077" name="Picture 5" descr="logo_VSN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2" descr="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050"/>
            <a:ext cx="91440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6" descr="logo_VSN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776413"/>
            <a:ext cx="909637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itle 4"/>
          <p:cNvSpPr>
            <a:spLocks/>
          </p:cNvSpPr>
          <p:nvPr/>
        </p:nvSpPr>
        <p:spPr bwMode="auto">
          <a:xfrm>
            <a:off x="1979613" y="3808413"/>
            <a:ext cx="684053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bIns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charset="2"/>
              <a:buChar char="§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>
                <a:solidFill>
                  <a:schemeClr val="tx1"/>
                </a:solidFill>
                <a:latin typeface="ScalaSan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nl-NL" altLang="nl-NL" sz="2400">
              <a:solidFill>
                <a:srgbClr val="FFFFFF"/>
              </a:solidFill>
            </a:endParaRPr>
          </a:p>
        </p:txBody>
      </p:sp>
      <p:pic>
        <p:nvPicPr>
          <p:cNvPr id="3081" name="Picture 11" descr="roodvla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>
          <a:xfrm>
            <a:off x="1752601" y="304800"/>
            <a:ext cx="7062788" cy="1074738"/>
          </a:xfrm>
        </p:spPr>
        <p:txBody>
          <a:bodyPr/>
          <a:lstStyle/>
          <a:p>
            <a:pPr eaLnBrk="1" hangingPunct="1"/>
            <a:r>
              <a:rPr lang="ru-RU" altLang="nl-NL" sz="3200" b="0" dirty="0"/>
              <a:t>Заключительный отчет: </a:t>
            </a:r>
            <a:r>
              <a:rPr lang="ru-RU" altLang="nl-NL" sz="3200" b="0" dirty="0" smtClean="0"/>
              <a:t>предстоящая работа</a:t>
            </a:r>
            <a:r>
              <a:rPr lang="nl-NL" altLang="nl-NL" sz="3200" b="0" dirty="0" smtClean="0"/>
              <a:t>?</a:t>
            </a:r>
            <a:endParaRPr lang="nl-NL" altLang="nl-NL" sz="3200" b="0" dirty="0"/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719638"/>
          </a:xfrm>
        </p:spPr>
        <p:txBody>
          <a:bodyPr/>
          <a:lstStyle/>
          <a:p>
            <a:pPr eaLnBrk="1" hangingPunct="1"/>
            <a:r>
              <a:rPr lang="ru-RU" altLang="nl-NL" sz="2000" dirty="0"/>
              <a:t>Устранить последние </a:t>
            </a:r>
            <a:r>
              <a:rPr lang="ru-RU" altLang="nl-NL" sz="2000" dirty="0" smtClean="0"/>
              <a:t>проблемы нормативно-правовой базы</a:t>
            </a:r>
          </a:p>
          <a:p>
            <a:pPr lvl="1" eaLnBrk="1" hangingPunct="1"/>
            <a:r>
              <a:rPr lang="nl-NL" altLang="nl-NL" sz="1800" dirty="0" smtClean="0"/>
              <a:t>Dutch </a:t>
            </a:r>
            <a:r>
              <a:rPr lang="nl-NL" altLang="nl-NL" sz="1800" dirty="0"/>
              <a:t>treat!</a:t>
            </a:r>
          </a:p>
          <a:p>
            <a:pPr lvl="1" eaLnBrk="1" hangingPunct="1"/>
            <a:r>
              <a:rPr lang="ru-RU" altLang="nl-NL" sz="1800" dirty="0" smtClean="0"/>
              <a:t>Продолжительность программы</a:t>
            </a:r>
            <a:r>
              <a:rPr lang="nl-NL" altLang="nl-NL" sz="1800" dirty="0" smtClean="0"/>
              <a:t>: </a:t>
            </a:r>
            <a:r>
              <a:rPr lang="ru-RU" altLang="nl-NL" sz="1800" dirty="0" smtClean="0"/>
              <a:t>продлить от</a:t>
            </a:r>
            <a:r>
              <a:rPr lang="nl-NL" altLang="nl-NL" sz="1800" dirty="0" smtClean="0"/>
              <a:t>  </a:t>
            </a:r>
            <a:r>
              <a:rPr lang="nl-NL" altLang="nl-NL" sz="1800" dirty="0"/>
              <a:t>60 </a:t>
            </a:r>
            <a:r>
              <a:rPr lang="ru-RU" altLang="nl-NL" sz="1800" dirty="0" smtClean="0"/>
              <a:t>или</a:t>
            </a:r>
            <a:r>
              <a:rPr lang="nl-NL" altLang="nl-NL" sz="1800" dirty="0" smtClean="0"/>
              <a:t> </a:t>
            </a:r>
            <a:r>
              <a:rPr lang="nl-NL" altLang="nl-NL" sz="1800" dirty="0"/>
              <a:t>90 </a:t>
            </a:r>
            <a:r>
              <a:rPr lang="ru-RU" altLang="nl-NL" sz="1800" dirty="0" smtClean="0"/>
              <a:t>до</a:t>
            </a:r>
            <a:r>
              <a:rPr lang="nl-NL" altLang="nl-NL" sz="1800" dirty="0" smtClean="0"/>
              <a:t> </a:t>
            </a:r>
            <a:r>
              <a:rPr lang="nl-NL" altLang="nl-NL" sz="1800" dirty="0"/>
              <a:t>120</a:t>
            </a:r>
          </a:p>
          <a:p>
            <a:pPr lvl="1" eaLnBrk="1" hangingPunct="1"/>
            <a:r>
              <a:rPr lang="nl-NL" altLang="nl-NL" sz="1800" dirty="0"/>
              <a:t>Dr. vs. </a:t>
            </a:r>
            <a:r>
              <a:rPr lang="nl-NL" altLang="nl-NL" sz="1800" dirty="0" smtClean="0"/>
              <a:t>PhD (</a:t>
            </a:r>
            <a:r>
              <a:rPr lang="ru-RU" altLang="nl-NL" sz="1800" dirty="0" smtClean="0"/>
              <a:t>являются ли они эквивалентными</a:t>
            </a:r>
            <a:r>
              <a:rPr lang="nl-NL" altLang="nl-NL" sz="1800" dirty="0" smtClean="0"/>
              <a:t>)</a:t>
            </a:r>
            <a:endParaRPr lang="nl-NL" altLang="nl-NL" sz="1800" dirty="0"/>
          </a:p>
          <a:p>
            <a:pPr lvl="1" eaLnBrk="1" hangingPunct="1"/>
            <a:r>
              <a:rPr lang="ru-RU" altLang="nl-NL" sz="1800" dirty="0" smtClean="0"/>
              <a:t>онлайн</a:t>
            </a:r>
            <a:r>
              <a:rPr lang="nl-NL" altLang="nl-NL" sz="1800" dirty="0" smtClean="0"/>
              <a:t>/ </a:t>
            </a:r>
            <a:r>
              <a:rPr lang="ru-RU" altLang="nl-NL" sz="1800" dirty="0" smtClean="0"/>
              <a:t>смешанное образование</a:t>
            </a:r>
            <a:endParaRPr lang="nl-NL" altLang="nl-NL" sz="1800" dirty="0"/>
          </a:p>
          <a:p>
            <a:pPr eaLnBrk="1" hangingPunct="1"/>
            <a:r>
              <a:rPr lang="ru-RU" altLang="nl-NL" sz="2000" dirty="0" smtClean="0"/>
              <a:t>Необходимость в решении проблемы на уровне ЕС</a:t>
            </a:r>
            <a:r>
              <a:rPr lang="nl-NL" altLang="nl-NL" sz="2000" dirty="0" smtClean="0"/>
              <a:t>.   </a:t>
            </a:r>
            <a:endParaRPr lang="nl-NL" altLang="nl-NL" sz="2000" dirty="0"/>
          </a:p>
          <a:p>
            <a:pPr eaLnBrk="1" hangingPunct="1"/>
            <a:r>
              <a:rPr lang="ru-RU" altLang="nl-NL" sz="2000" dirty="0" smtClean="0"/>
              <a:t>Европейская рамка аккредитации совместных программ</a:t>
            </a:r>
            <a:r>
              <a:rPr lang="nl-NL" altLang="nl-NL" sz="2000" dirty="0" smtClean="0"/>
              <a:t>.</a:t>
            </a:r>
            <a:endParaRPr lang="nl-NL" altLang="nl-NL" sz="2000" dirty="0"/>
          </a:p>
          <a:p>
            <a:pPr eaLnBrk="1" hangingPunct="1"/>
            <a:endParaRPr lang="nl-NL" altLang="nl-NL" sz="2000" dirty="0"/>
          </a:p>
          <a:p>
            <a:pPr eaLnBrk="1" hangingPunct="1"/>
            <a:r>
              <a:rPr lang="ru-RU" altLang="nl-NL" sz="2000" dirty="0" smtClean="0"/>
              <a:t>Институциональный уровень</a:t>
            </a:r>
            <a:endParaRPr lang="nl-NL" altLang="nl-NL" sz="2000" dirty="0"/>
          </a:p>
          <a:p>
            <a:pPr lvl="1" eaLnBrk="1" hangingPunct="1"/>
            <a:r>
              <a:rPr lang="ru-RU" altLang="nl-NL" sz="1800" dirty="0" smtClean="0"/>
              <a:t>Четкое представление доступных совместных программ и посещение их студентами </a:t>
            </a:r>
          </a:p>
          <a:p>
            <a:pPr lvl="1" eaLnBrk="1" hangingPunct="1"/>
            <a:r>
              <a:rPr lang="ru-RU" altLang="nl-NL" sz="1800" dirty="0" smtClean="0"/>
              <a:t>Постоянная осведомленность и забота о качестве как фундамента совместных программ </a:t>
            </a:r>
          </a:p>
          <a:p>
            <a:pPr lvl="1" eaLnBrk="1" hangingPunct="1"/>
            <a:r>
              <a:rPr lang="ru-RU" altLang="nl-NL" sz="1800" dirty="0" smtClean="0"/>
              <a:t>Ясная коммуникация со студентами</a:t>
            </a:r>
            <a:r>
              <a:rPr lang="nl-NL" altLang="nl-NL" sz="1800" dirty="0" smtClean="0"/>
              <a:t>: </a:t>
            </a:r>
            <a:r>
              <a:rPr lang="ru-RU" altLang="nl-NL" sz="1800" dirty="0" smtClean="0"/>
              <a:t>содержание программы, степень (-и), оплата.</a:t>
            </a:r>
            <a:endParaRPr lang="nl-NL" alt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9DAD642-523E-504E-BD6B-F212F9976F42}" type="slidenum">
              <a:rPr lang="en-US" altLang="nl-NL" sz="2500">
                <a:latin typeface="ScalaSans" charset="0"/>
              </a:rPr>
              <a:pPr/>
              <a:t>10</a:t>
            </a:fld>
            <a:endParaRPr lang="en-US" altLang="nl-NL" sz="2500"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1828801" y="304800"/>
            <a:ext cx="6986588" cy="1074738"/>
          </a:xfrm>
        </p:spPr>
        <p:txBody>
          <a:bodyPr/>
          <a:lstStyle/>
          <a:p>
            <a:pPr eaLnBrk="1" hangingPunct="1"/>
            <a:r>
              <a:rPr lang="ru-RU" altLang="nl-NL" sz="3200" b="0" dirty="0" smtClean="0"/>
              <a:t>Предложение закона</a:t>
            </a:r>
            <a:r>
              <a:rPr lang="nl-NL" altLang="nl-NL" sz="3200" b="0" dirty="0" smtClean="0"/>
              <a:t>: </a:t>
            </a:r>
            <a:r>
              <a:rPr lang="ru-RU" altLang="nl-NL" sz="3200" b="0" dirty="0" smtClean="0"/>
              <a:t>сделай сам </a:t>
            </a:r>
            <a:r>
              <a:rPr lang="nl-NL" altLang="nl-NL" sz="3200" b="0" dirty="0" smtClean="0"/>
              <a:t/>
            </a:r>
            <a:br>
              <a:rPr lang="nl-NL" altLang="nl-NL" sz="3200" b="0" dirty="0" smtClean="0"/>
            </a:br>
            <a:r>
              <a:rPr lang="nl-NL" altLang="nl-NL" sz="3200" b="0" dirty="0" smtClean="0"/>
              <a:t>(</a:t>
            </a:r>
            <a:r>
              <a:rPr lang="ru-RU" altLang="nl-NL" sz="3200" b="0" dirty="0" smtClean="0"/>
              <a:t>с условиями</a:t>
            </a:r>
            <a:r>
              <a:rPr lang="nl-NL" altLang="nl-NL" sz="3200" b="0" dirty="0" smtClean="0"/>
              <a:t>)</a:t>
            </a:r>
            <a:endParaRPr lang="nl-NL" altLang="nl-NL" sz="3200" b="0" dirty="0"/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>
          <a:xfrm>
            <a:off x="990600" y="1828800"/>
            <a:ext cx="7824788" cy="47196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nl-NL" sz="2000" i="1" dirty="0"/>
              <a:t>Закон о содействии интернационализации высшего образования</a:t>
            </a:r>
            <a:endParaRPr lang="en-US" altLang="nl-NL" sz="2000" dirty="0" smtClean="0"/>
          </a:p>
          <a:p>
            <a:pPr eaLnBrk="1" hangingPunct="1"/>
            <a:r>
              <a:rPr lang="ru-RU" altLang="nl-NL" sz="2000" dirty="0" smtClean="0"/>
              <a:t>Закон предусматривает принятие определенных мер вузами</a:t>
            </a:r>
            <a:r>
              <a:rPr lang="nl-NL" altLang="nl-NL" sz="2000" dirty="0" smtClean="0"/>
              <a:t>…</a:t>
            </a:r>
            <a:endParaRPr lang="nl-NL" altLang="nl-NL" sz="2000" dirty="0"/>
          </a:p>
          <a:p>
            <a:pPr lvl="1" eaLnBrk="1" hangingPunct="1"/>
            <a:r>
              <a:rPr lang="nl-NL" altLang="nl-NL" sz="1800" dirty="0" smtClean="0"/>
              <a:t>‘..</a:t>
            </a:r>
            <a:r>
              <a:rPr lang="ru-RU" altLang="nl-NL" sz="1800" dirty="0" smtClean="0"/>
              <a:t>составление программ совместно с иностранным вузом по условиям меж-институционального соглашения</a:t>
            </a:r>
            <a:r>
              <a:rPr lang="nl-NL" altLang="nl-NL" sz="1800" dirty="0" smtClean="0"/>
              <a:t>.</a:t>
            </a:r>
          </a:p>
          <a:p>
            <a:pPr lvl="1" eaLnBrk="1" hangingPunct="1"/>
            <a:endParaRPr lang="nl-NL" altLang="nl-NL" sz="1800" dirty="0"/>
          </a:p>
          <a:p>
            <a:pPr eaLnBrk="1" hangingPunct="1"/>
            <a:r>
              <a:rPr lang="nl-NL" altLang="nl-NL" sz="2000" dirty="0"/>
              <a:t>… </a:t>
            </a:r>
            <a:r>
              <a:rPr lang="ru-RU" altLang="nl-NL" sz="2000" dirty="0" smtClean="0"/>
              <a:t>и постановляет что должно быть предусмотрено в соглашении </a:t>
            </a:r>
          </a:p>
          <a:p>
            <a:pPr lvl="1" eaLnBrk="1" hangingPunct="1"/>
            <a:r>
              <a:rPr lang="ru-RU" altLang="nl-NL" sz="1800" dirty="0" smtClean="0"/>
              <a:t>Содержание образовательной программы/ участие каждого в образовательной деятельности</a:t>
            </a:r>
            <a:r>
              <a:rPr lang="nl-NL" altLang="nl-NL" sz="1800" dirty="0" smtClean="0"/>
              <a:t>/</a:t>
            </a:r>
            <a:r>
              <a:rPr lang="ru-RU" altLang="nl-NL" sz="1800" dirty="0" smtClean="0"/>
              <a:t>присуждение степеней</a:t>
            </a:r>
            <a:r>
              <a:rPr lang="nl-NL" altLang="nl-NL" sz="1800" dirty="0" smtClean="0"/>
              <a:t>/ </a:t>
            </a:r>
            <a:r>
              <a:rPr lang="ru-RU" altLang="nl-NL" sz="1800" dirty="0" smtClean="0"/>
              <a:t>зачисление студентов</a:t>
            </a:r>
            <a:r>
              <a:rPr lang="nl-NL" altLang="nl-NL" sz="1800" dirty="0" smtClean="0"/>
              <a:t>/ </a:t>
            </a:r>
            <a:r>
              <a:rPr lang="ru-RU" altLang="nl-NL" sz="1800" dirty="0" smtClean="0"/>
              <a:t>обязательства (или нет) по оплате студентами</a:t>
            </a:r>
            <a:r>
              <a:rPr lang="nl-NL" altLang="nl-NL" sz="1800" dirty="0" smtClean="0"/>
              <a:t>. </a:t>
            </a:r>
          </a:p>
          <a:p>
            <a:pPr lvl="1" eaLnBrk="1" hangingPunct="1"/>
            <a:r>
              <a:rPr lang="ru-RU" altLang="nl-NL" sz="1800" dirty="0" smtClean="0"/>
              <a:t>Экзаменационный комитет компетентен в присуждении степеней, совместно с одним или более голландских или иностранных вузов</a:t>
            </a:r>
            <a:r>
              <a:rPr lang="nl-NL" altLang="nl-NL" sz="1800" dirty="0" smtClean="0"/>
              <a:t>. </a:t>
            </a:r>
            <a:endParaRPr lang="nl-NL" altLang="nl-NL" sz="1800" dirty="0"/>
          </a:p>
          <a:p>
            <a:pPr lvl="1" eaLnBrk="1" hangingPunct="1"/>
            <a:endParaRPr lang="nl-NL" altLang="nl-NL" sz="1800" dirty="0"/>
          </a:p>
          <a:p>
            <a:pPr eaLnBrk="1" hangingPunct="1"/>
            <a:endParaRPr lang="nl-NL" altLang="nl-NL" sz="1800" dirty="0"/>
          </a:p>
          <a:p>
            <a:pPr lvl="1" eaLnBrk="1" hangingPunct="1"/>
            <a:endParaRPr lang="nl-NL" altLang="nl-NL" sz="2000" dirty="0"/>
          </a:p>
          <a:p>
            <a:pPr eaLnBrk="1" hangingPunct="1"/>
            <a:endParaRPr lang="nl-NL" alt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20F1F7C-9A85-4A4E-989C-06357C721BB2}" type="slidenum">
              <a:rPr lang="en-US" altLang="nl-NL" sz="2500">
                <a:solidFill>
                  <a:srgbClr val="000000"/>
                </a:solidFill>
                <a:latin typeface="ScalaSans" charset="0"/>
              </a:rPr>
              <a:pPr/>
              <a:t>11</a:t>
            </a:fld>
            <a:endParaRPr lang="en-US" altLang="nl-NL" sz="2500">
              <a:solidFill>
                <a:srgbClr val="000000"/>
              </a:solidFill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nl-NL" b="0" dirty="0" err="1" smtClean="0"/>
              <a:t>Амбициозность</a:t>
            </a:r>
            <a:r>
              <a:rPr lang="ru-RU" altLang="nl-NL" b="0" dirty="0" smtClean="0"/>
              <a:t> университетов относительно МКМ</a:t>
            </a:r>
            <a:endParaRPr lang="nl-NL" altLang="nl-NL" b="0" dirty="0"/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798638"/>
            <a:ext cx="8077200" cy="4749800"/>
          </a:xfrm>
        </p:spPr>
        <p:txBody>
          <a:bodyPr/>
          <a:lstStyle/>
          <a:p>
            <a:pPr marL="0" indent="0">
              <a:buNone/>
            </a:pPr>
            <a:r>
              <a:rPr lang="ru-RU" altLang="nl-NL" sz="1800" dirty="0" smtClean="0"/>
              <a:t>В этом году собрали данные о предстоящих целях голландских университетов в международной кредитной мобильности</a:t>
            </a:r>
            <a:r>
              <a:rPr lang="en-US" altLang="nl-NL" sz="1800" dirty="0" smtClean="0"/>
              <a:t>. </a:t>
            </a:r>
            <a:endParaRPr lang="en-US" altLang="nl-NL" sz="1800" dirty="0"/>
          </a:p>
          <a:p>
            <a:r>
              <a:rPr lang="ru-RU" altLang="nl-NL" sz="1800" dirty="0" smtClean="0"/>
              <a:t>В ближайшие годы все университеты покажут существенный рост МКМ</a:t>
            </a:r>
            <a:r>
              <a:rPr lang="en-US" altLang="nl-NL" sz="1800" dirty="0" smtClean="0"/>
              <a:t>. </a:t>
            </a:r>
            <a:endParaRPr lang="en-US" altLang="nl-NL" sz="1800" dirty="0"/>
          </a:p>
          <a:p>
            <a:r>
              <a:rPr lang="ru-RU" altLang="nl-NL" sz="1800" dirty="0" smtClean="0"/>
              <a:t>Цели вуза могут быть амбициозными. Но даже если цели не поставлены, ожидается рост или высокие показатели будут уже достигнуты</a:t>
            </a:r>
            <a:r>
              <a:rPr lang="en-US" altLang="nl-NL" sz="1800" dirty="0" smtClean="0"/>
              <a:t>. </a:t>
            </a:r>
            <a:endParaRPr lang="en-US" altLang="nl-NL" sz="1800" dirty="0"/>
          </a:p>
          <a:p>
            <a:r>
              <a:rPr lang="ru-RU" altLang="nl-NL" sz="1800" dirty="0" smtClean="0"/>
              <a:t>Цели поставлены на центральном уровне или для индивидуальных факультетов/учебных программ</a:t>
            </a:r>
            <a:r>
              <a:rPr lang="en-US" altLang="nl-NL" sz="1800" dirty="0" smtClean="0"/>
              <a:t>. </a:t>
            </a:r>
            <a:r>
              <a:rPr lang="ru-RU" altLang="nl-NL" sz="1800" dirty="0" smtClean="0"/>
              <a:t>Во всех случаях ожидается, что МКМ будет частью официального учебного плана</a:t>
            </a:r>
            <a:r>
              <a:rPr lang="en-US" altLang="nl-NL" sz="1800" dirty="0" smtClean="0"/>
              <a:t>. </a:t>
            </a:r>
            <a:endParaRPr lang="en-US" altLang="nl-NL" sz="1800" dirty="0"/>
          </a:p>
          <a:p>
            <a:r>
              <a:rPr lang="ru-RU" altLang="nl-NL" sz="1800" dirty="0" smtClean="0"/>
              <a:t>На уровне индивидуальных программ, как и при адаптации формата общей программы для университета, мы видим появление окон мобильности как часть учебного плана</a:t>
            </a:r>
            <a:r>
              <a:rPr lang="en-US" altLang="nl-NL" sz="1800" dirty="0" smtClean="0"/>
              <a:t>. </a:t>
            </a:r>
            <a:endParaRPr lang="en-US" altLang="nl-NL" sz="1800" dirty="0"/>
          </a:p>
          <a:p>
            <a:r>
              <a:rPr lang="ru-RU" altLang="nl-NL" sz="1800" dirty="0" smtClean="0"/>
              <a:t>Вид и продолжительность МКМ очень разнообразны</a:t>
            </a:r>
            <a:r>
              <a:rPr lang="en-US" altLang="nl-NL" sz="1800" dirty="0" smtClean="0"/>
              <a:t>. </a:t>
            </a:r>
            <a:r>
              <a:rPr lang="ru-RU" altLang="nl-NL" sz="1800" dirty="0"/>
              <a:t>У</a:t>
            </a:r>
            <a:r>
              <a:rPr lang="ru-RU" altLang="nl-NL" sz="1800" dirty="0" smtClean="0"/>
              <a:t>тверждение МКМ экзаменационным комитетом является </a:t>
            </a:r>
            <a:r>
              <a:rPr lang="ru-RU" altLang="nl-NL" sz="1800" dirty="0"/>
              <a:t>первостепенной важностью </a:t>
            </a:r>
            <a:r>
              <a:rPr lang="ru-RU" altLang="nl-NL" sz="1800" dirty="0" smtClean="0"/>
              <a:t>для </a:t>
            </a:r>
            <a:r>
              <a:rPr lang="ru-RU" altLang="nl-NL" sz="1800" dirty="0"/>
              <a:t>учебного </a:t>
            </a:r>
            <a:r>
              <a:rPr lang="ru-RU" altLang="nl-NL" sz="1800" dirty="0" smtClean="0"/>
              <a:t>плана.</a:t>
            </a:r>
            <a:r>
              <a:rPr lang="en-US" altLang="nl-NL" sz="1800" dirty="0" smtClean="0"/>
              <a:t> </a:t>
            </a:r>
            <a:endParaRPr lang="en-US" altLang="nl-NL" sz="1800" dirty="0"/>
          </a:p>
          <a:p>
            <a:endParaRPr lang="en-US" altLang="nl-NL" sz="1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64A9933E-2CCE-4D4B-BE47-0679C4A358A0}" type="slidenum">
              <a:rPr lang="en-US" altLang="nl-NL" sz="2500">
                <a:latin typeface="ScalaSans" charset="0"/>
              </a:rPr>
              <a:pPr/>
              <a:t>12</a:t>
            </a:fld>
            <a:endParaRPr lang="en-US" altLang="nl-NL" sz="2500"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1601" y="1798638"/>
            <a:ext cx="7443788" cy="4749800"/>
          </a:xfrm>
        </p:spPr>
        <p:txBody>
          <a:bodyPr/>
          <a:lstStyle/>
          <a:p>
            <a:pPr lvl="0">
              <a:buClr>
                <a:srgbClr val="CD1C19"/>
              </a:buClr>
            </a:pPr>
            <a:r>
              <a:rPr lang="ru-RU" altLang="nl-NL" sz="1800" dirty="0" smtClean="0">
                <a:solidFill>
                  <a:srgbClr val="000000"/>
                </a:solidFill>
              </a:rPr>
              <a:t>Четкие коммуникации и прозрачность процедур для студентов способствуют продвижению МКМ</a:t>
            </a:r>
            <a:r>
              <a:rPr lang="en-US" altLang="nl-NL" sz="1800" dirty="0" smtClean="0">
                <a:solidFill>
                  <a:srgbClr val="000000"/>
                </a:solidFill>
              </a:rPr>
              <a:t>. </a:t>
            </a:r>
            <a:endParaRPr lang="en-US" altLang="nl-NL" sz="1800" dirty="0">
              <a:solidFill>
                <a:srgbClr val="000000"/>
              </a:solidFill>
            </a:endParaRPr>
          </a:p>
          <a:p>
            <a:pPr lvl="0">
              <a:buClr>
                <a:srgbClr val="CD1C19"/>
              </a:buClr>
            </a:pPr>
            <a:r>
              <a:rPr lang="ru-RU" altLang="nl-NL" sz="1800" dirty="0" smtClean="0">
                <a:solidFill>
                  <a:srgbClr val="000000"/>
                </a:solidFill>
              </a:rPr>
              <a:t>В свете ожидаемого роста МКМ, нам необходимо выявить подходят ли граничные условия цели. Например, роль и значение </a:t>
            </a:r>
            <a:r>
              <a:rPr lang="ru-RU" altLang="nl-NL" sz="1800" dirty="0" err="1" smtClean="0">
                <a:solidFill>
                  <a:srgbClr val="000000"/>
                </a:solidFill>
              </a:rPr>
              <a:t>Эразмус</a:t>
            </a:r>
            <a:r>
              <a:rPr lang="ru-RU" altLang="nl-NL" sz="1800" dirty="0" smtClean="0">
                <a:solidFill>
                  <a:srgbClr val="000000"/>
                </a:solidFill>
              </a:rPr>
              <a:t>+ для индивидуальной мобильности</a:t>
            </a:r>
            <a:r>
              <a:rPr lang="en-US" altLang="nl-NL" sz="1800" dirty="0" smtClean="0">
                <a:solidFill>
                  <a:srgbClr val="000000"/>
                </a:solidFill>
              </a:rPr>
              <a:t>. </a:t>
            </a:r>
            <a:endParaRPr lang="nl-NL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Все </a:t>
            </a:r>
            <a:r>
              <a:rPr lang="ru-RU" sz="1800" dirty="0">
                <a:solidFill>
                  <a:srgbClr val="000000"/>
                </a:solidFill>
              </a:rPr>
              <a:t>университеты </a:t>
            </a:r>
            <a:r>
              <a:rPr lang="ru-RU" sz="1800" dirty="0" smtClean="0">
                <a:solidFill>
                  <a:srgbClr val="000000"/>
                </a:solidFill>
              </a:rPr>
              <a:t>или имеют   руководство по продвижению МКМ или планируют его сделать. Цели различны для разных университетов и совпадают с определениями, которые они используют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ru-RU" sz="1800" dirty="0" smtClean="0">
                <a:solidFill>
                  <a:srgbClr val="000000"/>
                </a:solidFill>
              </a:rPr>
              <a:t> Поразительно то, что усреднение всех амбиций университетов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 smtClean="0">
                <a:solidFill>
                  <a:srgbClr val="000000"/>
                </a:solidFill>
              </a:rPr>
              <a:t>повлияет на значительный рост МКМ</a:t>
            </a:r>
            <a:r>
              <a:rPr lang="en-GB" sz="1800" dirty="0" smtClean="0">
                <a:solidFill>
                  <a:srgbClr val="000000"/>
                </a:solidFill>
              </a:rPr>
              <a:t>. </a:t>
            </a:r>
            <a:endParaRPr lang="nl-NL" sz="1800" dirty="0">
              <a:solidFill>
                <a:srgbClr val="000000"/>
              </a:solidFill>
            </a:endParaRPr>
          </a:p>
          <a:p>
            <a:r>
              <a:rPr lang="ru-RU" sz="1800" dirty="0" smtClean="0">
                <a:solidFill>
                  <a:srgbClr val="000000"/>
                </a:solidFill>
              </a:rPr>
              <a:t>Большинство университетов не имеют определенных целей для бакалавров и магистрантов. Некоторые университеты сделали осознанный выбор не ставить цели для магистрантов, так как согласно архитектуры программы, МКМ будет включена. Программа магистратуры - </a:t>
            </a:r>
            <a:r>
              <a:rPr lang="en-GB" sz="1800" dirty="0" smtClean="0">
                <a:solidFill>
                  <a:srgbClr val="000000"/>
                </a:solidFill>
              </a:rPr>
              <a:t>60 </a:t>
            </a:r>
            <a:r>
              <a:rPr lang="en-GB" sz="1800" dirty="0">
                <a:solidFill>
                  <a:srgbClr val="000000"/>
                </a:solidFill>
              </a:rPr>
              <a:t>ECTS </a:t>
            </a:r>
            <a:r>
              <a:rPr lang="en-GB" sz="1800" dirty="0" smtClean="0">
                <a:solidFill>
                  <a:srgbClr val="000000"/>
                </a:solidFill>
              </a:rPr>
              <a:t>(</a:t>
            </a:r>
            <a:r>
              <a:rPr lang="ru-RU" sz="1800" dirty="0" smtClean="0">
                <a:solidFill>
                  <a:srgbClr val="000000"/>
                </a:solidFill>
              </a:rPr>
              <a:t>языки, гуманитарные науки</a:t>
            </a:r>
            <a:r>
              <a:rPr lang="en-GB" sz="1800" dirty="0" smtClean="0">
                <a:solidFill>
                  <a:srgbClr val="000000"/>
                </a:solidFill>
              </a:rPr>
              <a:t>) </a:t>
            </a:r>
            <a:r>
              <a:rPr lang="ru-RU" sz="1800" dirty="0" smtClean="0">
                <a:solidFill>
                  <a:srgbClr val="000000"/>
                </a:solidFill>
              </a:rPr>
              <a:t>ограничены и негибки для МКМ</a:t>
            </a:r>
            <a:r>
              <a:rPr lang="en-GB" sz="1800" dirty="0" smtClean="0">
                <a:solidFill>
                  <a:srgbClr val="000000"/>
                </a:solidFill>
              </a:rPr>
              <a:t>. </a:t>
            </a:r>
            <a:endParaRPr lang="nl-NL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</a:rPr>
              <a:t/>
            </a:r>
            <a:br>
              <a:rPr lang="nl-NL" sz="1800" dirty="0">
                <a:solidFill>
                  <a:srgbClr val="000000"/>
                </a:solidFill>
              </a:rPr>
            </a:br>
            <a:endParaRPr lang="nl-NL" sz="1800" dirty="0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7BD3-1F80-A840-A3C0-C31FC8698197}" type="slidenum">
              <a:rPr lang="en-US" altLang="nl-NL" smtClean="0"/>
              <a:pPr/>
              <a:t>13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875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Обзор амбиций</a:t>
            </a:r>
            <a:endParaRPr lang="nl-NL" b="0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980699"/>
              </p:ext>
            </p:extLst>
          </p:nvPr>
        </p:nvGraphicFramePr>
        <p:xfrm>
          <a:off x="838199" y="1708286"/>
          <a:ext cx="7694090" cy="4847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002"/>
                <a:gridCol w="3212199"/>
                <a:gridCol w="533400"/>
                <a:gridCol w="3274489"/>
              </a:tblGrid>
              <a:tr h="169636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Ambitions </a:t>
                      </a:r>
                      <a:r>
                        <a:rPr lang="en-GB" sz="900" dirty="0">
                          <a:effectLst/>
                        </a:rPr>
                        <a:t>for outgoing international (credit) mobility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27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University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  <a:latin typeface="+mn-lt"/>
                          <a:ea typeface="+mn-ea"/>
                        </a:rPr>
                        <a:t>Target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When</a:t>
                      </a:r>
                      <a:endParaRPr lang="nl-N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Scope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169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  <a:latin typeface="+mn-lt"/>
                          <a:ea typeface="+mn-ea"/>
                        </a:rPr>
                        <a:t>A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Under development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-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At discretion of faculties.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27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B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25% bachelor-afgestudeerden, 15% master-afgestudeerden.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2017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Under condition of approval by exam-board.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407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C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90% van alle master-afgestudeerden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NB in 2015 reeds 39,6% van Ma-afgestudeerden.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2020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Min. 15 ECTS (Ba or Ma).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27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D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50% of graduates.</a:t>
                      </a:r>
                      <a:endParaRPr lang="nl-NL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Note: 30% achieved in 2014.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2020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Min. 3 months (15 ECTS) abroad. 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27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E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50% of graduates.</a:t>
                      </a:r>
                      <a:endParaRPr lang="nl-NL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Note: 30% achieved in 2014.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2018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Min. 2 months.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169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F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50% of all students.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2016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Min. 2 weeks in one go / 7,5 ECTS.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169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G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Under development.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-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-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397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H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The </a:t>
                      </a:r>
                      <a:r>
                        <a:rPr lang="nl-NL" sz="1000" dirty="0" err="1">
                          <a:effectLst/>
                        </a:rPr>
                        <a:t>university-average</a:t>
                      </a:r>
                      <a:r>
                        <a:rPr lang="nl-NL" sz="1000" dirty="0">
                          <a:effectLst/>
                        </a:rPr>
                        <a:t> is 50%.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2015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% depending on </a:t>
                      </a:r>
                      <a:r>
                        <a:rPr lang="en-GB" sz="1000" dirty="0" err="1" smtClean="0">
                          <a:effectLst/>
                        </a:rPr>
                        <a:t>studieprogramme</a:t>
                      </a:r>
                      <a:r>
                        <a:rPr lang="en-GB" sz="1000" dirty="0" smtClean="0">
                          <a:effectLst/>
                        </a:rPr>
                        <a:t>. </a:t>
                      </a:r>
                      <a:r>
                        <a:rPr lang="en-GB" sz="1000" dirty="0">
                          <a:effectLst/>
                        </a:rPr>
                        <a:t>Sometimes obligatory, meaning 100% of all students. </a:t>
                      </a:r>
                      <a:r>
                        <a:rPr lang="en-GB" sz="1000" dirty="0" smtClean="0">
                          <a:effectLst/>
                        </a:rPr>
                        <a:t>Always recommended</a:t>
                      </a:r>
                      <a:r>
                        <a:rPr lang="en-GB" sz="1000" dirty="0">
                          <a:effectLst/>
                        </a:rPr>
                        <a:t>. 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407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I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25-30% in Ba</a:t>
                      </a:r>
                      <a:endParaRPr lang="nl-NL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In Ma depending on programme: either obligatory or no fit in programme. 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-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Definition and indicators to be developed.	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407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J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Target of 25% of Ba-</a:t>
                      </a:r>
                      <a:r>
                        <a:rPr lang="en-GB" sz="1000" dirty="0" err="1">
                          <a:effectLst/>
                        </a:rPr>
                        <a:t>garduates</a:t>
                      </a:r>
                      <a:r>
                        <a:rPr lang="en-GB" sz="1000" dirty="0">
                          <a:effectLst/>
                        </a:rPr>
                        <a:t> is met in 2015. Target to be raised. </a:t>
                      </a:r>
                      <a:r>
                        <a:rPr lang="en-GB" sz="1000" dirty="0" smtClean="0">
                          <a:effectLst/>
                        </a:rPr>
                        <a:t>For </a:t>
                      </a:r>
                      <a:r>
                        <a:rPr lang="en-GB" sz="1000" dirty="0">
                          <a:effectLst/>
                        </a:rPr>
                        <a:t>Ma-students no target. 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2015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Full semester </a:t>
                      </a:r>
                      <a:r>
                        <a:rPr lang="nl-NL" sz="1000" dirty="0" err="1">
                          <a:effectLst/>
                        </a:rPr>
                        <a:t>abroad</a:t>
                      </a:r>
                      <a:r>
                        <a:rPr lang="nl-NL" sz="1000" dirty="0">
                          <a:effectLst/>
                        </a:rPr>
                        <a:t>. 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271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K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75% of Ba-students. </a:t>
                      </a:r>
                      <a:endParaRPr lang="nl-NL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 target for Ma-students (self-movers). 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Min. 15 ECTS.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407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/>
                      </a:r>
                      <a:br>
                        <a:rPr lang="nl-NL" sz="1100" dirty="0">
                          <a:effectLst/>
                        </a:rPr>
                      </a:br>
                      <a:r>
                        <a:rPr lang="nl-NL" sz="900" dirty="0" smtClean="0">
                          <a:effectLst/>
                        </a:rPr>
                        <a:t>L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75% of graduates has substantial international experience (including international Ma-students). 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</a:rPr>
                        <a:t>2020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</a:rPr>
                        <a:t>Min. 15 ECTS / 3 </a:t>
                      </a:r>
                      <a:r>
                        <a:rPr lang="nl-NL" sz="1000" dirty="0" err="1">
                          <a:effectLst/>
                        </a:rPr>
                        <a:t>months</a:t>
                      </a:r>
                      <a:r>
                        <a:rPr lang="nl-NL" sz="1000" dirty="0">
                          <a:effectLst/>
                        </a:rPr>
                        <a:t>.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  <a:tr h="5428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 smtClean="0">
                          <a:effectLst/>
                        </a:rPr>
                        <a:t>M</a:t>
                      </a:r>
                      <a:endParaRPr lang="nl-N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Min. 15 % of students has obtained credits abroad. Most faculties achieve higher numbers. For instance Medical Faculty 75% in 2020 (internships). 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2018</a:t>
                      </a:r>
                      <a:endParaRPr lang="nl-NL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nl-NL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2020</a:t>
                      </a:r>
                      <a:endParaRPr lang="nl-NL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Min. 15 ECTS. No exact definition, credits to be approved by exam-board and part of the official curriculum. </a:t>
                      </a:r>
                      <a:endParaRPr lang="nl-NL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582" marR="39582" marT="0" marB="0"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7BD3-1F80-A840-A3C0-C31FC8698197}" type="slidenum">
              <a:rPr lang="en-US" altLang="nl-NL" smtClean="0"/>
              <a:pPr/>
              <a:t>14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589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Отражение амбиций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98638"/>
            <a:ext cx="8153400" cy="4749800"/>
          </a:xfrm>
        </p:spPr>
        <p:txBody>
          <a:bodyPr/>
          <a:lstStyle/>
          <a:p>
            <a:r>
              <a:rPr lang="ru-RU" sz="1800" dirty="0" smtClean="0"/>
              <a:t>Нужно обсудить какой должен быть минимальный период и как это повлияет на качество полученного опыта. Любая учебная деятельность за рубежом имеет ценность при условии утверждения экзаменационным  комитетом как части учебного плана. </a:t>
            </a:r>
            <a:endParaRPr lang="nl-NL" sz="1800" dirty="0"/>
          </a:p>
          <a:p>
            <a:r>
              <a:rPr lang="ru-RU" sz="1800" dirty="0" smtClean="0"/>
              <a:t>Университеты сталкиваются с проблемами при регистрации МКМ в образовательной регистрационной системе. Большинство университетов придерживаются интегрированной политики и дают полную автономию факультетам. Внедрение международного опыта в </a:t>
            </a:r>
            <a:r>
              <a:rPr lang="ru-RU" sz="1800" dirty="0"/>
              <a:t>у</a:t>
            </a:r>
            <a:r>
              <a:rPr lang="ru-RU" sz="1800" dirty="0" smtClean="0"/>
              <a:t>чебный план все еще является проблемой для многих университетов: соответствие со своими учебными программами, </a:t>
            </a:r>
            <a:r>
              <a:rPr lang="ru-RU" sz="1800" dirty="0"/>
              <a:t>с</a:t>
            </a:r>
            <a:r>
              <a:rPr lang="ru-RU" sz="1800" dirty="0" smtClean="0"/>
              <a:t>одержание и время в расписании партнерского вуза. </a:t>
            </a:r>
          </a:p>
          <a:p>
            <a:r>
              <a:rPr lang="ru-RU" sz="1800" dirty="0" smtClean="0"/>
              <a:t>Очень часто мы наблюдаем когда один конкретный семестр (к примеру семестр 5) оставляют свободным</a:t>
            </a:r>
            <a:r>
              <a:rPr lang="en-GB" sz="1800" dirty="0" smtClean="0"/>
              <a:t>. </a:t>
            </a:r>
            <a:r>
              <a:rPr lang="ru-RU" sz="1800" dirty="0"/>
              <a:t>Надлежащая информация и общение со студентами </a:t>
            </a:r>
            <a:r>
              <a:rPr lang="ru-RU" sz="1800" dirty="0" smtClean="0"/>
              <a:t>являются </a:t>
            </a:r>
            <a:r>
              <a:rPr lang="ru-RU" sz="1800" dirty="0"/>
              <a:t>решающим </a:t>
            </a:r>
            <a:r>
              <a:rPr lang="ru-RU" sz="1800" dirty="0" smtClean="0"/>
              <a:t>фактором </a:t>
            </a:r>
            <a:r>
              <a:rPr lang="ru-RU" sz="1800" dirty="0"/>
              <a:t>по мнению большинства университетов</a:t>
            </a:r>
            <a:r>
              <a:rPr lang="en-GB" sz="1800" dirty="0" smtClean="0"/>
              <a:t>. </a:t>
            </a:r>
            <a:endParaRPr lang="nl-NL" sz="1800" dirty="0"/>
          </a:p>
          <a:p>
            <a:r>
              <a:rPr lang="ru-RU" sz="1800" dirty="0" smtClean="0"/>
              <a:t>Интернационализация в своем вузе, чтобы обеспечить международный опыт для студентов когда они не могут поехать за рубеж</a:t>
            </a:r>
            <a:r>
              <a:rPr lang="en-GB" sz="1800" dirty="0" smtClean="0"/>
              <a:t>. </a:t>
            </a:r>
            <a:endParaRPr lang="nl-NL" sz="1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7BD3-1F80-A840-A3C0-C31FC8698197}" type="slidenum">
              <a:rPr lang="en-US" altLang="nl-NL" smtClean="0"/>
              <a:pPr/>
              <a:t>15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9454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Лучшие практики</a:t>
            </a:r>
            <a:endParaRPr lang="nl-NL" b="0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889369"/>
              </p:ext>
            </p:extLst>
          </p:nvPr>
        </p:nvGraphicFramePr>
        <p:xfrm>
          <a:off x="1447800" y="2133601"/>
          <a:ext cx="6934200" cy="3809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34200"/>
              </a:tblGrid>
              <a:tr h="512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/>
                      </a:r>
                      <a:br>
                        <a:rPr lang="en-GB" sz="1600" dirty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Топ </a:t>
                      </a:r>
                      <a:r>
                        <a:rPr lang="en-GB" sz="1600" dirty="0" smtClean="0">
                          <a:effectLst/>
                        </a:rPr>
                        <a:t>3 </a:t>
                      </a:r>
                      <a:r>
                        <a:rPr lang="ru-RU" sz="1600" dirty="0" smtClean="0">
                          <a:effectLst/>
                        </a:rPr>
                        <a:t>лучших практик по МКМ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24441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600" dirty="0" smtClean="0">
                          <a:effectLst/>
                        </a:rPr>
                        <a:t>1. </a:t>
                      </a:r>
                      <a:r>
                        <a:rPr lang="ru-RU" sz="1600" dirty="0" smtClean="0">
                          <a:effectLst/>
                        </a:rPr>
                        <a:t>СТРУКТУРА ПРОГРАММЫ</a:t>
                      </a:r>
                      <a:endParaRPr lang="nl-NL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Оставит</a:t>
                      </a:r>
                      <a:r>
                        <a:rPr lang="ru-RU" sz="1600" b="0" baseline="0" dirty="0" smtClean="0">
                          <a:effectLst/>
                        </a:rPr>
                        <a:t>ь свободным  место в учебном плане для МКМ: окно мобильности</a:t>
                      </a:r>
                      <a:r>
                        <a:rPr lang="en-GB" sz="1600" b="0" dirty="0" smtClean="0">
                          <a:effectLst/>
                        </a:rPr>
                        <a:t>. </a:t>
                      </a:r>
                      <a:endParaRPr lang="nl-NL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24441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600" dirty="0" smtClean="0">
                          <a:effectLst/>
                        </a:rPr>
                        <a:t>2. </a:t>
                      </a:r>
                      <a:r>
                        <a:rPr lang="ru-RU" sz="1600" dirty="0" smtClean="0">
                          <a:effectLst/>
                        </a:rPr>
                        <a:t>РАСТЕТ</a:t>
                      </a:r>
                      <a:r>
                        <a:rPr lang="ru-RU" sz="1600" baseline="0" dirty="0" smtClean="0">
                          <a:effectLst/>
                        </a:rPr>
                        <a:t> ВАЖНОСТЬ ПОЛУЧЕНИЯ ОПЫТА ЗАРУБЕЖОМ 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effectLst/>
                        </a:rPr>
                        <a:t>Явное</a:t>
                      </a:r>
                      <a:r>
                        <a:rPr lang="ru-RU" sz="1600" b="0" baseline="0" dirty="0" smtClean="0">
                          <a:effectLst/>
                        </a:rPr>
                        <a:t> подтверждение важности МКМ университетом, ППС и работниками поможет убедить больше студентов</a:t>
                      </a:r>
                      <a:r>
                        <a:rPr lang="en-GB" sz="1600" b="0" dirty="0" smtClean="0">
                          <a:effectLst/>
                        </a:rPr>
                        <a:t>. </a:t>
                      </a:r>
                      <a:endParaRPr lang="nl-NL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48896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600" dirty="0" smtClean="0">
                          <a:effectLst/>
                        </a:rPr>
                        <a:t>3. </a:t>
                      </a:r>
                      <a:r>
                        <a:rPr lang="ru-RU" sz="1600" dirty="0" smtClean="0">
                          <a:effectLst/>
                        </a:rPr>
                        <a:t>СТРУКТУРИРОВАННАЯ</a:t>
                      </a:r>
                      <a:r>
                        <a:rPr lang="ru-RU" sz="1600" baseline="0" dirty="0" smtClean="0">
                          <a:effectLst/>
                        </a:rPr>
                        <a:t> МОБИЛЬНОСТЬ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7BD3-1F80-A840-A3C0-C31FC8698197}" type="slidenum">
              <a:rPr lang="en-US" altLang="nl-NL" smtClean="0"/>
              <a:pPr/>
              <a:t>16</a:t>
            </a:fld>
            <a:endParaRPr lang="en-US" altLang="nl-NL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71750" y="2954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5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Обратите внимание </a:t>
            </a:r>
            <a:endParaRPr lang="nl-NL" b="0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211028"/>
              </p:ext>
            </p:extLst>
          </p:nvPr>
        </p:nvGraphicFramePr>
        <p:xfrm>
          <a:off x="990600" y="1828800"/>
          <a:ext cx="7848600" cy="4833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8600"/>
              </a:tblGrid>
              <a:tr h="233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Топ </a:t>
                      </a:r>
                      <a:r>
                        <a:rPr lang="en-GB" sz="1600" dirty="0" smtClean="0">
                          <a:effectLst/>
                        </a:rPr>
                        <a:t>4 </a:t>
                      </a:r>
                      <a:r>
                        <a:rPr lang="ru-RU" sz="1600" dirty="0" smtClean="0">
                          <a:effectLst/>
                        </a:rPr>
                        <a:t>момента МКМ, на которые стоит обратить внимание в ближайшем</a:t>
                      </a:r>
                      <a:r>
                        <a:rPr lang="ru-RU" sz="1600" baseline="0" dirty="0" smtClean="0">
                          <a:effectLst/>
                        </a:rPr>
                        <a:t> будущем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3233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600" dirty="0" smtClean="0">
                          <a:effectLst/>
                        </a:rPr>
                        <a:t>1. </a:t>
                      </a:r>
                      <a:r>
                        <a:rPr lang="ru-RU" sz="1600" dirty="0" smtClean="0">
                          <a:effectLst/>
                        </a:rPr>
                        <a:t>Образование</a:t>
                      </a:r>
                      <a:r>
                        <a:rPr lang="ru-RU" sz="1600" baseline="0" dirty="0" smtClean="0">
                          <a:effectLst/>
                        </a:rPr>
                        <a:t> за рубежом </a:t>
                      </a:r>
                      <a:endParaRPr lang="nl-NL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Ограниченное</a:t>
                      </a:r>
                      <a:r>
                        <a:rPr lang="ru-RU" sz="1600" b="0" baseline="0" dirty="0" smtClean="0">
                          <a:effectLst/>
                        </a:rPr>
                        <a:t> количество</a:t>
                      </a:r>
                      <a:r>
                        <a:rPr lang="ru-RU" sz="1600" b="0" dirty="0" smtClean="0">
                          <a:effectLst/>
                        </a:rPr>
                        <a:t> курсов </a:t>
                      </a:r>
                      <a:r>
                        <a:rPr lang="ru-RU" sz="1600" b="0" baseline="0" dirty="0" smtClean="0">
                          <a:effectLst/>
                        </a:rPr>
                        <a:t>на английском языке у международных партнеров. Это также относится к количеству доступных мест для учебы и стажировок</a:t>
                      </a:r>
                      <a:r>
                        <a:rPr lang="en-GB" sz="1600" b="0" dirty="0" smtClean="0">
                          <a:effectLst/>
                        </a:rPr>
                        <a:t>. </a:t>
                      </a:r>
                      <a:endParaRPr lang="nl-NL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3233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600" dirty="0" smtClean="0">
                          <a:effectLst/>
                        </a:rPr>
                        <a:t>2. ERASMUS</a:t>
                      </a:r>
                      <a:r>
                        <a:rPr lang="nl-NL" sz="1600" dirty="0">
                          <a:effectLst/>
                        </a:rPr>
                        <a:t>+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Программа </a:t>
                      </a:r>
                      <a:r>
                        <a:rPr lang="ru-RU" sz="1600" b="0" dirty="0" err="1" smtClean="0">
                          <a:effectLst/>
                        </a:rPr>
                        <a:t>Эразмус</a:t>
                      </a:r>
                      <a:r>
                        <a:rPr lang="ru-RU" sz="1600" b="0" dirty="0" smtClean="0">
                          <a:effectLst/>
                        </a:rPr>
                        <a:t>+ не для будущего,</a:t>
                      </a:r>
                      <a:r>
                        <a:rPr lang="ru-RU" sz="1600" b="0" baseline="0" dirty="0" smtClean="0">
                          <a:effectLst/>
                        </a:rPr>
                        <a:t> принимая во внимание амбиции университетов. Программа считается довольно бюрократичной. </a:t>
                      </a:r>
                      <a:r>
                        <a:rPr lang="nl-NL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3233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600" dirty="0" smtClean="0">
                          <a:effectLst/>
                        </a:rPr>
                        <a:t>3. </a:t>
                      </a:r>
                      <a:r>
                        <a:rPr lang="ru-RU" sz="1600" dirty="0" smtClean="0">
                          <a:effectLst/>
                        </a:rPr>
                        <a:t>ОПРЕДЕЛЕНИЯ</a:t>
                      </a:r>
                      <a:endParaRPr lang="nl-NL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</a:rPr>
                        <a:t>Существуют разные формы МКМ. Поэтому</a:t>
                      </a:r>
                      <a:r>
                        <a:rPr lang="ru-RU" sz="1600" b="0" baseline="0" dirty="0" smtClean="0">
                          <a:effectLst/>
                        </a:rPr>
                        <a:t> нет национального определения МКМ, что препятствует сравнению и постановке четких целей</a:t>
                      </a:r>
                      <a:r>
                        <a:rPr lang="en-GB" sz="1600" b="0" dirty="0" smtClean="0">
                          <a:effectLst/>
                        </a:rPr>
                        <a:t>. </a:t>
                      </a:r>
                      <a:endParaRPr lang="nl-NL" sz="1600" b="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3233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nl-NL" sz="1600" dirty="0" smtClean="0">
                          <a:effectLst/>
                        </a:rPr>
                        <a:t>4. </a:t>
                      </a:r>
                      <a:r>
                        <a:rPr lang="ru-RU" sz="1600" dirty="0" smtClean="0">
                          <a:effectLst/>
                        </a:rPr>
                        <a:t>ЕПВО</a:t>
                      </a:r>
                      <a:endParaRPr lang="nl-NL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/>
                        <a:t>Существует необходимость окончательного установления ЕПВО, в котором ясно говорится о качестве</a:t>
                      </a:r>
                      <a:r>
                        <a:rPr lang="ru-RU" sz="1600" b="0" baseline="0" dirty="0" smtClean="0"/>
                        <a:t> </a:t>
                      </a:r>
                      <a:r>
                        <a:rPr lang="ru-RU" sz="1600" b="0" dirty="0" smtClean="0"/>
                        <a:t>и структуре образовательного предложения</a:t>
                      </a:r>
                      <a:r>
                        <a:rPr lang="en-GB" sz="1600" b="0" dirty="0" smtClean="0">
                          <a:effectLst/>
                        </a:rPr>
                        <a:t>.</a:t>
                      </a:r>
                      <a:endParaRPr lang="nl-NL" sz="1600" b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 </a:t>
                      </a:r>
                      <a:endParaRPr lang="nl-N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7BD3-1F80-A840-A3C0-C31FC8698197}" type="slidenum">
              <a:rPr lang="en-US" altLang="nl-NL" smtClean="0"/>
              <a:pPr/>
              <a:t>17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432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Некоторые выводы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0600" y="1798638"/>
            <a:ext cx="7824789" cy="4749800"/>
          </a:xfrm>
        </p:spPr>
        <p:txBody>
          <a:bodyPr/>
          <a:lstStyle/>
          <a:p>
            <a:r>
              <a:rPr lang="ru-RU" sz="2000" dirty="0" smtClean="0"/>
              <a:t>Кредитная мобильность может принимать разные формы.</a:t>
            </a:r>
            <a:r>
              <a:rPr lang="nl-NL" sz="2000" dirty="0" smtClean="0"/>
              <a:t> </a:t>
            </a:r>
          </a:p>
          <a:p>
            <a:r>
              <a:rPr lang="ru-RU" sz="2000" dirty="0" smtClean="0"/>
              <a:t>Национальные законы и нормы могут быть как ограничивающими так и поддерживающими. И будьте бдительны, это также относится и к партнерскому вузу. Диалог с национальными властями обязателен.</a:t>
            </a:r>
            <a:r>
              <a:rPr lang="nl-NL" sz="2000" dirty="0" smtClean="0"/>
              <a:t>.</a:t>
            </a:r>
          </a:p>
          <a:p>
            <a:r>
              <a:rPr lang="ru-RU" sz="2000" dirty="0" smtClean="0"/>
              <a:t>Курсы предлагаемы партнерским вузом не должны быть копиями ваших собственных программ. Получение разнообразного опыта представляет значительную ценность</a:t>
            </a:r>
            <a:r>
              <a:rPr lang="nl-NL" sz="2000" dirty="0" smtClean="0"/>
              <a:t>. </a:t>
            </a:r>
          </a:p>
          <a:p>
            <a:r>
              <a:rPr lang="ru-RU" sz="2000" dirty="0" smtClean="0"/>
              <a:t>Для увеличения мобильности, формы структурированной мобильности ( окна, специальные второстепенные программы, обычный семестр и т.п.) могут быть полезными</a:t>
            </a:r>
            <a:r>
              <a:rPr lang="nl-NL" sz="2000" dirty="0" smtClean="0"/>
              <a:t>.</a:t>
            </a:r>
          </a:p>
          <a:p>
            <a:r>
              <a:rPr lang="ru-RU" sz="2000" dirty="0" smtClean="0"/>
              <a:t>Дальнейшее развитие мобильности вызывает вопросы касательно рамок (таких как ЕПВО) и поддерживающих программ (таких как </a:t>
            </a:r>
            <a:r>
              <a:rPr lang="ru-RU" sz="2000" dirty="0" err="1" smtClean="0"/>
              <a:t>Эразмус</a:t>
            </a:r>
            <a:r>
              <a:rPr lang="ru-RU" sz="2000" dirty="0" smtClean="0"/>
              <a:t>+)</a:t>
            </a: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7BD3-1F80-A840-A3C0-C31FC8698197}" type="slidenum">
              <a:rPr lang="en-US" altLang="nl-NL" smtClean="0"/>
              <a:pPr/>
              <a:t>18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919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nl-NL" b="0" dirty="0" smtClean="0"/>
              <a:t>Что в программе</a:t>
            </a:r>
            <a:r>
              <a:rPr lang="en-US" altLang="nl-NL" b="0" dirty="0" smtClean="0"/>
              <a:t>?</a:t>
            </a:r>
            <a:endParaRPr lang="nl-NL" altLang="nl-NL" b="0" dirty="0"/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752600"/>
            <a:ext cx="7924800" cy="479583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ru-RU" sz="2000" dirty="0" smtClean="0"/>
              <a:t>Международная кредитная мобильность для учебных курсов/программ может принимать различные формы.</a:t>
            </a:r>
            <a:r>
              <a:rPr lang="nl-NL" sz="2000" dirty="0" smtClean="0"/>
              <a:t> 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ru-RU" sz="2000" dirty="0" smtClean="0"/>
              <a:t>В целом, может распространяться через</a:t>
            </a:r>
            <a:r>
              <a:rPr lang="nl-NL" sz="2000" dirty="0" smtClean="0"/>
              <a:t>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dirty="0" smtClean="0"/>
              <a:t>Свободный выбор студента, например, через окно мобильности</a:t>
            </a:r>
            <a:r>
              <a:rPr lang="nl-NL" sz="1800" dirty="0" smtClean="0"/>
              <a:t>;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dirty="0" smtClean="0"/>
              <a:t>Единую интегрированную часть учебной программы (ограниченный выбор) основанную на меж-институциональном соглашении</a:t>
            </a:r>
            <a:r>
              <a:rPr lang="nl-NL" sz="1800" dirty="0" smtClean="0"/>
              <a:t>;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ru-RU" sz="1800" dirty="0" smtClean="0"/>
              <a:t>Несколько интегрированных частей учебной программы, когда можно говорить о совместной программе</a:t>
            </a:r>
            <a:r>
              <a:rPr lang="nl-NL" sz="1800" dirty="0" smtClean="0"/>
              <a:t>.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ru-RU" sz="2000" dirty="0"/>
              <a:t>Данная презентация направлена на изучение </a:t>
            </a:r>
            <a:r>
              <a:rPr lang="ru-RU" sz="2000" dirty="0" smtClean="0"/>
              <a:t>трудностей, основанных на двух случаях голландского опыта:</a:t>
            </a:r>
            <a:endParaRPr lang="nl-NL" sz="2000" dirty="0" smtClean="0"/>
          </a:p>
          <a:p>
            <a:pPr lvl="1" eaLnBrk="1" hangingPunct="1">
              <a:defRPr/>
            </a:pPr>
            <a:r>
              <a:rPr lang="ru-RU" sz="1800" dirty="0"/>
              <a:t>Голландский поощрительный фонд для </a:t>
            </a:r>
            <a:r>
              <a:rPr lang="ru-RU" sz="1800" dirty="0" smtClean="0"/>
              <a:t>реализации совместных </a:t>
            </a:r>
            <a:r>
              <a:rPr lang="ru-RU" sz="1800" dirty="0"/>
              <a:t>программ</a:t>
            </a:r>
            <a:r>
              <a:rPr lang="nl-NL" sz="1800" dirty="0" smtClean="0"/>
              <a:t>;</a:t>
            </a:r>
          </a:p>
          <a:p>
            <a:pPr lvl="1" eaLnBrk="1" hangingPunct="1">
              <a:defRPr/>
            </a:pPr>
            <a:r>
              <a:rPr lang="ru-RU" sz="1800" dirty="0" smtClean="0"/>
              <a:t>«инвентаризация» амбиций нидерландских университетов относительно МКМ</a:t>
            </a:r>
            <a:r>
              <a:rPr lang="nl-NL" sz="1800" dirty="0" smtClean="0"/>
              <a:t>.</a:t>
            </a:r>
            <a:endParaRPr lang="nl-NL" sz="1800" dirty="0"/>
          </a:p>
          <a:p>
            <a:pPr marL="457200" lvl="1" indent="0" eaLnBrk="1" hangingPunct="1">
              <a:buNone/>
              <a:defRPr/>
            </a:pPr>
            <a:r>
              <a:rPr lang="nl-NL" sz="2300" dirty="0" smtClean="0"/>
              <a:t> 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00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1E9A693-C878-754F-85EF-1D13C30F62E6}" type="slidenum">
              <a:rPr lang="en-US" altLang="nl-NL" sz="2500">
                <a:latin typeface="ScalaSans" charset="0"/>
              </a:rPr>
              <a:pPr/>
              <a:t>2</a:t>
            </a:fld>
            <a:endParaRPr lang="en-US" altLang="nl-NL" sz="2500"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МКМ как часть совместных программ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5059362"/>
          </a:xfrm>
        </p:spPr>
        <p:txBody>
          <a:bodyPr/>
          <a:lstStyle/>
          <a:p>
            <a:pPr lvl="0" algn="just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Основываясь на политических пожеланиях, высказанных в Болонье, министерство решило создать поощрительный фонд для совместных степеней </a:t>
            </a:r>
            <a:r>
              <a:rPr lang="en-US" sz="1800" dirty="0" smtClean="0">
                <a:solidFill>
                  <a:srgbClr val="000000"/>
                </a:solidFill>
              </a:rPr>
              <a:t>(2010-2014):</a:t>
            </a:r>
            <a:endParaRPr lang="en-US" sz="1800" dirty="0">
              <a:solidFill>
                <a:srgbClr val="000000"/>
              </a:solidFill>
            </a:endParaRPr>
          </a:p>
          <a:p>
            <a:pPr marL="742950" lvl="2" indent="-342900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altLang="nl-NL" sz="1800" dirty="0" smtClean="0">
                <a:solidFill>
                  <a:srgbClr val="000000"/>
                </a:solidFill>
              </a:rPr>
              <a:t>Гранты для университетов, чтобы начать/экспериментировать с совместными программами на всех уровнях </a:t>
            </a:r>
            <a:r>
              <a:rPr lang="ru-RU" altLang="nl-NL" sz="1800" dirty="0" err="1" smtClean="0">
                <a:solidFill>
                  <a:srgbClr val="000000"/>
                </a:solidFill>
              </a:rPr>
              <a:t>Бакалавриат</a:t>
            </a:r>
            <a:r>
              <a:rPr lang="ru-RU" altLang="nl-NL" sz="1800" dirty="0" smtClean="0">
                <a:solidFill>
                  <a:srgbClr val="000000"/>
                </a:solidFill>
              </a:rPr>
              <a:t>/Магистратура/Докторантура </a:t>
            </a:r>
          </a:p>
          <a:p>
            <a:pPr marL="742950" lvl="2" indent="-342900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altLang="nl-NL" sz="1800" dirty="0" smtClean="0">
                <a:solidFill>
                  <a:srgbClr val="000000"/>
                </a:solidFill>
              </a:rPr>
              <a:t>Конференция ректоров в </a:t>
            </a:r>
            <a:r>
              <a:rPr lang="nl-NL" altLang="nl-NL" sz="1800" dirty="0" smtClean="0">
                <a:solidFill>
                  <a:srgbClr val="000000"/>
                </a:solidFill>
              </a:rPr>
              <a:t>VSNU</a:t>
            </a:r>
            <a:r>
              <a:rPr lang="ru-RU" altLang="nl-NL" sz="1800" dirty="0" smtClean="0">
                <a:solidFill>
                  <a:srgbClr val="000000"/>
                </a:solidFill>
              </a:rPr>
              <a:t> (Ассоциация университетов Нидерландов)</a:t>
            </a:r>
            <a:r>
              <a:rPr lang="en-US" altLang="nl-NL" sz="1800" dirty="0" smtClean="0">
                <a:solidFill>
                  <a:srgbClr val="000000"/>
                </a:solidFill>
              </a:rPr>
              <a:t> </a:t>
            </a:r>
            <a:r>
              <a:rPr lang="ru-RU" altLang="nl-NL" sz="1800" dirty="0" smtClean="0">
                <a:solidFill>
                  <a:srgbClr val="000000"/>
                </a:solidFill>
              </a:rPr>
              <a:t>получила грант на деятельность по налаживанию связей/ Отчеты и финальную конференцию</a:t>
            </a:r>
            <a:endParaRPr lang="nl-NL" altLang="nl-NL" sz="1800" dirty="0" smtClean="0">
              <a:solidFill>
                <a:srgbClr val="000000"/>
              </a:solidFill>
            </a:endParaRPr>
          </a:p>
          <a:p>
            <a:pPr lvl="0" algn="just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В этой презентации будет рассмотрено</a:t>
            </a:r>
            <a:r>
              <a:rPr lang="en-US" sz="1800" dirty="0" smtClean="0">
                <a:solidFill>
                  <a:srgbClr val="000000"/>
                </a:solidFill>
              </a:rPr>
              <a:t>:</a:t>
            </a:r>
          </a:p>
          <a:p>
            <a:pPr lvl="1" algn="just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Промежуточный отчет </a:t>
            </a:r>
            <a:r>
              <a:rPr lang="en-US" sz="1800" dirty="0" smtClean="0">
                <a:solidFill>
                  <a:srgbClr val="000000"/>
                </a:solidFill>
              </a:rPr>
              <a:t>2012 </a:t>
            </a:r>
            <a:r>
              <a:rPr lang="ru-RU" sz="1800" dirty="0" smtClean="0">
                <a:solidFill>
                  <a:srgbClr val="000000"/>
                </a:solidFill>
              </a:rPr>
              <a:t>с первоначальным опытом </a:t>
            </a:r>
            <a:endParaRPr lang="nl-NL" sz="1800" dirty="0">
              <a:solidFill>
                <a:srgbClr val="000000"/>
              </a:solidFill>
            </a:endParaRPr>
          </a:p>
          <a:p>
            <a:pPr lvl="1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Исследование Центра по изучению политики высшего образования (</a:t>
            </a:r>
            <a:r>
              <a:rPr lang="nl-NL" sz="1800" dirty="0" smtClean="0">
                <a:solidFill>
                  <a:srgbClr val="000000"/>
                </a:solidFill>
              </a:rPr>
              <a:t>CHEPS</a:t>
            </a:r>
            <a:r>
              <a:rPr lang="ru-RU" sz="1800" dirty="0" smtClean="0">
                <a:solidFill>
                  <a:srgbClr val="000000"/>
                </a:solidFill>
              </a:rPr>
              <a:t>) о</a:t>
            </a:r>
            <a:r>
              <a:rPr lang="nl-NL" sz="1800" dirty="0" smtClean="0">
                <a:solidFill>
                  <a:srgbClr val="000000"/>
                </a:solidFill>
              </a:rPr>
              <a:t> </a:t>
            </a:r>
            <a:r>
              <a:rPr lang="ru-RU" sz="1800" dirty="0" smtClean="0">
                <a:solidFill>
                  <a:srgbClr val="000000"/>
                </a:solidFill>
              </a:rPr>
              <a:t>правовых нормах в других странах </a:t>
            </a:r>
            <a:endParaRPr lang="nl-NL" sz="1800" dirty="0">
              <a:solidFill>
                <a:srgbClr val="000000"/>
              </a:solidFill>
            </a:endParaRPr>
          </a:p>
          <a:p>
            <a:pPr lvl="1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Заключительная конференция</a:t>
            </a:r>
            <a:r>
              <a:rPr lang="nl-NL" sz="1800" dirty="0" smtClean="0">
                <a:solidFill>
                  <a:srgbClr val="000000"/>
                </a:solidFill>
              </a:rPr>
              <a:t>, </a:t>
            </a:r>
            <a:r>
              <a:rPr lang="ru-RU" sz="1800" dirty="0" smtClean="0">
                <a:solidFill>
                  <a:srgbClr val="000000"/>
                </a:solidFill>
              </a:rPr>
              <a:t>принимая во внимания новые разработки </a:t>
            </a:r>
            <a:endParaRPr lang="nl-NL" sz="1800" dirty="0">
              <a:solidFill>
                <a:srgbClr val="000000"/>
              </a:solidFill>
            </a:endParaRPr>
          </a:p>
          <a:p>
            <a:pPr lvl="1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Заключительный отчет и выводы</a:t>
            </a:r>
            <a:endParaRPr lang="nl-NL" sz="1800" dirty="0">
              <a:solidFill>
                <a:srgbClr val="000000"/>
              </a:solidFill>
            </a:endParaRPr>
          </a:p>
          <a:p>
            <a:pPr lvl="1" eaLnBrk="1" hangingPunct="1">
              <a:buClr>
                <a:srgbClr val="CD1C19"/>
              </a:buClr>
              <a:buFont typeface="Wingdings" pitchFamily="2" charset="2"/>
              <a:buChar char="§"/>
              <a:defRPr/>
            </a:pPr>
            <a:r>
              <a:rPr lang="ru-RU" sz="1800" dirty="0" smtClean="0">
                <a:solidFill>
                  <a:srgbClr val="000000"/>
                </a:solidFill>
              </a:rPr>
              <a:t>Предложение закона, как результат всего вышеизложенного</a:t>
            </a:r>
            <a:endParaRPr lang="nl-NL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07BD3-1F80-A840-A3C0-C31FC8698197}" type="slidenum">
              <a:rPr lang="en-US" altLang="nl-NL" smtClean="0"/>
              <a:pPr/>
              <a:t>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515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nl-NL" b="0" dirty="0" smtClean="0"/>
              <a:t>Промежуточный отчет</a:t>
            </a:r>
            <a:r>
              <a:rPr lang="nl-NL" altLang="nl-NL" b="0" dirty="0" smtClean="0"/>
              <a:t>/ </a:t>
            </a:r>
            <a:r>
              <a:rPr lang="ru-RU" altLang="nl-NL" b="0" dirty="0" smtClean="0"/>
              <a:t>рекомендации</a:t>
            </a:r>
            <a:endParaRPr lang="nl-NL" alt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19201" y="1798638"/>
            <a:ext cx="7596188" cy="4749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2000" dirty="0"/>
              <a:t>В промежуточном </a:t>
            </a:r>
            <a:r>
              <a:rPr lang="ru-RU" sz="2000" dirty="0" smtClean="0"/>
              <a:t>отчете было </a:t>
            </a:r>
            <a:r>
              <a:rPr lang="ru-RU" sz="2000" dirty="0"/>
              <a:t>отмечено много </a:t>
            </a:r>
            <a:r>
              <a:rPr lang="ru-RU" sz="2000" dirty="0" smtClean="0"/>
              <a:t>проблем в </a:t>
            </a:r>
            <a:r>
              <a:rPr lang="ru-RU" sz="2000" dirty="0"/>
              <a:t>национальных правилах</a:t>
            </a:r>
            <a:r>
              <a:rPr lang="ru-RU" sz="2000" dirty="0" smtClean="0"/>
              <a:t>.</a:t>
            </a:r>
            <a:endParaRPr lang="nl-NL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ru-RU" sz="2000" dirty="0" smtClean="0"/>
              <a:t>Освобождение от платы за регистрацию совместных программ во втором университете</a:t>
            </a:r>
            <a:endParaRPr lang="nl-NL" sz="2000" dirty="0" smtClean="0"/>
          </a:p>
          <a:p>
            <a:pPr marL="857250" lvl="1" indent="-457200">
              <a:buFont typeface="Wingdings" pitchFamily="2" charset="2"/>
              <a:buChar char="§"/>
              <a:defRPr/>
            </a:pPr>
            <a:r>
              <a:rPr lang="nl-NL" sz="2000" dirty="0" smtClean="0"/>
              <a:t>‘Dutch treat’</a:t>
            </a:r>
            <a:r>
              <a:rPr lang="ru-RU" sz="2000" dirty="0" smtClean="0"/>
              <a:t> (</a:t>
            </a:r>
            <a:r>
              <a:rPr lang="ru-RU" sz="2000" dirty="0"/>
              <a:t>устойчивое выражение: угощение, при котором каждый платит за </a:t>
            </a:r>
            <a:r>
              <a:rPr lang="ru-RU" sz="2000" dirty="0" smtClean="0"/>
              <a:t>себя)</a:t>
            </a:r>
            <a:endParaRPr lang="nl-NL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ru-RU" sz="2000" dirty="0" smtClean="0"/>
              <a:t>Легкая форма перехода от одиночной к совместной степени </a:t>
            </a:r>
            <a:endParaRPr lang="nl-NL" sz="2000" dirty="0" smtClean="0"/>
          </a:p>
          <a:p>
            <a:pPr marL="457200" indent="-457200" algn="ctr">
              <a:buFont typeface="+mj-lt"/>
              <a:buAutoNum type="arabicPeriod"/>
              <a:defRPr/>
            </a:pPr>
            <a:endParaRPr lang="nl-NL" sz="2000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ru-RU" sz="2000" dirty="0" smtClean="0"/>
              <a:t>Обеспечение качества/Процедуры для совместной аккредитации</a:t>
            </a:r>
            <a:endParaRPr lang="nl-NL" sz="2000" dirty="0" smtClean="0"/>
          </a:p>
          <a:p>
            <a:pPr marL="457200" indent="-457200" algn="ctr">
              <a:buFont typeface="+mj-lt"/>
              <a:buAutoNum type="arabicPeriod"/>
              <a:defRPr/>
            </a:pPr>
            <a:endParaRPr lang="nl-NL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ru-RU" sz="2000" dirty="0" smtClean="0"/>
              <a:t>Институциональное финансирование второго семестра</a:t>
            </a:r>
            <a:endParaRPr lang="nl-NL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ru-RU" sz="2000" dirty="0" smtClean="0"/>
              <a:t>Более широкое определение совместных программ</a:t>
            </a:r>
            <a:endParaRPr lang="nl-NL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nl-NL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5D23C38-E0DB-1C49-B65E-F9056598F102}" type="slidenum">
              <a:rPr lang="en-US" altLang="nl-NL" sz="2500">
                <a:latin typeface="ScalaSans" charset="0"/>
              </a:rPr>
              <a:pPr/>
              <a:t>4</a:t>
            </a:fld>
            <a:endParaRPr lang="en-US" altLang="nl-NL" sz="2500"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nl-NL" b="0" dirty="0"/>
              <a:t>Промежуточный отчет</a:t>
            </a:r>
            <a:r>
              <a:rPr lang="nl-NL" altLang="nl-NL" b="0" dirty="0"/>
              <a:t>/ </a:t>
            </a:r>
            <a:r>
              <a:rPr lang="ru-RU" altLang="nl-NL" b="0" dirty="0"/>
              <a:t>рекомендации</a:t>
            </a:r>
            <a:endParaRPr lang="nl-NL" alt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676400"/>
            <a:ext cx="8305799" cy="48720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1800" dirty="0"/>
              <a:t>В промежуточном отчете было отмечено много препятствий в национальных </a:t>
            </a:r>
            <a:r>
              <a:rPr lang="ru-RU" sz="1800" dirty="0" smtClean="0"/>
              <a:t>правилах</a:t>
            </a:r>
            <a:r>
              <a:rPr lang="nl-NL" sz="1800" dirty="0" smtClean="0"/>
              <a:t>.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</a:p>
          <a:p>
            <a:pPr marL="0" indent="0">
              <a:buNone/>
              <a:defRPr/>
            </a:pPr>
            <a:r>
              <a:rPr lang="ru-RU" sz="1800" b="1" dirty="0">
                <a:solidFill>
                  <a:srgbClr val="FF0000"/>
                </a:solidFill>
              </a:rPr>
              <a:t>	</a:t>
            </a:r>
            <a:r>
              <a:rPr lang="ru-RU" sz="1800" b="1" dirty="0" smtClean="0">
                <a:solidFill>
                  <a:srgbClr val="FF0000"/>
                </a:solidFill>
              </a:rPr>
              <a:t>	Решения были подготовлены</a:t>
            </a:r>
            <a:endParaRPr lang="nl-NL" sz="18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ru-RU" sz="1800" dirty="0"/>
              <a:t>Освобождение от платы за регистрацию совместных программ во втором университете</a:t>
            </a:r>
            <a:endParaRPr lang="nl-NL" sz="1800" dirty="0"/>
          </a:p>
          <a:p>
            <a:pPr marL="857250" lvl="1" indent="-457200">
              <a:buFont typeface="Wingdings" pitchFamily="2" charset="2"/>
              <a:buChar char="§"/>
              <a:defRPr/>
            </a:pPr>
            <a:r>
              <a:rPr lang="nl-NL" sz="1800" dirty="0" smtClean="0"/>
              <a:t>‘Dutch treat’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nl-NL" sz="1800" b="1" dirty="0" smtClean="0">
                <a:solidFill>
                  <a:srgbClr val="FF0000"/>
                </a:solidFill>
              </a:rPr>
              <a:t>		</a:t>
            </a:r>
            <a:r>
              <a:rPr lang="ru-RU" sz="1800" b="1" dirty="0">
                <a:solidFill>
                  <a:srgbClr val="FF0000"/>
                </a:solidFill>
              </a:rPr>
              <a:t>П</a:t>
            </a:r>
            <a:r>
              <a:rPr lang="ru-RU" sz="1800" b="1" dirty="0" smtClean="0">
                <a:solidFill>
                  <a:srgbClr val="FF0000"/>
                </a:solidFill>
              </a:rPr>
              <a:t>редложение проекта закона</a:t>
            </a:r>
            <a:endParaRPr lang="nl-NL" sz="18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ru-RU" sz="1800" dirty="0"/>
              <a:t>Легкая форма перехода от одиночной к совместной степени </a:t>
            </a:r>
            <a:endParaRPr lang="nl-NL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nl-NL" sz="1800" b="1" dirty="0" smtClean="0">
                <a:solidFill>
                  <a:srgbClr val="FF0000"/>
                </a:solidFill>
              </a:rPr>
              <a:t>		</a:t>
            </a:r>
            <a:r>
              <a:rPr lang="ru-RU" sz="1800" b="1" dirty="0" smtClean="0">
                <a:solidFill>
                  <a:srgbClr val="FF0000"/>
                </a:solidFill>
              </a:rPr>
              <a:t>правила эффективности ВО </a:t>
            </a:r>
            <a:r>
              <a:rPr lang="nl-NL" sz="1800" b="1" dirty="0" smtClean="0">
                <a:solidFill>
                  <a:srgbClr val="FF0000"/>
                </a:solidFill>
              </a:rPr>
              <a:t>2014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1800" dirty="0"/>
              <a:t>Обеспечение качества/Процедуры для совместной аккредитации</a:t>
            </a:r>
            <a:endParaRPr lang="nl-NL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nl-NL" sz="1800" b="1" dirty="0" smtClean="0">
                <a:solidFill>
                  <a:srgbClr val="FF0000"/>
                </a:solidFill>
              </a:rPr>
              <a:t>		</a:t>
            </a:r>
            <a:r>
              <a:rPr lang="ru-RU" sz="1800" b="1" dirty="0" smtClean="0">
                <a:solidFill>
                  <a:srgbClr val="FF0000"/>
                </a:solidFill>
              </a:rPr>
              <a:t>проект ЕПВО по обеспечению качества </a:t>
            </a:r>
            <a:r>
              <a:rPr lang="nl-NL" sz="1800" b="1" i="1" dirty="0" smtClean="0">
                <a:solidFill>
                  <a:srgbClr val="FF0000"/>
                </a:solidFill>
              </a:rPr>
              <a:t>“MULTRA”</a:t>
            </a:r>
            <a:endParaRPr lang="nl-NL" sz="1800" b="1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ru-RU" sz="1800" dirty="0"/>
              <a:t>Институциональное финансирование второго семестра</a:t>
            </a:r>
            <a:endParaRPr lang="nl-NL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nl-NL" sz="1800" b="1" dirty="0" smtClean="0">
                <a:solidFill>
                  <a:srgbClr val="FF0000"/>
                </a:solidFill>
              </a:rPr>
              <a:t>		</a:t>
            </a:r>
            <a:r>
              <a:rPr lang="ru-RU" sz="1800" b="1" dirty="0">
                <a:solidFill>
                  <a:srgbClr val="FF0000"/>
                </a:solidFill>
              </a:rPr>
              <a:t>п</a:t>
            </a:r>
            <a:r>
              <a:rPr lang="ru-RU" sz="1800" b="1" dirty="0" smtClean="0">
                <a:solidFill>
                  <a:srgbClr val="FF0000"/>
                </a:solidFill>
              </a:rPr>
              <a:t>равила финансирования, октябрь</a:t>
            </a:r>
            <a:r>
              <a:rPr lang="nl-NL" sz="1800" b="1" dirty="0" smtClean="0">
                <a:solidFill>
                  <a:srgbClr val="FF0000"/>
                </a:solidFill>
              </a:rPr>
              <a:t> 2013</a:t>
            </a:r>
            <a:endParaRPr lang="nl-NL" sz="18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ru-RU" sz="1800" dirty="0"/>
              <a:t>Более широкое определение совместных программ</a:t>
            </a:r>
            <a:endParaRPr lang="nl-NL" sz="18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nl-NL" sz="1800" b="1" dirty="0" smtClean="0">
                <a:solidFill>
                  <a:srgbClr val="FF0000"/>
                </a:solidFill>
              </a:rPr>
              <a:t>		</a:t>
            </a:r>
            <a:r>
              <a:rPr lang="ru-RU" sz="1800" b="1" dirty="0">
                <a:solidFill>
                  <a:srgbClr val="FF0000"/>
                </a:solidFill>
              </a:rPr>
              <a:t> Предложение проекта закона</a:t>
            </a:r>
            <a:endParaRPr lang="nl-NL" sz="18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endParaRPr lang="nl-NL" sz="1800" dirty="0" smtClean="0"/>
          </a:p>
          <a:p>
            <a:pPr>
              <a:buFont typeface="Wingdings" pitchFamily="2" charset="2"/>
              <a:buChar char="§"/>
              <a:defRPr/>
            </a:pPr>
            <a:endParaRPr lang="nl-NL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8732613-66EC-8543-BCC7-45444C7E9379}" type="slidenum">
              <a:rPr lang="en-US" altLang="nl-NL" sz="2500">
                <a:solidFill>
                  <a:srgbClr val="000000"/>
                </a:solidFill>
                <a:latin typeface="ScalaSans" charset="0"/>
              </a:rPr>
              <a:pPr/>
              <a:t>5</a:t>
            </a:fld>
            <a:endParaRPr lang="en-US" altLang="nl-NL" sz="2500">
              <a:solidFill>
                <a:srgbClr val="000000"/>
              </a:solidFill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6837363" cy="998538"/>
          </a:xfrm>
        </p:spPr>
        <p:txBody>
          <a:bodyPr/>
          <a:lstStyle/>
          <a:p>
            <a:pPr eaLnBrk="1" hangingPunct="1"/>
            <a:r>
              <a:rPr lang="ru-RU" altLang="nl-NL" sz="2800" b="0" dirty="0" smtClean="0"/>
              <a:t>Центр </a:t>
            </a:r>
            <a:r>
              <a:rPr lang="ru-RU" altLang="nl-NL" sz="2800" b="0" dirty="0"/>
              <a:t>по изучению политики высшего образования </a:t>
            </a:r>
            <a:r>
              <a:rPr lang="ru-RU" altLang="nl-NL" sz="2800" b="0" dirty="0" smtClean="0"/>
              <a:t>(</a:t>
            </a:r>
            <a:r>
              <a:rPr lang="en-US" altLang="nl-NL" sz="2800" b="0" dirty="0" smtClean="0"/>
              <a:t>CHEPS</a:t>
            </a:r>
            <a:r>
              <a:rPr lang="ru-RU" altLang="nl-NL" sz="2800" b="0" dirty="0" smtClean="0"/>
              <a:t>)</a:t>
            </a:r>
            <a:r>
              <a:rPr lang="en-US" altLang="nl-NL" sz="2800" b="0" dirty="0" smtClean="0"/>
              <a:t> </a:t>
            </a:r>
            <a:r>
              <a:rPr lang="en-US" altLang="nl-NL" sz="2800" b="0" dirty="0" err="1"/>
              <a:t>Quickscan</a:t>
            </a:r>
            <a:r>
              <a:rPr lang="en-US" altLang="nl-NL" sz="2800" b="0" dirty="0"/>
              <a:t>* </a:t>
            </a:r>
            <a:endParaRPr lang="nl-NL" altLang="nl-NL" sz="28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676400"/>
            <a:ext cx="8077200" cy="5181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CHEPS </a:t>
            </a:r>
            <a:r>
              <a:rPr lang="ru-RU" sz="2000" dirty="0" smtClean="0"/>
              <a:t>провел исследование правовых норм стран партнеров</a:t>
            </a:r>
            <a:r>
              <a:rPr lang="nl-NL" sz="2000" dirty="0" smtClean="0"/>
              <a:t>.</a:t>
            </a:r>
          </a:p>
          <a:p>
            <a:pPr marL="342900" lvl="1" indent="-342900" eaLnBrk="1" hangingPunct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2000" dirty="0" smtClean="0"/>
              <a:t>Нормативно-правовая база</a:t>
            </a:r>
            <a:endParaRPr lang="en-US" sz="2000" dirty="0" smtClean="0"/>
          </a:p>
          <a:p>
            <a:pPr marL="742950" lvl="2" indent="-342900" eaLnBrk="1" hangingPunct="1">
              <a:buClr>
                <a:schemeClr val="hlink"/>
              </a:buClr>
              <a:defRPr/>
            </a:pPr>
            <a:r>
              <a:rPr lang="ru-RU" sz="2000" dirty="0" smtClean="0"/>
              <a:t>Не всегда на национальном/системном уровнях </a:t>
            </a:r>
            <a:endParaRPr lang="en-US" sz="2000" dirty="0" smtClean="0"/>
          </a:p>
          <a:p>
            <a:pPr marL="742950" lvl="2" indent="-342900" eaLnBrk="1" hangingPunct="1">
              <a:buClr>
                <a:schemeClr val="hlink"/>
              </a:buClr>
              <a:defRPr/>
            </a:pPr>
            <a:r>
              <a:rPr lang="ru-RU" sz="2000" dirty="0" smtClean="0"/>
              <a:t>Автономия университета </a:t>
            </a:r>
            <a:r>
              <a:rPr lang="en-US" sz="2000" dirty="0" smtClean="0"/>
              <a:t>(</a:t>
            </a:r>
            <a:r>
              <a:rPr lang="en-US" sz="2000" dirty="0" err="1" smtClean="0"/>
              <a:t>Expl</a:t>
            </a:r>
            <a:r>
              <a:rPr lang="en-US" sz="2000" dirty="0" smtClean="0"/>
              <a:t> UK, Switz.)</a:t>
            </a:r>
          </a:p>
          <a:p>
            <a:pPr marL="742950" lvl="2" indent="-342900" eaLnBrk="1" hangingPunct="1">
              <a:buClr>
                <a:schemeClr val="hlink"/>
              </a:buClr>
              <a:defRPr/>
            </a:pPr>
            <a:r>
              <a:rPr lang="ru-RU" sz="2000" dirty="0" smtClean="0"/>
              <a:t>Недостаток знаний о правовом положении партнеров</a:t>
            </a:r>
            <a:endParaRPr lang="en-US" sz="2000" dirty="0" smtClean="0"/>
          </a:p>
          <a:p>
            <a:pPr marL="742950" lvl="2" indent="-342900" eaLnBrk="1" hangingPunct="1">
              <a:buClr>
                <a:schemeClr val="hlink"/>
              </a:buClr>
              <a:defRPr/>
            </a:pPr>
            <a:r>
              <a:rPr lang="ru-RU" sz="2000" dirty="0" smtClean="0"/>
              <a:t>Открыта </a:t>
            </a:r>
            <a:r>
              <a:rPr lang="ru-RU" sz="2000" dirty="0"/>
              <a:t>ли </a:t>
            </a:r>
            <a:r>
              <a:rPr lang="ru-RU" sz="2000" dirty="0" smtClean="0"/>
              <a:t>нормативно-правовая база для сотрудничества</a:t>
            </a:r>
            <a:r>
              <a:rPr lang="en-US" sz="2000" dirty="0" smtClean="0"/>
              <a:t>?</a:t>
            </a:r>
          </a:p>
          <a:p>
            <a:pPr marL="342900" lvl="1" indent="-342900" eaLnBrk="1" hangingPunct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2000" dirty="0" smtClean="0"/>
              <a:t>Зачисление</a:t>
            </a:r>
            <a:r>
              <a:rPr lang="en-US" sz="2000" dirty="0" smtClean="0"/>
              <a:t>/ </a:t>
            </a:r>
            <a:r>
              <a:rPr lang="ru-RU" sz="2000" dirty="0" smtClean="0"/>
              <a:t>оплата</a:t>
            </a:r>
            <a:endParaRPr lang="en-US" sz="2000" dirty="0" smtClean="0"/>
          </a:p>
          <a:p>
            <a:pPr marL="742950" lvl="2" indent="-342900" eaLnBrk="1" hangingPunct="1">
              <a:buClr>
                <a:schemeClr val="hlink"/>
              </a:buClr>
              <a:defRPr/>
            </a:pPr>
            <a:r>
              <a:rPr lang="ru-RU" sz="2000" dirty="0" smtClean="0"/>
              <a:t>Регулярное зачисление или статус «гостя»</a:t>
            </a:r>
            <a:r>
              <a:rPr lang="en-US" sz="2000" dirty="0" smtClean="0"/>
              <a:t>?</a:t>
            </a:r>
          </a:p>
          <a:p>
            <a:pPr marL="742950" lvl="2" indent="-342900" eaLnBrk="1" hangingPunct="1">
              <a:buClr>
                <a:schemeClr val="hlink"/>
              </a:buClr>
              <a:defRPr/>
            </a:pPr>
            <a:r>
              <a:rPr lang="ru-RU" sz="2000" dirty="0" smtClean="0"/>
              <a:t>Оплата</a:t>
            </a:r>
            <a:r>
              <a:rPr lang="en-US" sz="2000" dirty="0" smtClean="0"/>
              <a:t>, </a:t>
            </a:r>
            <a:r>
              <a:rPr lang="ru-RU" sz="2000" dirty="0" smtClean="0"/>
              <a:t>ЕС</a:t>
            </a:r>
            <a:r>
              <a:rPr lang="en-US" sz="2000" dirty="0" smtClean="0"/>
              <a:t> </a:t>
            </a:r>
            <a:r>
              <a:rPr lang="ru-RU" sz="2000" dirty="0" smtClean="0"/>
              <a:t>или</a:t>
            </a:r>
            <a:r>
              <a:rPr lang="en-US" sz="2000" dirty="0" smtClean="0"/>
              <a:t> </a:t>
            </a:r>
            <a:r>
              <a:rPr lang="ru-RU" sz="2000" dirty="0" smtClean="0"/>
              <a:t>не ЕС</a:t>
            </a:r>
            <a:endParaRPr lang="en-US" sz="2000" dirty="0" smtClean="0"/>
          </a:p>
          <a:p>
            <a:pPr marL="342900" lvl="1" indent="-342900" eaLnBrk="1" hangingPunct="1"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ru-RU" sz="2000" dirty="0" smtClean="0"/>
              <a:t>Длительность программы</a:t>
            </a:r>
            <a:endParaRPr lang="en-US" sz="2000" dirty="0" smtClean="0"/>
          </a:p>
          <a:p>
            <a:pPr marL="742950" lvl="2" indent="-342900" eaLnBrk="1" hangingPunct="1">
              <a:buClr>
                <a:schemeClr val="hlink"/>
              </a:buClr>
              <a:defRPr/>
            </a:pPr>
            <a:r>
              <a:rPr lang="ru-RU" sz="2000" dirty="0" smtClean="0"/>
              <a:t>Продолжительность магистерской программы</a:t>
            </a:r>
            <a:r>
              <a:rPr lang="en-US" sz="2000" dirty="0" smtClean="0"/>
              <a:t>!</a:t>
            </a:r>
          </a:p>
          <a:p>
            <a:pPr marL="742950" lvl="2" indent="-342900" eaLnBrk="1" hangingPunct="1">
              <a:buClr>
                <a:schemeClr val="hlink"/>
              </a:buClr>
              <a:defRPr/>
            </a:pPr>
            <a:r>
              <a:rPr lang="ru-RU" sz="2000" dirty="0" smtClean="0"/>
              <a:t>Минимальное количество </a:t>
            </a:r>
            <a:r>
              <a:rPr lang="en-US" sz="2000" dirty="0" err="1" smtClean="0"/>
              <a:t>ects</a:t>
            </a:r>
            <a:r>
              <a:rPr lang="en-US" sz="2000" dirty="0" smtClean="0"/>
              <a:t> </a:t>
            </a:r>
            <a:r>
              <a:rPr lang="ru-RU" sz="2000" dirty="0" smtClean="0"/>
              <a:t>для статуса совместной программы </a:t>
            </a:r>
            <a:r>
              <a:rPr lang="en-US" sz="2000" dirty="0" smtClean="0"/>
              <a:t>(20/60, 30/120)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1400" dirty="0" smtClean="0"/>
              <a:t>* </a:t>
            </a:r>
            <a:r>
              <a:rPr lang="ru-RU" sz="1400" dirty="0" smtClean="0"/>
              <a:t>Международный </a:t>
            </a:r>
            <a:r>
              <a:rPr lang="en-US" sz="1400" dirty="0" smtClean="0"/>
              <a:t>Quick Scan, </a:t>
            </a:r>
            <a:r>
              <a:rPr lang="ru-RU" sz="1400" dirty="0" smtClean="0"/>
              <a:t>правовые опорные точки для совместных программ. </a:t>
            </a:r>
            <a:r>
              <a:rPr lang="ru-RU" sz="1400" dirty="0" err="1" smtClean="0"/>
              <a:t>Энсхеде</a:t>
            </a:r>
            <a:r>
              <a:rPr lang="en-US" sz="1400" dirty="0" smtClean="0"/>
              <a:t>: CHEPS (2013)</a:t>
            </a:r>
          </a:p>
          <a:p>
            <a:pPr marL="742950" lvl="2" indent="-342900" eaLnBrk="1" hangingPunct="1">
              <a:buClr>
                <a:schemeClr val="hlink"/>
              </a:buClr>
              <a:defRPr/>
            </a:pPr>
            <a:endParaRPr lang="en-US" sz="2000" dirty="0"/>
          </a:p>
          <a:p>
            <a:pPr marL="742950" lvl="2" indent="-342900" eaLnBrk="1" hangingPunct="1">
              <a:buClr>
                <a:schemeClr val="hlink"/>
              </a:buClr>
              <a:defRPr/>
            </a:pPr>
            <a:endParaRPr lang="en-US" sz="20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sz="2000" dirty="0" smtClean="0">
              <a:cs typeface="+mn-cs"/>
            </a:endParaRP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nl-NL" sz="2000" dirty="0" smtClean="0">
              <a:cs typeface="+mn-cs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1900044C-5287-B649-A05E-9D442D0071CE}" type="slidenum">
              <a:rPr lang="en-US" altLang="nl-NL" sz="2500">
                <a:latin typeface="ScalaSans" charset="0"/>
              </a:rPr>
              <a:pPr/>
              <a:t>6</a:t>
            </a:fld>
            <a:endParaRPr lang="en-US" altLang="nl-NL" sz="2500"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b="0"/>
              <a:t>CHEPS Quickscan 2</a:t>
            </a:r>
            <a:endParaRPr lang="nl-NL" altLang="nl-NL" b="0"/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752600"/>
            <a:ext cx="7599363" cy="4749800"/>
          </a:xfrm>
        </p:spPr>
        <p:txBody>
          <a:bodyPr/>
          <a:lstStyle/>
          <a:p>
            <a:pPr marL="342900" lvl="1" indent="-342900" eaLnBrk="1" hangingPunct="1">
              <a:buClr>
                <a:schemeClr val="hlink"/>
              </a:buClr>
            </a:pPr>
            <a:endParaRPr lang="nl-NL" altLang="nl-NL" sz="2000" dirty="0" smtClean="0"/>
          </a:p>
          <a:p>
            <a:pPr marL="342900" lvl="1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Обеспечение качества и аккредитация </a:t>
            </a:r>
            <a:endParaRPr lang="nl-NL" altLang="nl-NL" sz="2000" dirty="0"/>
          </a:p>
          <a:p>
            <a:pPr marL="742950" lvl="2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Разнообразие систем</a:t>
            </a:r>
            <a:endParaRPr lang="nl-NL" altLang="nl-NL" sz="2000" dirty="0"/>
          </a:p>
          <a:p>
            <a:pPr marL="742950" lvl="2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Системная или институциональная аккредитация</a:t>
            </a:r>
            <a:r>
              <a:rPr lang="nl-NL" altLang="nl-NL" sz="2000" dirty="0" smtClean="0"/>
              <a:t>?</a:t>
            </a:r>
            <a:endParaRPr lang="nl-NL" altLang="nl-NL" sz="2000" dirty="0"/>
          </a:p>
          <a:p>
            <a:pPr marL="742950" lvl="2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Взаимное признание</a:t>
            </a:r>
            <a:r>
              <a:rPr lang="nl-NL" altLang="nl-NL" sz="2000" dirty="0" smtClean="0"/>
              <a:t>:</a:t>
            </a:r>
            <a:endParaRPr lang="nl-NL" altLang="nl-NL" sz="2000" dirty="0"/>
          </a:p>
          <a:p>
            <a:pPr marL="1162050" lvl="3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Европейский реестр по обеспечению качества в ВО</a:t>
            </a:r>
            <a:r>
              <a:rPr lang="en-US" altLang="nl-NL" sz="2000" dirty="0" smtClean="0"/>
              <a:t>.</a:t>
            </a:r>
            <a:endParaRPr lang="en-US" altLang="nl-NL" sz="2000" dirty="0"/>
          </a:p>
          <a:p>
            <a:pPr marL="1162050" lvl="3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Европейский консорциум по аккредитации в ВО</a:t>
            </a:r>
            <a:r>
              <a:rPr lang="en-US" altLang="nl-NL" sz="2000" dirty="0" smtClean="0"/>
              <a:t>.</a:t>
            </a:r>
            <a:endParaRPr lang="en-US" altLang="nl-NL" sz="2000" dirty="0"/>
          </a:p>
          <a:p>
            <a:pPr marL="342900" lvl="1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Различные причины внедрения совместных программ</a:t>
            </a:r>
            <a:endParaRPr lang="en-US" altLang="nl-NL" sz="2000" dirty="0"/>
          </a:p>
          <a:p>
            <a:pPr marL="742950" lvl="2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Широко доступные стимулы</a:t>
            </a:r>
            <a:endParaRPr lang="en-US" altLang="nl-NL" sz="2000" dirty="0"/>
          </a:p>
          <a:p>
            <a:pPr marL="742950" lvl="2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Двусторонние программы</a:t>
            </a:r>
            <a:r>
              <a:rPr lang="en-US" altLang="nl-NL" sz="2000" dirty="0" smtClean="0"/>
              <a:t>!</a:t>
            </a:r>
            <a:endParaRPr lang="en-US" altLang="nl-NL" sz="2000" dirty="0"/>
          </a:p>
          <a:p>
            <a:pPr marL="742950" lvl="2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Национальные цели </a:t>
            </a:r>
            <a:r>
              <a:rPr lang="en-US" altLang="nl-NL" sz="2000" dirty="0" smtClean="0"/>
              <a:t>(DK </a:t>
            </a:r>
            <a:r>
              <a:rPr lang="en-US" altLang="nl-NL" sz="2000" dirty="0"/>
              <a:t>+20% </a:t>
            </a:r>
            <a:r>
              <a:rPr lang="ru-RU" altLang="nl-NL" sz="2000" dirty="0" smtClean="0"/>
              <a:t>в</a:t>
            </a:r>
            <a:r>
              <a:rPr lang="en-US" altLang="nl-NL" sz="2000" dirty="0" smtClean="0"/>
              <a:t> </a:t>
            </a:r>
            <a:r>
              <a:rPr lang="en-US" altLang="nl-NL" sz="2000" dirty="0"/>
              <a:t>2020)</a:t>
            </a:r>
          </a:p>
          <a:p>
            <a:pPr marL="342900" lvl="1" indent="-342900" eaLnBrk="1" hangingPunct="1">
              <a:buClr>
                <a:schemeClr val="hlink"/>
              </a:buClr>
            </a:pPr>
            <a:r>
              <a:rPr lang="ru-RU" altLang="nl-NL" sz="2000" dirty="0" smtClean="0"/>
              <a:t>Международная тенденция к программам двойного диплома </a:t>
            </a:r>
            <a:r>
              <a:rPr lang="en-US" altLang="nl-NL" sz="2000" dirty="0" smtClean="0"/>
              <a:t>(</a:t>
            </a:r>
            <a:r>
              <a:rPr lang="ru-RU" altLang="nl-NL" sz="2000" dirty="0" smtClean="0"/>
              <a:t>политическое желание за совместные степени</a:t>
            </a:r>
            <a:r>
              <a:rPr lang="en-US" altLang="nl-NL" sz="2000" dirty="0" smtClean="0"/>
              <a:t>) </a:t>
            </a:r>
            <a:endParaRPr lang="en-US" altLang="nl-NL" sz="2000" dirty="0"/>
          </a:p>
          <a:p>
            <a:pPr marL="1162050" lvl="3" indent="-342900" eaLnBrk="1" hangingPunct="1">
              <a:buClr>
                <a:schemeClr val="hlink"/>
              </a:buClr>
            </a:pPr>
            <a:endParaRPr lang="en-US" altLang="nl-NL" sz="2000" dirty="0"/>
          </a:p>
          <a:p>
            <a:pPr marL="1162050" lvl="3" indent="-342900" eaLnBrk="1" hangingPunct="1">
              <a:buClr>
                <a:schemeClr val="hlink"/>
              </a:buClr>
            </a:pPr>
            <a:endParaRPr lang="nl-NL" alt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79F6ECF-8A4E-D345-A0C5-DD260ADF0C96}" type="slidenum">
              <a:rPr lang="en-US" altLang="nl-NL" sz="2500">
                <a:latin typeface="ScalaSans" charset="0"/>
              </a:rPr>
              <a:pPr/>
              <a:t>7</a:t>
            </a:fld>
            <a:endParaRPr lang="en-US" altLang="nl-NL" sz="2500"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nl-NL" sz="2800" b="0" dirty="0" smtClean="0"/>
              <a:t>Заключительная конференция</a:t>
            </a:r>
            <a:r>
              <a:rPr lang="nl-NL" altLang="nl-NL" sz="2800" b="0" dirty="0"/>
              <a:t/>
            </a:r>
            <a:br>
              <a:rPr lang="nl-NL" altLang="nl-NL" sz="2800" b="0" dirty="0"/>
            </a:br>
            <a:r>
              <a:rPr lang="ru-RU" altLang="nl-NL" sz="2800" b="0" dirty="0" smtClean="0"/>
              <a:t>Сделать так, чтобы интернационализация сработала</a:t>
            </a:r>
            <a:r>
              <a:rPr lang="nl-NL" altLang="nl-NL" sz="2800" b="0" dirty="0" smtClean="0"/>
              <a:t>.</a:t>
            </a:r>
            <a:endParaRPr lang="nl-NL" altLang="nl-NL" sz="2800" b="0" dirty="0"/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798638"/>
            <a:ext cx="7977189" cy="4749800"/>
          </a:xfrm>
        </p:spPr>
        <p:txBody>
          <a:bodyPr/>
          <a:lstStyle/>
          <a:p>
            <a:pPr marL="0" indent="0">
              <a:buNone/>
            </a:pPr>
            <a:r>
              <a:rPr lang="ru-RU" altLang="nl-NL" sz="2000" dirty="0" smtClean="0"/>
              <a:t>Высокие и четкие амбиции по интернационализации </a:t>
            </a:r>
          </a:p>
          <a:p>
            <a:pPr marL="0" indent="0">
              <a:buNone/>
            </a:pPr>
            <a:r>
              <a:rPr lang="ru-RU" altLang="nl-NL" sz="2000" dirty="0" smtClean="0"/>
              <a:t>Совместное видение </a:t>
            </a:r>
            <a:r>
              <a:rPr lang="nl-NL" altLang="nl-NL" sz="2000" dirty="0" smtClean="0"/>
              <a:t>VSNU </a:t>
            </a:r>
            <a:r>
              <a:rPr lang="ru-RU" altLang="nl-NL" sz="2000" dirty="0" smtClean="0"/>
              <a:t>и</a:t>
            </a:r>
            <a:r>
              <a:rPr lang="nl-NL" altLang="nl-NL" sz="2000" dirty="0" smtClean="0"/>
              <a:t> </a:t>
            </a:r>
            <a:r>
              <a:rPr lang="nl-NL" altLang="nl-NL" sz="2000" dirty="0"/>
              <a:t>Vereniging Hogescholen </a:t>
            </a:r>
            <a:r>
              <a:rPr lang="nl-NL" altLang="nl-NL" sz="2000" dirty="0" smtClean="0"/>
              <a:t>(</a:t>
            </a:r>
            <a:r>
              <a:rPr lang="ru-RU" altLang="nl-NL" sz="2000" dirty="0" smtClean="0"/>
              <a:t>май</a:t>
            </a:r>
            <a:r>
              <a:rPr lang="nl-NL" altLang="nl-NL" sz="2000" dirty="0" smtClean="0"/>
              <a:t> </a:t>
            </a:r>
            <a:r>
              <a:rPr lang="nl-NL" altLang="nl-NL" sz="2000" dirty="0"/>
              <a:t>2014)</a:t>
            </a:r>
          </a:p>
          <a:p>
            <a:r>
              <a:rPr lang="ru-RU" altLang="nl-NL" sz="2000" dirty="0" smtClean="0"/>
              <a:t>Зеленая книга (</a:t>
            </a:r>
            <a:r>
              <a:rPr lang="en-US" altLang="nl-NL" sz="2000" dirty="0" smtClean="0"/>
              <a:t>green paper</a:t>
            </a:r>
            <a:r>
              <a:rPr lang="ru-RU" altLang="nl-NL" sz="2000" dirty="0" smtClean="0"/>
              <a:t> – тезисы к закону) в парламент об измерении ВО и </a:t>
            </a:r>
            <a:r>
              <a:rPr lang="ru-RU" altLang="nl-NL" sz="2000" dirty="0" err="1" smtClean="0"/>
              <a:t>ТиПО</a:t>
            </a:r>
            <a:r>
              <a:rPr lang="ru-RU" altLang="nl-NL" sz="2000" dirty="0" smtClean="0"/>
              <a:t> </a:t>
            </a:r>
            <a:r>
              <a:rPr lang="nl-NL" altLang="nl-NL" sz="2000" dirty="0" smtClean="0"/>
              <a:t>(</a:t>
            </a:r>
            <a:r>
              <a:rPr lang="ru-RU" altLang="nl-NL" sz="2000" dirty="0" smtClean="0"/>
              <a:t>июль</a:t>
            </a:r>
            <a:r>
              <a:rPr lang="nl-NL" altLang="nl-NL" sz="2000" dirty="0" smtClean="0"/>
              <a:t> </a:t>
            </a:r>
            <a:r>
              <a:rPr lang="nl-NL" altLang="nl-NL" sz="2000" dirty="0"/>
              <a:t>2014)</a:t>
            </a:r>
          </a:p>
          <a:p>
            <a:endParaRPr lang="nl-NL" altLang="nl-NL" sz="2000" dirty="0" smtClean="0"/>
          </a:p>
          <a:p>
            <a:pPr marL="0" indent="0">
              <a:buNone/>
            </a:pPr>
            <a:r>
              <a:rPr lang="ru-RU" altLang="nl-NL" sz="2000" dirty="0" smtClean="0"/>
              <a:t>Глобальные изменения влияющие на ВО</a:t>
            </a:r>
            <a:r>
              <a:rPr lang="nl-NL" altLang="nl-NL" sz="2000" dirty="0" smtClean="0"/>
              <a:t>:</a:t>
            </a:r>
            <a:endParaRPr lang="nl-NL" altLang="nl-NL" sz="2000" dirty="0"/>
          </a:p>
          <a:p>
            <a:r>
              <a:rPr lang="ru-RU" altLang="nl-NL" sz="2000" dirty="0" smtClean="0"/>
              <a:t>Технологические разработки</a:t>
            </a:r>
            <a:r>
              <a:rPr lang="nl-NL" altLang="nl-NL" sz="2000" dirty="0" smtClean="0"/>
              <a:t>: </a:t>
            </a:r>
            <a:r>
              <a:rPr lang="ru-RU" altLang="nl-NL" sz="2000" dirty="0" smtClean="0"/>
              <a:t>открытые образовательные ресурсы, онлайн/смешанное обучение </a:t>
            </a:r>
          </a:p>
          <a:p>
            <a:r>
              <a:rPr lang="ru-RU" altLang="nl-NL" sz="2000" dirty="0" smtClean="0"/>
              <a:t>Подъем транснационального образования </a:t>
            </a:r>
            <a:r>
              <a:rPr lang="nl-NL" altLang="nl-NL" sz="2000" dirty="0" smtClean="0"/>
              <a:t>(TNE): </a:t>
            </a:r>
            <a:r>
              <a:rPr lang="ru-RU" altLang="nl-NL" sz="2000" dirty="0" smtClean="0"/>
              <a:t>образование вне кампуса, совместное образование</a:t>
            </a:r>
            <a:endParaRPr lang="nl-NL" altLang="nl-NL" sz="2000" dirty="0"/>
          </a:p>
          <a:p>
            <a:pPr marL="0" indent="0">
              <a:buNone/>
            </a:pPr>
            <a:r>
              <a:rPr lang="ru-RU" altLang="nl-NL" sz="2000" dirty="0" smtClean="0"/>
              <a:t>На конференции пришли к выводу, что Совместные Программы и транснациональное образование являются проявлением транснационального программного сотрудничества</a:t>
            </a:r>
            <a:r>
              <a:rPr lang="nl-NL" altLang="nl-NL" sz="2000" dirty="0" smtClean="0"/>
              <a:t>. </a:t>
            </a:r>
            <a:endParaRPr lang="nl-NL" altLang="nl-NL" sz="2000" dirty="0"/>
          </a:p>
          <a:p>
            <a:endParaRPr lang="nl-NL" alt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A575148-F5EA-9841-BFC1-2E6FA91CD7DB}" type="slidenum">
              <a:rPr lang="en-US" altLang="nl-NL" sz="2500">
                <a:latin typeface="ScalaSans" charset="0"/>
              </a:rPr>
              <a:pPr/>
              <a:t>8</a:t>
            </a:fld>
            <a:endParaRPr lang="en-US" altLang="nl-NL" sz="2500">
              <a:latin typeface="Scala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nl-NL" b="0" dirty="0" smtClean="0"/>
              <a:t>Финальный отчет</a:t>
            </a:r>
            <a:r>
              <a:rPr lang="nl-NL" altLang="nl-NL" b="0" dirty="0" smtClean="0"/>
              <a:t>: </a:t>
            </a:r>
            <a:r>
              <a:rPr lang="ru-RU" altLang="nl-NL" b="0" dirty="0" smtClean="0"/>
              <a:t>Совместные или двойные</a:t>
            </a:r>
            <a:r>
              <a:rPr lang="nl-NL" altLang="nl-NL" b="0" dirty="0" smtClean="0"/>
              <a:t>?</a:t>
            </a:r>
            <a:endParaRPr lang="nl-NL" alt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1B47F20-38BE-4A42-8565-289D97C810E3}" type="slidenum">
              <a:rPr lang="en-US" altLang="nl-NL" sz="2500">
                <a:latin typeface="ScalaSans" charset="0"/>
              </a:rPr>
              <a:pPr/>
              <a:t>9</a:t>
            </a:fld>
            <a:endParaRPr lang="en-US" altLang="nl-NL" sz="2500">
              <a:latin typeface="ScalaSans" charset="0"/>
            </a:endParaRPr>
          </a:p>
        </p:txBody>
      </p:sp>
      <p:pic>
        <p:nvPicPr>
          <p:cNvPr id="1126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7" t="1312" r="197" b="1604"/>
          <a:stretch>
            <a:fillRect/>
          </a:stretch>
        </p:blipFill>
        <p:spPr>
          <a:xfrm>
            <a:off x="609600" y="2555875"/>
            <a:ext cx="5003800" cy="30607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" t="2480" r="-1099" b="1782"/>
          <a:stretch>
            <a:fillRect/>
          </a:stretch>
        </p:blipFill>
        <p:spPr bwMode="auto">
          <a:xfrm>
            <a:off x="3810000" y="2592388"/>
            <a:ext cx="5041900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09600" y="2133600"/>
            <a:ext cx="7924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 err="1" smtClean="0">
                <a:latin typeface="+mj-lt"/>
                <a:ea typeface="ＭＳ Ｐゴシック" pitchFamily="28" charset="-128"/>
              </a:rPr>
              <a:t>Бакалавриат</a:t>
            </a:r>
            <a:r>
              <a:rPr lang="nl-NL" sz="2000" b="1" dirty="0" smtClean="0">
                <a:latin typeface="+mj-lt"/>
                <a:ea typeface="ＭＳ Ｐゴシック" pitchFamily="28" charset="-128"/>
              </a:rPr>
              <a:t> </a:t>
            </a:r>
            <a:r>
              <a:rPr lang="nl-NL" sz="2000" b="1" dirty="0">
                <a:latin typeface="+mj-lt"/>
                <a:ea typeface="ＭＳ Ｐゴシック" pitchFamily="28" charset="-128"/>
              </a:rPr>
              <a:t>/ </a:t>
            </a:r>
            <a:r>
              <a:rPr lang="ru-RU" sz="2000" b="1" dirty="0" smtClean="0">
                <a:latin typeface="+mj-lt"/>
                <a:ea typeface="ＭＳ Ｐゴシック" pitchFamily="28" charset="-128"/>
              </a:rPr>
              <a:t>Магистратура</a:t>
            </a:r>
            <a:r>
              <a:rPr lang="nl-NL" sz="2000" b="1" dirty="0">
                <a:latin typeface="+mj-lt"/>
                <a:ea typeface="ＭＳ Ｐゴシック" pitchFamily="28" charset="-128"/>
              </a:rPr>
              <a:t>	</a:t>
            </a:r>
            <a:r>
              <a:rPr lang="ru-RU" sz="2000" b="1" dirty="0" smtClean="0">
                <a:latin typeface="+mj-lt"/>
                <a:ea typeface="ＭＳ Ｐゴシック" pitchFamily="28" charset="-128"/>
              </a:rPr>
              <a:t>	Докторантура</a:t>
            </a:r>
            <a:endParaRPr lang="nl-NL" sz="2000" b="1" dirty="0">
              <a:latin typeface="+mj-lt"/>
              <a:ea typeface="ＭＳ Ｐゴシック" pitchFamily="28" charset="-128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828800" y="5867400"/>
            <a:ext cx="6477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latin typeface="+mn-lt"/>
                <a:ea typeface="+mn-ea"/>
              </a:rPr>
              <a:t>Подтверждение глобального тренда. Но почему</a:t>
            </a:r>
            <a:r>
              <a:rPr lang="ru-RU" sz="2000" dirty="0" smtClean="0">
                <a:latin typeface="+mn-lt"/>
                <a:ea typeface="+mn-ea"/>
              </a:rPr>
              <a:t>?</a:t>
            </a:r>
            <a:endParaRPr lang="nl-NL" sz="2000" dirty="0" smtClean="0">
              <a:latin typeface="+mn-lt"/>
              <a:ea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latin typeface="+mn-lt"/>
                <a:ea typeface="+mn-ea"/>
              </a:rPr>
              <a:t>Стагнация или готовность </a:t>
            </a:r>
            <a:r>
              <a:rPr lang="ru-RU" sz="2000" dirty="0">
                <a:latin typeface="+mn-lt"/>
                <a:ea typeface="+mn-ea"/>
              </a:rPr>
              <a:t>к </a:t>
            </a:r>
            <a:r>
              <a:rPr lang="ru-RU" sz="2000" dirty="0" smtClean="0">
                <a:latin typeface="+mn-lt"/>
                <a:ea typeface="+mn-ea"/>
              </a:rPr>
              <a:t>взлету</a:t>
            </a:r>
            <a:r>
              <a:rPr lang="nl-NL" sz="2000" dirty="0" smtClean="0">
                <a:latin typeface="+mn-lt"/>
                <a:ea typeface="+mn-ea"/>
              </a:rPr>
              <a:t>? </a:t>
            </a:r>
            <a:endParaRPr lang="nl-NL" sz="200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ge presentatie">
  <a:themeElements>
    <a:clrScheme name="">
      <a:dk1>
        <a:srgbClr val="000000"/>
      </a:dk1>
      <a:lt1>
        <a:srgbClr val="FFFFFF"/>
      </a:lt1>
      <a:dk2>
        <a:srgbClr val="000000"/>
      </a:dk2>
      <a:lt2>
        <a:srgbClr val="B9B9B9"/>
      </a:lt2>
      <a:accent1>
        <a:srgbClr val="EE7601"/>
      </a:accent1>
      <a:accent2>
        <a:srgbClr val="B8BD0E"/>
      </a:accent2>
      <a:accent3>
        <a:srgbClr val="FFFFFF"/>
      </a:accent3>
      <a:accent4>
        <a:srgbClr val="000000"/>
      </a:accent4>
      <a:accent5>
        <a:srgbClr val="F5BDAA"/>
      </a:accent5>
      <a:accent6>
        <a:srgbClr val="A6AB0C"/>
      </a:accent6>
      <a:hlink>
        <a:srgbClr val="CD1C19"/>
      </a:hlink>
      <a:folHlink>
        <a:srgbClr val="6A191D"/>
      </a:folHlink>
    </a:clrScheme>
    <a:fontScheme name="Lege presentatie">
      <a:majorFont>
        <a:latin typeface="ScalaSans"/>
        <a:ea typeface="ＭＳ Ｐゴシック"/>
        <a:cs typeface=""/>
      </a:majorFont>
      <a:minorFont>
        <a:latin typeface="ScalaSans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1700</Words>
  <Application>Microsoft Office PowerPoint</Application>
  <PresentationFormat>Экран (4:3)</PresentationFormat>
  <Paragraphs>246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Lege presentatie</vt:lpstr>
      <vt:lpstr>  Международная кредитная мобильность в контексте непрерывности (континуума) различных форм сотрудничества между университетами</vt:lpstr>
      <vt:lpstr>Что в программе?</vt:lpstr>
      <vt:lpstr>МКМ как часть совместных программ</vt:lpstr>
      <vt:lpstr>Промежуточный отчет/ рекомендации</vt:lpstr>
      <vt:lpstr>Промежуточный отчет/ рекомендации</vt:lpstr>
      <vt:lpstr>Центр по изучению политики высшего образования (CHEPS) Quickscan* </vt:lpstr>
      <vt:lpstr>CHEPS Quickscan 2</vt:lpstr>
      <vt:lpstr>Заключительная конференция Сделать так, чтобы интернационализация сработала.</vt:lpstr>
      <vt:lpstr>Финальный отчет: Совместные или двойные?</vt:lpstr>
      <vt:lpstr>Заключительный отчет: предстоящая работа?</vt:lpstr>
      <vt:lpstr>Предложение закона: сделай сам  (с условиями)</vt:lpstr>
      <vt:lpstr>Амбициозность университетов относительно МКМ</vt:lpstr>
      <vt:lpstr>Презентация PowerPoint</vt:lpstr>
      <vt:lpstr>Обзор амбиций</vt:lpstr>
      <vt:lpstr>Отражение амбиций</vt:lpstr>
      <vt:lpstr>Лучшие практики</vt:lpstr>
      <vt:lpstr>Обратите внимание </vt:lpstr>
      <vt:lpstr>Некоторые выводы</vt:lpstr>
    </vt:vector>
  </TitlesOfParts>
  <Company>marco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marco</dc:creator>
  <cp:lastModifiedBy>12764</cp:lastModifiedBy>
  <cp:revision>147</cp:revision>
  <cp:lastPrinted>2013-09-09T10:24:35Z</cp:lastPrinted>
  <dcterms:created xsi:type="dcterms:W3CDTF">2011-01-06T09:18:45Z</dcterms:created>
  <dcterms:modified xsi:type="dcterms:W3CDTF">2016-04-14T07:59:08Z</dcterms:modified>
</cp:coreProperties>
</file>