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1" r:id="rId4"/>
    <p:sldId id="272" r:id="rId5"/>
    <p:sldId id="260" r:id="rId6"/>
    <p:sldId id="273" r:id="rId7"/>
    <p:sldId id="274" r:id="rId8"/>
    <p:sldId id="275" r:id="rId9"/>
    <p:sldId id="261" r:id="rId10"/>
    <p:sldId id="276" r:id="rId11"/>
    <p:sldId id="262" r:id="rId12"/>
    <p:sldId id="263" r:id="rId13"/>
    <p:sldId id="264" r:id="rId14"/>
    <p:sldId id="277" r:id="rId15"/>
    <p:sldId id="265" r:id="rId16"/>
    <p:sldId id="266" r:id="rId17"/>
    <p:sldId id="267" r:id="rId18"/>
    <p:sldId id="278" r:id="rId19"/>
    <p:sldId id="268" r:id="rId20"/>
    <p:sldId id="279" r:id="rId21"/>
    <p:sldId id="269" r:id="rId22"/>
    <p:sldId id="280" r:id="rId23"/>
    <p:sldId id="270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7EB088F-111F-4238-8204-46C5A771C242}">
          <p14:sldIdLst>
            <p14:sldId id="256"/>
            <p14:sldId id="257"/>
            <p14:sldId id="271"/>
            <p14:sldId id="272"/>
            <p14:sldId id="260"/>
            <p14:sldId id="273"/>
            <p14:sldId id="274"/>
            <p14:sldId id="275"/>
            <p14:sldId id="261"/>
            <p14:sldId id="276"/>
            <p14:sldId id="262"/>
            <p14:sldId id="263"/>
          </p14:sldIdLst>
        </p14:section>
        <p14:section name="Раздел без заголовка" id="{6AC6FB85-0AFF-4A43-9312-2904CA7303FA}">
          <p14:sldIdLst>
            <p14:sldId id="264"/>
            <p14:sldId id="277"/>
            <p14:sldId id="265"/>
            <p14:sldId id="266"/>
            <p14:sldId id="267"/>
            <p14:sldId id="278"/>
            <p14:sldId id="268"/>
            <p14:sldId id="279"/>
            <p14:sldId id="269"/>
            <p14:sldId id="280"/>
            <p14:sldId id="27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andra" initials="A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4625" autoAdjust="0"/>
  </p:normalViewPr>
  <p:slideViewPr>
    <p:cSldViewPr snapToGrid="0">
      <p:cViewPr varScale="1">
        <p:scale>
          <a:sx n="77" d="100"/>
          <a:sy n="77" d="100"/>
        </p:scale>
        <p:origin x="-84" y="-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1387B-D3B8-40F2-8EA4-78799D4B602E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F2DAB-674A-41DE-B313-C00C97EECAA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0762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F2DAB-674A-41DE-B313-C00C97EECAA8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819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F2DAB-674A-41DE-B313-C00C97EECAA8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819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F2DAB-674A-41DE-B313-C00C97EECAA8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033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F2DAB-674A-41DE-B313-C00C97EECAA8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03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64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555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081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19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171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501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49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29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081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230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567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151BB-F01B-47F4-8CFD-0CC8A0A90EF2}" type="datetimeFigureOut">
              <a:rPr lang="de-DE" smtClean="0"/>
              <a:pPr/>
              <a:t>15.01.2019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F1BE7-BAC6-4487-B127-9664ED6052E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5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3.jpe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jpe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.jpeg"/><Relationship Id="rId10" Type="http://schemas.openxmlformats.org/officeDocument/2006/relationships/image" Target="../media/image40.png"/><Relationship Id="rId4" Type="http://schemas.openxmlformats.org/officeDocument/2006/relationships/image" Target="../media/image2.jpe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1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jpeg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.jpe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3.jpeg"/><Relationship Id="rId10" Type="http://schemas.openxmlformats.org/officeDocument/2006/relationships/image" Target="../media/image59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2.jpe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kkoshekov@maiil.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591" y="503111"/>
            <a:ext cx="4859700" cy="87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09" y="642435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1813371" y="2565147"/>
            <a:ext cx="83165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tx2"/>
                </a:solidFill>
              </a:rPr>
              <a:t>Разработка двухуровневой инновационной образовательной программы по 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микроэлектронике</a:t>
            </a:r>
            <a:r>
              <a:rPr lang="en-US" altLang="ru-RU" sz="3200" b="1" dirty="0" smtClean="0">
                <a:solidFill>
                  <a:schemeClr val="tx2"/>
                </a:solidFill>
              </a:rPr>
              <a:t> - DOCMEN</a:t>
            </a:r>
            <a:endParaRPr lang="en-GB" sz="29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682051" y="5332120"/>
            <a:ext cx="7267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 smtClean="0"/>
              <a:t>Северо-Казахстанский государственный университет им. М. Козыбаева</a:t>
            </a:r>
            <a:r>
              <a:rPr lang="en-US" b="1" cap="all" dirty="0"/>
              <a:t> </a:t>
            </a:r>
          </a:p>
        </p:txBody>
      </p:sp>
      <p:pic>
        <p:nvPicPr>
          <p:cNvPr id="9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019803" y="301501"/>
            <a:ext cx="64644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1.1.1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Обновленные дисциплины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endParaRPr lang="de-DE" sz="2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026868" y="2609640"/>
            <a:ext cx="1784379" cy="145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число дисциплин</a:t>
            </a: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число кредитов </a:t>
            </a: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ECTS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96889"/>
              </p:ext>
            </p:extLst>
          </p:nvPr>
        </p:nvGraphicFramePr>
        <p:xfrm>
          <a:off x="614149" y="1032943"/>
          <a:ext cx="8952932" cy="443559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595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2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15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88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06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280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Table 1.1.1. UPDATED COURSES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</a:t>
                      </a:r>
                      <a:r>
                        <a:rPr lang="en-US" sz="1100" dirty="0">
                          <a:effectLst/>
                        </a:rPr>
                        <a:t>№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Title of the course and in which program it is taught (Bachelor, Master)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Its volume (in ECTS)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Number of students participating in the course 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Link to the course on the university page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30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effectLst/>
                        </a:rPr>
                        <a:t>Bachelor degree. Radio Engineering, Electronics and Telecommunication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849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</a:rPr>
                        <a:t>Digital devices and microprocessors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4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25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http://is.nkzu.edu/e-library/</a:t>
                      </a:r>
                      <a:r>
                        <a:rPr lang="en-GB" sz="11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49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Course 2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</a:rPr>
                        <a:t>Computer-aided engineering systems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25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49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</a:rPr>
                        <a:t>Circuitry of analog devices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25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49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</a:rPr>
                        <a:t>Course 4</a:t>
                      </a:r>
                      <a:endParaRPr lang="de-DE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</a:rPr>
                        <a:t>Systems of data collection and processing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25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981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Bachelor degree. Power Engineering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02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Sensors of technological processes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30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98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Course 2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. Micro Controllers and microprocessors in power </a:t>
                      </a:r>
                      <a:r>
                        <a:rPr 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industr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807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Nonconventional and renewables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26981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Bachelor degree. Instrument Making </a:t>
                      </a:r>
                      <a:r>
                        <a:rPr lang="en-US" sz="11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Egineering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2698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Bases of nanotechnologies - BD of EC - 1 course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2698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Course 2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Integral and microprocessor circuit engineering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2086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Electrotechnical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 materials science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2698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effectLst/>
                        </a:rPr>
                        <a:t>Course 4</a:t>
                      </a:r>
                      <a:endParaRPr lang="de-DE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.Analog and digital electronic devices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65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019803" y="301501"/>
            <a:ext cx="64644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1.1.2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</a:rPr>
              <a:t>Обновленные дисциплины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2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de-DE" sz="2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0026868" y="2609640"/>
            <a:ext cx="1784379" cy="145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дисциплин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кредитов </a:t>
            </a:r>
            <a:r>
              <a:rPr lang="en-GB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ECTS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529045"/>
              </p:ext>
            </p:extLst>
          </p:nvPr>
        </p:nvGraphicFramePr>
        <p:xfrm>
          <a:off x="685839" y="1803504"/>
          <a:ext cx="8952932" cy="25424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595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2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15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88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06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280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Table 1.1.1. UPDATED COURSES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</a:t>
                      </a:r>
                      <a:r>
                        <a:rPr lang="en-US" sz="1100" dirty="0">
                          <a:effectLst/>
                        </a:rPr>
                        <a:t>№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Title of the course and in which program it is taught (Bachelor, Master)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Its volume (in ECTS)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Number of students participating in the course 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Link to the course on the university page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306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Bachelor degree. Physics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849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Bases of automatic equipment and computer facilities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49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Course 2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Radio electronics elements in elective courses of physics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9818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Bachelor degree. Information Systems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02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Computer architectures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46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2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Physical bases of digital equipment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19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019803" y="301501"/>
            <a:ext cx="64644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1.1.3 </a:t>
            </a:r>
            <a:r>
              <a:rPr lang="ru-RU" sz="2600" b="1" dirty="0">
                <a:solidFill>
                  <a:schemeClr val="accent5">
                    <a:lumMod val="75000"/>
                  </a:schemeClr>
                </a:solidFill>
              </a:rPr>
              <a:t>Обновленные дисциплины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2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de-DE" sz="2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247107"/>
              </p:ext>
            </p:extLst>
          </p:nvPr>
        </p:nvGraphicFramePr>
        <p:xfrm>
          <a:off x="685839" y="2033347"/>
          <a:ext cx="8952932" cy="28047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595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52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157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88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06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2801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</a:rPr>
                        <a:t>Table 1.1.1. UPDATED COURSES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9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</a:t>
                      </a:r>
                      <a:r>
                        <a:rPr lang="en-US" sz="1100" dirty="0">
                          <a:effectLst/>
                        </a:rPr>
                        <a:t>№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Title of the course and in which program it is taught (Bachelor, Master)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Its volume (in ECTS)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Number of students participating in the course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Link to the course on the university page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306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Magistracy. Radio Engineering, Electronics and Telecommunication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849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Systems of artificial intelligence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49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2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Modeling of systems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9818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Magistracy. Power Engineering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302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Systems of artificial intelligence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r>
                        <a:rPr lang="en-GB" sz="1100" dirty="0" smtClean="0">
                          <a:effectLst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9818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Magistracy. Instrument Making Engineering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970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Course 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The intelligent measuring equipment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http://is.nkzu.edu/e-library/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  <a:tr h="1849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Course 2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Robotic systems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e-DE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52" marR="52552" marT="0" marB="0"/>
                </a:tc>
              </a:tr>
            </a:tbl>
          </a:graphicData>
        </a:graphic>
      </p:graphicFrame>
      <p:sp>
        <p:nvSpPr>
          <p:cNvPr id="7" name="Rechteck 6"/>
          <p:cNvSpPr/>
          <p:nvPr/>
        </p:nvSpPr>
        <p:spPr>
          <a:xfrm>
            <a:off x="10026868" y="2609640"/>
            <a:ext cx="1784379" cy="1459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∑(Total number of updated courses)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de-DE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GB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∑(Total number of ECTS) = </a:t>
            </a:r>
            <a:r>
              <a:rPr lang="en-GB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</a:t>
            </a:r>
            <a:endParaRPr lang="de-DE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949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33550" y="495300"/>
            <a:ext cx="7962900" cy="76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 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Тренинги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</a:pPr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0153" y="1489664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2800" dirty="0" smtClean="0"/>
              <a:t>Технический университет Софии</a:t>
            </a:r>
            <a:r>
              <a:rPr lang="en-US" sz="2800" dirty="0" smtClean="0"/>
              <a:t>, </a:t>
            </a:r>
            <a:r>
              <a:rPr lang="en-US" sz="2800" dirty="0"/>
              <a:t>19.06.17-30.06.17 – </a:t>
            </a:r>
            <a:r>
              <a:rPr lang="ru-RU" sz="2800" dirty="0" smtClean="0"/>
              <a:t>Кошеков К.Т., Савостин А.А., Риттер Д.В.;</a:t>
            </a:r>
            <a:endParaRPr lang="ru-RU" sz="2800" dirty="0"/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2800" dirty="0" smtClean="0"/>
              <a:t>Политехнический универстиет Турина </a:t>
            </a:r>
            <a:r>
              <a:rPr lang="en-US" sz="2800" dirty="0" smtClean="0"/>
              <a:t>- </a:t>
            </a:r>
            <a:r>
              <a:rPr lang="en-US" sz="2800" dirty="0"/>
              <a:t>3.07.17-18.07.17 - </a:t>
            </a:r>
            <a:r>
              <a:rPr lang="ru-RU" sz="2800" dirty="0"/>
              <a:t>Кошеков К.Т., Савостин А.А., Риттер Д.В</a:t>
            </a:r>
            <a:r>
              <a:rPr lang="ru-RU" sz="2800" dirty="0" smtClean="0"/>
              <a:t>.;</a:t>
            </a:r>
            <a:endParaRPr lang="en-US" sz="2800" dirty="0"/>
          </a:p>
          <a:p>
            <a:pPr marL="285750" indent="-285750" algn="just">
              <a:buFont typeface="Arial" pitchFamily="34" charset="0"/>
              <a:buChar char="•"/>
              <a:defRPr/>
            </a:pPr>
            <a:r>
              <a:rPr lang="ru-RU" sz="2800" dirty="0" smtClean="0"/>
              <a:t>Краковский технологический университет</a:t>
            </a:r>
            <a:r>
              <a:rPr lang="en-GB" sz="2800" dirty="0" smtClean="0"/>
              <a:t>– </a:t>
            </a:r>
            <a:r>
              <a:rPr lang="en-GB" sz="2800" dirty="0"/>
              <a:t>25-29.09.17 – </a:t>
            </a:r>
            <a:r>
              <a:rPr lang="ru-RU" sz="2800" dirty="0" smtClean="0"/>
              <a:t>Шевчук Е.В., Чугунова А.А.</a:t>
            </a:r>
            <a:endParaRPr lang="ru-RU" sz="28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01" y="1402334"/>
            <a:ext cx="2063268" cy="137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487" y="2984461"/>
            <a:ext cx="2149475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487" y="4275098"/>
            <a:ext cx="2223653" cy="138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94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33550" y="495300"/>
            <a:ext cx="7962900" cy="76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2.2 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Тренинги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</a:pPr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16" y="1095374"/>
            <a:ext cx="1308100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070599" y="2349499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Лекции: </a:t>
            </a:r>
            <a:r>
              <a:rPr lang="en-GB" sz="1600" dirty="0" smtClean="0"/>
              <a:t>Nanocoatings </a:t>
            </a:r>
            <a:r>
              <a:rPr lang="en-GB" sz="1600" dirty="0"/>
              <a:t>and Nanostructures.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Лекции: </a:t>
            </a:r>
            <a:r>
              <a:rPr lang="en-GB" sz="1600" dirty="0" smtClean="0"/>
              <a:t>Computer </a:t>
            </a:r>
            <a:r>
              <a:rPr lang="en-GB" sz="1600" dirty="0"/>
              <a:t>Added Design in Microelectronics.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Работа в лаборатории: </a:t>
            </a:r>
            <a:r>
              <a:rPr lang="en-GB" sz="1600" dirty="0" smtClean="0"/>
              <a:t>Thin </a:t>
            </a:r>
            <a:r>
              <a:rPr lang="en-GB" sz="1600" dirty="0"/>
              <a:t>Films Deposition Lab and in the Photolithography and Galvanic Lab</a:t>
            </a:r>
            <a:r>
              <a:rPr lang="ru-RU" sz="1600" dirty="0"/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ru-RU" sz="1600" dirty="0" smtClean="0"/>
              <a:t>Экскурсия в технопарк </a:t>
            </a:r>
            <a:r>
              <a:rPr lang="en-US" sz="1600" dirty="0" smtClean="0"/>
              <a:t>"AMG </a:t>
            </a:r>
            <a:r>
              <a:rPr lang="en-US" sz="1600" dirty="0"/>
              <a:t>Technology" (Botevgrad).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>
              <a:defRPr/>
            </a:pPr>
            <a:endParaRPr lang="en-US" dirty="0"/>
          </a:p>
        </p:txBody>
      </p:sp>
      <p:sp>
        <p:nvSpPr>
          <p:cNvPr id="17" name="Прямоугольник 1"/>
          <p:cNvSpPr>
            <a:spLocks noChangeArrowheads="1"/>
          </p:cNvSpPr>
          <p:nvPr/>
        </p:nvSpPr>
        <p:spPr bwMode="auto">
          <a:xfrm>
            <a:off x="2070599" y="1292908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 smtClean="0"/>
              <a:t>Тренинги в техническом университете Софии </a:t>
            </a:r>
            <a:r>
              <a:rPr lang="en-GB" sz="2400" b="1" dirty="0" smtClean="0"/>
              <a:t>(19.06.2017 </a:t>
            </a:r>
            <a:r>
              <a:rPr lang="en-GB" sz="2400" b="1" dirty="0"/>
              <a:t>– 30.06.2017)</a:t>
            </a:r>
            <a:endParaRPr lang="ru-RU" sz="24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099" y="1260125"/>
            <a:ext cx="2262188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932" y="3160710"/>
            <a:ext cx="2703512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39" y="4843392"/>
            <a:ext cx="2298700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249" y="4940300"/>
            <a:ext cx="2298700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03" y="4888387"/>
            <a:ext cx="1936323" cy="145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837" y="4818992"/>
            <a:ext cx="2514654" cy="141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73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33550" y="495300"/>
            <a:ext cx="7962900" cy="76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2.3 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Тренинги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</a:pPr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4" y="877712"/>
            <a:ext cx="2426109" cy="1165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1"/>
          <p:cNvSpPr>
            <a:spLocks noChangeArrowheads="1"/>
          </p:cNvSpPr>
          <p:nvPr/>
        </p:nvSpPr>
        <p:spPr bwMode="auto">
          <a:xfrm>
            <a:off x="3221304" y="1260125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 smtClean="0"/>
              <a:t>Тренинги в политехническом университете Турина</a:t>
            </a:r>
            <a:endParaRPr lang="ru-RU" sz="2400" dirty="0"/>
          </a:p>
          <a:p>
            <a:r>
              <a:rPr lang="en-GB" sz="2400" b="1" dirty="0"/>
              <a:t>(01.07.2017 – 21.07.2017)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879725" y="23645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BIO/CMOS interfaces and co-design.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Building tomorrow society: Nano</a:t>
            </a:r>
            <a:r>
              <a:rPr lang="ru-RU" sz="1600" dirty="0"/>
              <a:t> </a:t>
            </a:r>
            <a:r>
              <a:rPr lang="en-US" sz="1600" dirty="0"/>
              <a:t>Electronics &amp; Photonics.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Building tomorrow society: </a:t>
            </a:r>
            <a:r>
              <a:rPr lang="en-US" sz="1600" dirty="0" err="1"/>
              <a:t>IoT</a:t>
            </a:r>
            <a:r>
              <a:rPr lang="en-US" sz="1600" dirty="0"/>
              <a:t> applications and data management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64" y="2207148"/>
            <a:ext cx="2183607" cy="1638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15" y="4107416"/>
            <a:ext cx="2263470" cy="169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30" y="4146990"/>
            <a:ext cx="2209979" cy="165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46991"/>
            <a:ext cx="2204089" cy="165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460" y="1327261"/>
            <a:ext cx="2033990" cy="152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135" y="2207148"/>
            <a:ext cx="2076499" cy="155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71" y="2998236"/>
            <a:ext cx="14986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7135" y="4168339"/>
            <a:ext cx="2150382" cy="161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42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33550" y="495300"/>
            <a:ext cx="7962900" cy="76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2.4 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Тренинги</a:t>
            </a:r>
            <a:endParaRPr lang="de-DE" sz="2600" b="1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0"/>
              </a:spcAft>
            </a:pPr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49" y="1100137"/>
            <a:ext cx="965201" cy="99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"/>
          <p:cNvSpPr>
            <a:spLocks noChangeArrowheads="1"/>
          </p:cNvSpPr>
          <p:nvPr/>
        </p:nvSpPr>
        <p:spPr bwMode="auto">
          <a:xfrm>
            <a:off x="2245260" y="1183210"/>
            <a:ext cx="5032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 dirty="0" smtClean="0"/>
              <a:t>Тренинги в Краковском технологическом университете </a:t>
            </a:r>
            <a:r>
              <a:rPr lang="en-GB" sz="2400" b="1" dirty="0" smtClean="0"/>
              <a:t>(25.09.2017 </a:t>
            </a:r>
            <a:r>
              <a:rPr lang="en-GB" sz="2400" b="1" dirty="0"/>
              <a:t>– 29.09.2017)</a:t>
            </a:r>
            <a:endParaRPr lang="ru-RU" sz="2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245260" y="2480371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Microelectronic technologies for alternative sources of energy</a:t>
            </a:r>
            <a:endParaRPr lang="ru-RU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Project management (business planning, funding, marketing, performance)</a:t>
            </a:r>
            <a:endParaRPr lang="ru-RU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600" dirty="0" err="1">
                <a:solidFill>
                  <a:srgbClr val="000000"/>
                </a:solidFill>
              </a:rPr>
              <a:t>ECAD</a:t>
            </a:r>
            <a:r>
              <a:rPr lang="en-GB" sz="1600" dirty="0">
                <a:solidFill>
                  <a:srgbClr val="000000"/>
                </a:solidFill>
              </a:rPr>
              <a:t> for Microsystems</a:t>
            </a:r>
            <a:r>
              <a:rPr lang="en-GB" sz="1600" cap="small" dirty="0">
                <a:solidFill>
                  <a:srgbClr val="000000"/>
                </a:solidFill>
              </a:rPr>
              <a:t>: ELECTRONIC DESIGN AUTOMATION COURSE</a:t>
            </a:r>
            <a:endParaRPr lang="ru-RU" sz="1600" cap="small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Soft Skills for Engineers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0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72" y="2115842"/>
            <a:ext cx="3296484" cy="1555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72" y="4085154"/>
            <a:ext cx="3296484" cy="1570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77" y="4583658"/>
            <a:ext cx="3683000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07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022690" y="796323"/>
            <a:ext cx="31293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3.1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Сотрудничество</a:t>
            </a:r>
            <a:endParaRPr lang="de-DE" sz="2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09" y="1895097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За счет финансовых средств СКГУ им. М.Козыбаева по направлению проекта </a:t>
            </a:r>
            <a:r>
              <a:rPr lang="en-US" dirty="0"/>
              <a:t>DOCMEN</a:t>
            </a:r>
            <a:r>
              <a:rPr lang="kk-KZ" dirty="0"/>
              <a:t> были прочитаны лекции учеными Европейских университетов</a:t>
            </a:r>
            <a:r>
              <a:rPr lang="ru-RU" dirty="0"/>
              <a:t>: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«Microelectronics for Information and Communication Technologies»</a:t>
            </a:r>
            <a:r>
              <a:rPr lang="ru-RU" dirty="0"/>
              <a:t>, С. Цанова, доктор </a:t>
            </a:r>
            <a:r>
              <a:rPr lang="en-US" dirty="0"/>
              <a:t>PhD</a:t>
            </a:r>
            <a:r>
              <a:rPr lang="ru-RU" dirty="0"/>
              <a:t>, Технический университет Софии;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dirty="0"/>
              <a:t>«</a:t>
            </a:r>
            <a:r>
              <a:rPr lang="en-US" dirty="0"/>
              <a:t>Technologies of Superficial Installation</a:t>
            </a:r>
            <a:r>
              <a:rPr lang="ru-RU" dirty="0"/>
              <a:t>», В. Видеков, доктор </a:t>
            </a:r>
            <a:r>
              <a:rPr lang="en-US" dirty="0"/>
              <a:t>PhD</a:t>
            </a:r>
            <a:r>
              <a:rPr lang="ru-RU" dirty="0"/>
              <a:t>, Технический университет Софии;</a:t>
            </a:r>
          </a:p>
          <a:p>
            <a:pPr marL="342900" indent="-342900">
              <a:buFontTx/>
              <a:buAutoNum type="arabicParenR"/>
              <a:defRPr/>
            </a:pPr>
            <a:r>
              <a:rPr lang="ru-RU" dirty="0"/>
              <a:t>«</a:t>
            </a:r>
            <a:r>
              <a:rPr lang="en-US" dirty="0"/>
              <a:t>Micro and  Nanomaterials and Modern Technologies in Radio Electronics and Instrument Making</a:t>
            </a:r>
            <a:r>
              <a:rPr lang="ru-RU" dirty="0"/>
              <a:t>», А. Толстогузов, доктор </a:t>
            </a:r>
            <a:r>
              <a:rPr lang="en-US" dirty="0"/>
              <a:t>PhD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Новый университет Лиссабона.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5" y="2036086"/>
            <a:ext cx="27051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463" y="4219630"/>
            <a:ext cx="2798762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28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022690" y="796323"/>
            <a:ext cx="312931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3.2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Сотрудничество</a:t>
            </a:r>
            <a:endParaRPr lang="de-DE" sz="2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1100" y="183328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СКГУ им. М. Козыбаева 15 мая 2016 года прошла ярмарка выпускников, на которой член рабочей группы проекта </a:t>
            </a:r>
            <a:r>
              <a:rPr lang="en-US" dirty="0" smtClean="0"/>
              <a:t>DOCMEN </a:t>
            </a:r>
            <a:r>
              <a:rPr lang="ru-RU" dirty="0" smtClean="0"/>
              <a:t>Риттер Д.В. знакомил присутствующих с целями, задачами и достигнутыми результатами проекта.</a:t>
            </a:r>
          </a:p>
        </p:txBody>
      </p:sp>
      <p:pic>
        <p:nvPicPr>
          <p:cNvPr id="12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562" y="1705001"/>
            <a:ext cx="3564929" cy="2375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869" y="4368392"/>
            <a:ext cx="3391764" cy="226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00" y="3390188"/>
            <a:ext cx="3476982" cy="2317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817" y="4166732"/>
            <a:ext cx="2575341" cy="2067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252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3961218" y="719378"/>
            <a:ext cx="520854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3.3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Региональное сотрудничество</a:t>
            </a:r>
            <a:endParaRPr lang="de-DE" sz="2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105307" y="2756515"/>
            <a:ext cx="6278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Соглашение о сотрудничестве с Павлодарским государственным университетом им. А. Торайгырова.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" y="2635104"/>
            <a:ext cx="936625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306" y="1766925"/>
            <a:ext cx="2278063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627" y="3624464"/>
            <a:ext cx="196215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05307" y="1606881"/>
            <a:ext cx="430517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 smtClean="0">
                <a:latin typeface="Arial Unicode MS" pitchFamily="34" charset="-128"/>
                <a:cs typeface="Arial" pitchFamily="34" charset="0"/>
              </a:rPr>
              <a:t>По инициативе открытого офиса </a:t>
            </a:r>
            <a:r>
              <a:rPr lang="en-US" altLang="ru-RU" dirty="0" smtClean="0">
                <a:latin typeface="Arial Unicode MS" pitchFamily="34" charset="-128"/>
                <a:cs typeface="Arial" pitchFamily="34" charset="0"/>
              </a:rPr>
              <a:t>MicSO </a:t>
            </a:r>
            <a:r>
              <a:rPr lang="ru-RU" altLang="ru-RU" dirty="0" smtClean="0">
                <a:latin typeface="Arial Unicode MS" pitchFamily="34" charset="-128"/>
                <a:cs typeface="Arial" pitchFamily="34" charset="0"/>
              </a:rPr>
              <a:t>подписаны соглашения</a:t>
            </a:r>
            <a:r>
              <a:rPr kumimoji="0" lang="en-US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271710"/>
              </p:ext>
            </p:extLst>
          </p:nvPr>
        </p:nvGraphicFramePr>
        <p:xfrm>
          <a:off x="1618501" y="2016838"/>
          <a:ext cx="8629650" cy="148051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021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275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5703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Таблица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3.3. </a:t>
                      </a:r>
                      <a:r>
                        <a:rPr lang="ru-RU" sz="1400" dirty="0" smtClean="0">
                          <a:effectLst/>
                        </a:rPr>
                        <a:t>Партнеры</a:t>
                      </a:r>
                      <a:r>
                        <a:rPr lang="ru-RU" sz="1400" baseline="0" dirty="0" smtClean="0">
                          <a:effectLst/>
                        </a:rPr>
                        <a:t> с производства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6" marR="62096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351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096" marR="62096" marT="0" marB="0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altLang="ru-RU" sz="1800" dirty="0" smtClean="0"/>
                        <a:t>Соглашение о сотрудничестве с компанией «Динамика жизни»,</a:t>
                      </a:r>
                      <a:r>
                        <a:rPr lang="ru-RU" altLang="ru-RU" sz="1800" baseline="0" dirty="0" smtClean="0"/>
                        <a:t> занимающейся продажей и обслуживанием медицинского оборудования.</a:t>
                      </a:r>
                      <a:endParaRPr lang="de-DE" sz="1400" dirty="0">
                        <a:effectLst/>
                      </a:endParaRPr>
                    </a:p>
                  </a:txBody>
                  <a:tcPr marL="62096" marR="62096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4127465" y="377223"/>
            <a:ext cx="458779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3.4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Партнеры с производства</a:t>
            </a:r>
            <a:endParaRPr lang="de-DE" sz="2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488" y="2549026"/>
            <a:ext cx="682510" cy="6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2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914525" y="595553"/>
            <a:ext cx="6829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4.1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Лаборатории</a:t>
            </a:r>
            <a:endParaRPr lang="de-DE" sz="2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09" y="121490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Tx/>
              <a:buChar char="•"/>
            </a:pPr>
            <a:r>
              <a:rPr lang="ru-RU" altLang="ru-RU" dirty="0" smtClean="0"/>
              <a:t>На базе лаборатории кафедры «Энергетика и радиоэлектроника» №509А/4 открыта лаборатория </a:t>
            </a:r>
            <a:r>
              <a:rPr lang="en-US" altLang="ru-RU" dirty="0" smtClean="0"/>
              <a:t>MicLab.</a:t>
            </a:r>
            <a:endParaRPr lang="en-US" altLang="ru-RU" dirty="0"/>
          </a:p>
          <a:p>
            <a:pPr marL="342900" indent="-342900" algn="just">
              <a:buFontTx/>
              <a:buChar char="•"/>
            </a:pPr>
            <a:r>
              <a:rPr lang="ru-RU" altLang="ru-RU" dirty="0" smtClean="0"/>
              <a:t>Разработано и утвержденно положение о ла</a:t>
            </a:r>
            <a:r>
              <a:rPr lang="ru-RU" altLang="ru-RU" dirty="0"/>
              <a:t>б</a:t>
            </a:r>
            <a:r>
              <a:rPr lang="ru-RU" altLang="ru-RU" dirty="0" smtClean="0"/>
              <a:t>оратории </a:t>
            </a:r>
            <a:r>
              <a:rPr lang="en-US" altLang="ru-RU" dirty="0" smtClean="0"/>
              <a:t>MicLAB.</a:t>
            </a:r>
            <a:endParaRPr lang="ru-RU" altLang="ru-RU" dirty="0" smtClean="0"/>
          </a:p>
          <a:p>
            <a:pPr marL="342900" indent="-342900" algn="just">
              <a:buFontTx/>
              <a:buChar char="•"/>
            </a:pPr>
            <a:r>
              <a:rPr lang="ru-RU" altLang="ru-RU" dirty="0" smtClean="0"/>
              <a:t>Лабоатория </a:t>
            </a:r>
            <a:r>
              <a:rPr lang="en-US" altLang="ru-RU" dirty="0" smtClean="0"/>
              <a:t>MicLAB </a:t>
            </a:r>
            <a:r>
              <a:rPr lang="ru-RU" altLang="ru-RU" dirty="0" smtClean="0"/>
              <a:t>активно используется в учебном процессе.</a:t>
            </a:r>
            <a:endParaRPr lang="en-US" altLang="ru-RU" dirty="0" smtClean="0"/>
          </a:p>
        </p:txBody>
      </p:sp>
      <p:pic>
        <p:nvPicPr>
          <p:cNvPr id="11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"/>
          <p:cNvSpPr>
            <a:spLocks noChangeArrowheads="1"/>
          </p:cNvSpPr>
          <p:nvPr/>
        </p:nvSpPr>
        <p:spPr bwMode="auto">
          <a:xfrm>
            <a:off x="674259" y="3948112"/>
            <a:ext cx="2411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200" dirty="0" smtClean="0"/>
              <a:t>Ответственный за лаборатрию к.т.н., доцент Риттер Д.В.</a:t>
            </a:r>
            <a:endParaRPr lang="ru-RU" altLang="ru-RU" sz="1200" dirty="0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270" y="1214908"/>
            <a:ext cx="2455863" cy="337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586" y="1489664"/>
            <a:ext cx="2455863" cy="337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http://www.nkzu.kz/files/facultets/4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069" y="4892772"/>
            <a:ext cx="2442128" cy="134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83" y="4536905"/>
            <a:ext cx="2193891" cy="164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2" y="5016308"/>
            <a:ext cx="2232025" cy="167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460" y="4536905"/>
            <a:ext cx="2376487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83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914525" y="595553"/>
            <a:ext cx="6829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4.2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Оборудование</a:t>
            </a:r>
            <a:endParaRPr lang="de-DE" sz="2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4259" y="171347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Лаборатория </a:t>
            </a:r>
            <a:r>
              <a:rPr lang="en-US" dirty="0" smtClean="0"/>
              <a:t>MicLAB </a:t>
            </a:r>
            <a:r>
              <a:rPr lang="ru-RU" dirty="0" smtClean="0"/>
              <a:t>на средства проекта </a:t>
            </a:r>
            <a:r>
              <a:rPr lang="en-US" dirty="0" smtClean="0"/>
              <a:t>DOCMEN </a:t>
            </a:r>
            <a:r>
              <a:rPr lang="ru-RU" dirty="0" smtClean="0"/>
              <a:t>укомплектована</a:t>
            </a:r>
            <a:r>
              <a:rPr lang="en-US" dirty="0" smtClean="0"/>
              <a:t> 5 </a:t>
            </a:r>
            <a:r>
              <a:rPr lang="ru-RU" dirty="0" smtClean="0"/>
              <a:t>ПК со специализированным ПО,  а так же </a:t>
            </a:r>
          </a:p>
          <a:p>
            <a:r>
              <a:rPr lang="ru-RU" dirty="0" smtClean="0"/>
              <a:t>учебными стендами</a:t>
            </a:r>
            <a:r>
              <a:rPr lang="en-US" dirty="0" smtClean="0"/>
              <a:t>: «</a:t>
            </a:r>
            <a:r>
              <a:rPr lang="ru-RU" dirty="0" smtClean="0"/>
              <a:t>Промышленные датчики</a:t>
            </a:r>
            <a:r>
              <a:rPr lang="en-US" dirty="0" smtClean="0"/>
              <a:t>», </a:t>
            </a:r>
            <a:r>
              <a:rPr lang="ru-RU" dirty="0" smtClean="0"/>
              <a:t>«Микропорцессоры и микроконтроллеры», «Изучение персонального компьютера»,</a:t>
            </a:r>
            <a:r>
              <a:rPr lang="en-US" dirty="0" smtClean="0"/>
              <a:t> «</a:t>
            </a:r>
            <a:r>
              <a:rPr lang="ru-RU" dirty="0" smtClean="0"/>
              <a:t>Цифровые и микропроцессорные устройства</a:t>
            </a:r>
            <a:r>
              <a:rPr lang="en-US" dirty="0" smtClean="0"/>
              <a:t>».</a:t>
            </a:r>
            <a:endParaRPr lang="en-US" dirty="0"/>
          </a:p>
        </p:txBody>
      </p:sp>
      <p:pic>
        <p:nvPicPr>
          <p:cNvPr id="11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C:\Users\Admin\Desktop\1024x1024_6d4249b10df80c9fad92cdd4105dfdc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72135"/>
            <a:ext cx="3559781" cy="265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C:\Users\Admin\Desktop\1024x1024_a639756cd835f298456d16ee88e9943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2" t="27811" r="17915" b="13721"/>
          <a:stretch>
            <a:fillRect/>
          </a:stretch>
        </p:blipFill>
        <p:spPr bwMode="auto">
          <a:xfrm>
            <a:off x="3534363" y="3554859"/>
            <a:ext cx="3335631" cy="212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C:\Users\Admin\Desktop\pk_02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4" t="27676" r="5811" b="27676"/>
          <a:stretch>
            <a:fillRect/>
          </a:stretch>
        </p:blipFill>
        <p:spPr bwMode="auto">
          <a:xfrm>
            <a:off x="7355993" y="3593349"/>
            <a:ext cx="3894210" cy="221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8" descr="C:\Users\Admin\Desktop\Servoprivod-i-sistemy-stabilizacii copy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231" y="1713474"/>
            <a:ext cx="3641046" cy="157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2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2867025" y="214902"/>
            <a:ext cx="6096000" cy="168507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2600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Распространение информации</a:t>
            </a:r>
            <a:endParaRPr lang="de-DE" sz="2600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en-GB" sz="2600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2600" dirty="0" smtClean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Доклады</a:t>
            </a:r>
            <a:endParaRPr lang="de-DE" sz="26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9330" y="21153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 smtClean="0"/>
              <a:t>Информация о проекте была представлена</a:t>
            </a:r>
            <a:r>
              <a:rPr lang="en-US" dirty="0" smtClean="0"/>
              <a:t>: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информационный семинар для обучающихся</a:t>
            </a:r>
            <a:r>
              <a:rPr lang="en-US" dirty="0" smtClean="0"/>
              <a:t> (</a:t>
            </a:r>
            <a:r>
              <a:rPr lang="ru-RU" dirty="0" smtClean="0"/>
              <a:t>25 человек</a:t>
            </a:r>
            <a:r>
              <a:rPr lang="en-US" dirty="0" smtClean="0"/>
              <a:t>);</a:t>
            </a:r>
            <a:endParaRPr lang="ru-RU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заседание Ученого совета СКГУ им. М. Козыбаева </a:t>
            </a:r>
            <a:r>
              <a:rPr lang="en-US" dirty="0" smtClean="0"/>
              <a:t>(</a:t>
            </a:r>
            <a:r>
              <a:rPr lang="ru-RU" dirty="0" smtClean="0"/>
              <a:t>протокол №6 от </a:t>
            </a:r>
            <a:r>
              <a:rPr lang="en-US" dirty="0" smtClean="0"/>
              <a:t>26.02.2016</a:t>
            </a:r>
            <a:r>
              <a:rPr lang="en-US" dirty="0"/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семинар на кафедре «Энергетика и радиоэлектроника» с приглашением заведующих других, учавствующих в проекте, кафедр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857" y="4617326"/>
            <a:ext cx="3262473" cy="217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397" y="4227316"/>
            <a:ext cx="3122629" cy="208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313" y="1677558"/>
            <a:ext cx="3168311" cy="211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646" y="3085283"/>
            <a:ext cx="3185503" cy="212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3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952" y="1694865"/>
            <a:ext cx="3339107" cy="1981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4078182" y="485771"/>
            <a:ext cx="3121239" cy="552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Публикации</a:t>
            </a:r>
            <a:endParaRPr lang="de-DE" sz="26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1703" y="1241884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Савостин А.А., Кошеков К.Т., Кликушин Ю.Н., Кашевкин А.А. Интеллектуальная диагностика нефтегазового оборудования методами теории идентификационных измерений. ООО "Русайнс", Москва. 2017. – 126 с. </a:t>
            </a:r>
            <a:r>
              <a:rPr lang="en-US" dirty="0"/>
              <a:t>ISBN</a:t>
            </a:r>
            <a:r>
              <a:rPr lang="ru-RU" dirty="0"/>
              <a:t>: 978-5-4365-2278-4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Методические указания для выполнения лабораторных работ </a:t>
            </a:r>
            <a:r>
              <a:rPr lang="en-US" dirty="0" smtClean="0"/>
              <a:t>MicLAB:</a:t>
            </a:r>
            <a:endParaRPr lang="en-US" dirty="0"/>
          </a:p>
          <a:p>
            <a:pPr indent="447675" algn="just"/>
            <a:r>
              <a:rPr lang="en-US" dirty="0" smtClean="0"/>
              <a:t>1. </a:t>
            </a:r>
            <a:r>
              <a:rPr lang="ru-RU" dirty="0" smtClean="0"/>
              <a:t>Промышленные датчики;</a:t>
            </a:r>
          </a:p>
          <a:p>
            <a:pPr indent="447675" algn="just"/>
            <a:r>
              <a:rPr lang="en-US" dirty="0" smtClean="0"/>
              <a:t> </a:t>
            </a:r>
            <a:r>
              <a:rPr lang="ru-RU" dirty="0" smtClean="0"/>
              <a:t>2. Микропорцессоры </a:t>
            </a:r>
            <a:r>
              <a:rPr lang="ru-RU" dirty="0"/>
              <a:t>и </a:t>
            </a:r>
            <a:r>
              <a:rPr lang="ru-RU" dirty="0" smtClean="0"/>
              <a:t>микроконтроллеры;</a:t>
            </a:r>
          </a:p>
          <a:p>
            <a:pPr indent="447675" algn="just"/>
            <a:r>
              <a:rPr lang="ru-RU" dirty="0" smtClean="0"/>
              <a:t> 3. Изучение </a:t>
            </a:r>
            <a:r>
              <a:rPr lang="ru-RU" dirty="0"/>
              <a:t>персонального </a:t>
            </a:r>
            <a:r>
              <a:rPr lang="ru-RU" dirty="0" smtClean="0"/>
              <a:t>компьютера;</a:t>
            </a:r>
          </a:p>
          <a:p>
            <a:pPr indent="447675" algn="just"/>
            <a:r>
              <a:rPr lang="ru-RU" dirty="0" smtClean="0"/>
              <a:t>4. Цифровые </a:t>
            </a:r>
            <a:r>
              <a:rPr lang="ru-RU" dirty="0"/>
              <a:t>и микропроцессорные </a:t>
            </a:r>
            <a:r>
              <a:rPr lang="ru-RU" dirty="0" smtClean="0"/>
              <a:t>устройства</a:t>
            </a:r>
            <a:r>
              <a:rPr lang="en-US" dirty="0" smtClean="0"/>
              <a:t>.</a:t>
            </a:r>
            <a:endParaRPr lang="en-US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Представление информации о проекте на информационных стендах и в раздаточных материалах</a:t>
            </a:r>
            <a:r>
              <a:rPr lang="en-US" dirty="0" smtClean="0"/>
              <a:t>.</a:t>
            </a:r>
            <a:endParaRPr lang="ru-RU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Разработанные силлабусы по модернизированным дисциплинам.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/>
              <a:t>Печать информацонных буклетов объемом 500 экземпляров. </a:t>
            </a:r>
            <a:endParaRPr lang="en-US" dirty="0"/>
          </a:p>
          <a:p>
            <a:pPr marL="457200" indent="-457200" algn="just">
              <a:buFontTx/>
              <a:buChar char="•"/>
            </a:pPr>
            <a:endParaRPr lang="en-US" dirty="0" smtClean="0"/>
          </a:p>
          <a:p>
            <a:pPr marL="457200" indent="-457200" algn="just">
              <a:buFontTx/>
              <a:buChar char="•"/>
            </a:pPr>
            <a:endParaRPr lang="ru-RU" altLang="ru-RU" dirty="0"/>
          </a:p>
        </p:txBody>
      </p:sp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903" y="1690881"/>
            <a:ext cx="2465544" cy="239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234" y="3542553"/>
            <a:ext cx="2617707" cy="196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952" y="3144849"/>
            <a:ext cx="194627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28" y="5392480"/>
            <a:ext cx="3437901" cy="123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157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042035" y="428625"/>
            <a:ext cx="68484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Публикации в прессе</a:t>
            </a:r>
            <a:endParaRPr lang="de-DE" sz="2600" dirty="0"/>
          </a:p>
        </p:txBody>
      </p:sp>
      <p:pic>
        <p:nvPicPr>
          <p:cNvPr id="5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9100" y="1105756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/>
            <a:r>
              <a:rPr lang="ru-RU" altLang="ru-RU" dirty="0" smtClean="0"/>
              <a:t>Информация о проекте была представлена в </a:t>
            </a:r>
            <a:r>
              <a:rPr lang="ru-RU" altLang="ru-RU" dirty="0" err="1" smtClean="0"/>
              <a:t>массмедиа</a:t>
            </a:r>
            <a:r>
              <a:rPr lang="en-US" altLang="ru-RU" dirty="0" smtClean="0"/>
              <a:t>:</a:t>
            </a:r>
            <a:endParaRPr lang="ru-RU" altLang="ru-RU" dirty="0"/>
          </a:p>
          <a:p>
            <a:pPr marL="285750" indent="-285750" algn="just" eaLnBrk="0" hangingPunct="0"/>
            <a:r>
              <a:rPr lang="ru-RU" altLang="ru-RU" dirty="0" smtClean="0"/>
              <a:t>публикация в студенческой газете «</a:t>
            </a:r>
            <a:r>
              <a:rPr lang="ru-RU" altLang="ru-RU" dirty="0" err="1" smtClean="0"/>
              <a:t>Парасат</a:t>
            </a:r>
            <a:r>
              <a:rPr lang="ru-RU" altLang="ru-RU" dirty="0" smtClean="0"/>
              <a:t>» СКГУ им. М. Козыбаева </a:t>
            </a:r>
            <a:r>
              <a:rPr lang="ru-RU" altLang="ru-RU" dirty="0"/>
              <a:t>№</a:t>
            </a:r>
            <a:r>
              <a:rPr lang="en-US" altLang="ru-RU" dirty="0" smtClean="0"/>
              <a:t> 2</a:t>
            </a:r>
            <a:r>
              <a:rPr lang="ru-RU" altLang="ru-RU" dirty="0"/>
              <a:t> </a:t>
            </a:r>
            <a:r>
              <a:rPr lang="ru-RU" altLang="ru-RU" dirty="0" smtClean="0"/>
              <a:t>от 7 апреля</a:t>
            </a:r>
            <a:r>
              <a:rPr lang="en-US" altLang="ru-RU" dirty="0" smtClean="0"/>
              <a:t> </a:t>
            </a:r>
            <a:r>
              <a:rPr lang="en-US" altLang="ru-RU" dirty="0"/>
              <a:t>2016, </a:t>
            </a:r>
            <a:r>
              <a:rPr lang="ru-RU" altLang="ru-RU" dirty="0"/>
              <a:t>№</a:t>
            </a:r>
            <a:r>
              <a:rPr lang="en-US" altLang="ru-RU" dirty="0" smtClean="0"/>
              <a:t> 2</a:t>
            </a:r>
            <a:r>
              <a:rPr lang="ru-RU" altLang="ru-RU" dirty="0" smtClean="0"/>
              <a:t> от 3 марта</a:t>
            </a:r>
            <a:r>
              <a:rPr lang="en-US" altLang="ru-RU" dirty="0" smtClean="0"/>
              <a:t> 2017</a:t>
            </a:r>
            <a:r>
              <a:rPr lang="ru-RU" altLang="ru-RU" dirty="0" smtClean="0"/>
              <a:t>.</a:t>
            </a:r>
            <a:endParaRPr lang="ru-RU" altLang="ru-RU" dirty="0"/>
          </a:p>
          <a:p>
            <a:pPr marL="285750" indent="-285750" algn="just" eaLnBrk="0" hangingPunct="0"/>
            <a:r>
              <a:rPr lang="ru-RU" altLang="ru-RU" dirty="0" smtClean="0"/>
              <a:t>публикация статьи в региональной газете «Северный </a:t>
            </a:r>
            <a:r>
              <a:rPr lang="ru-RU" altLang="ru-RU" dirty="0"/>
              <a:t>К</a:t>
            </a:r>
            <a:r>
              <a:rPr lang="ru-RU" altLang="ru-RU" dirty="0" smtClean="0"/>
              <a:t>азахстан» </a:t>
            </a:r>
            <a:r>
              <a:rPr lang="ru-RU" altLang="ru-RU" dirty="0"/>
              <a:t>№</a:t>
            </a:r>
            <a:r>
              <a:rPr lang="en-US" altLang="ru-RU" dirty="0" smtClean="0"/>
              <a:t> 28</a:t>
            </a:r>
            <a:r>
              <a:rPr lang="ru-RU" altLang="ru-RU" dirty="0"/>
              <a:t> </a:t>
            </a:r>
            <a:r>
              <a:rPr lang="ru-RU" altLang="ru-RU" dirty="0" smtClean="0"/>
              <a:t>от 11 марта</a:t>
            </a:r>
            <a:r>
              <a:rPr lang="en-US" altLang="ru-RU" dirty="0" smtClean="0"/>
              <a:t> </a:t>
            </a:r>
            <a:r>
              <a:rPr lang="en-US" altLang="ru-RU" dirty="0"/>
              <a:t>2017</a:t>
            </a:r>
            <a:r>
              <a:rPr lang="en-US" altLang="ru-RU" dirty="0" smtClean="0"/>
              <a:t>.</a:t>
            </a:r>
            <a:endParaRPr lang="ru-RU" altLang="ru-RU" dirty="0" smtClean="0"/>
          </a:p>
          <a:p>
            <a:pPr marL="285750" indent="-285750" algn="just" eaLnBrk="0" hangingPunct="0"/>
            <a:r>
              <a:rPr lang="ru-RU" altLang="ru-RU" dirty="0" smtClean="0"/>
              <a:t>публикация статьи в газете «</a:t>
            </a:r>
            <a:r>
              <a:rPr lang="ru-RU" dirty="0" err="1" smtClean="0"/>
              <a:t>Қызылжар</a:t>
            </a:r>
            <a:r>
              <a:rPr lang="ru-RU" dirty="0" smtClean="0"/>
              <a:t> </a:t>
            </a:r>
            <a:r>
              <a:rPr lang="ru-RU" dirty="0" err="1" smtClean="0"/>
              <a:t>нұры</a:t>
            </a:r>
            <a:r>
              <a:rPr lang="ru-RU" dirty="0" smtClean="0"/>
              <a:t>» от 13 октября 2017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 algn="just" eaLnBrk="0" hangingPunct="0"/>
            <a:r>
              <a:rPr lang="ru-RU" dirty="0" smtClean="0"/>
              <a:t>статья на портале </a:t>
            </a:r>
            <a:r>
              <a:rPr lang="en-US" dirty="0" smtClean="0"/>
              <a:t>Edunews.kz</a:t>
            </a:r>
            <a:r>
              <a:rPr lang="en-US" dirty="0"/>
              <a:t>. </a:t>
            </a:r>
            <a:r>
              <a:rPr lang="ru-RU" dirty="0" smtClean="0"/>
              <a:t>Новости высшей школы</a:t>
            </a:r>
            <a:r>
              <a:rPr lang="en-US" dirty="0" smtClean="0"/>
              <a:t>. </a:t>
            </a:r>
            <a:r>
              <a:rPr lang="en-US" dirty="0"/>
              <a:t>- 2017. - 10 </a:t>
            </a:r>
            <a:r>
              <a:rPr lang="ru-RU" dirty="0" smtClean="0"/>
              <a:t>октября</a:t>
            </a:r>
            <a:r>
              <a:rPr lang="en-US" dirty="0" smtClean="0"/>
              <a:t>.</a:t>
            </a:r>
            <a:endParaRPr lang="ru-RU" dirty="0"/>
          </a:p>
          <a:p>
            <a:pPr marL="285750" indent="-285750" algn="just" eaLnBrk="0" hangingPunct="0"/>
            <a:r>
              <a:rPr lang="ru-RU" altLang="ru-RU" dirty="0" smtClean="0"/>
              <a:t>Информация о проекте обновляется на сайте СКГУ им. М. Козыбаева</a:t>
            </a:r>
            <a:r>
              <a:rPr lang="en-US" altLang="ru-RU" dirty="0" smtClean="0"/>
              <a:t>:</a:t>
            </a:r>
            <a:r>
              <a:rPr lang="ru-RU" altLang="ru-RU" dirty="0" smtClean="0"/>
              <a:t> </a:t>
            </a:r>
            <a:r>
              <a:rPr lang="en-US" altLang="ru-RU" u="sng" dirty="0">
                <a:solidFill>
                  <a:srgbClr val="7030A0"/>
                </a:solidFill>
              </a:rPr>
              <a:t>http://www.nkzu.kz/page/view?id=717</a:t>
            </a:r>
            <a:r>
              <a:rPr lang="ru-RU" altLang="ru-RU" u="sng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940" y="522604"/>
            <a:ext cx="2178579" cy="381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836" y="1804988"/>
            <a:ext cx="2319655" cy="318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559" y="2831292"/>
            <a:ext cx="2473960" cy="3402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608" y="3398062"/>
            <a:ext cx="2514282" cy="276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04" y="4030860"/>
            <a:ext cx="2359025" cy="2597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6" t="10344" r="32114" b="9698"/>
          <a:stretch>
            <a:fillRect/>
          </a:stretch>
        </p:blipFill>
        <p:spPr bwMode="auto">
          <a:xfrm>
            <a:off x="3931920" y="4522076"/>
            <a:ext cx="2367521" cy="210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63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2505075" y="428625"/>
            <a:ext cx="68484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Распространение</a:t>
            </a:r>
            <a:endParaRPr lang="de-DE" sz="2600" dirty="0"/>
          </a:p>
        </p:txBody>
      </p:sp>
      <p:pic>
        <p:nvPicPr>
          <p:cNvPr id="5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24890" y="1286593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dirty="0" smtClean="0"/>
              <a:t>Проведено анкетирование по вопросам проекта</a:t>
            </a:r>
            <a:r>
              <a:rPr lang="en-US" dirty="0" smtClean="0"/>
              <a:t> </a:t>
            </a:r>
            <a:r>
              <a:rPr lang="en-US" dirty="0" err="1" smtClean="0"/>
              <a:t>DOCMEN</a:t>
            </a:r>
            <a:r>
              <a:rPr lang="en-US" dirty="0" smtClean="0"/>
              <a:t> c</a:t>
            </a:r>
            <a:r>
              <a:rPr lang="ru-RU" dirty="0" smtClean="0"/>
              <a:t> </a:t>
            </a:r>
            <a:r>
              <a:rPr lang="en-US" dirty="0" smtClean="0"/>
              <a:t>11.09</a:t>
            </a:r>
            <a:r>
              <a:rPr lang="en-US" dirty="0"/>
              <a:t>. 2016 </a:t>
            </a:r>
            <a:r>
              <a:rPr lang="ru-RU" dirty="0" smtClean="0"/>
              <a:t>по</a:t>
            </a:r>
            <a:r>
              <a:rPr lang="en-US" dirty="0" smtClean="0"/>
              <a:t> </a:t>
            </a:r>
            <a:r>
              <a:rPr lang="en-US" dirty="0"/>
              <a:t>25.09 2016 (25 </a:t>
            </a:r>
            <a:r>
              <a:rPr lang="ru-RU" dirty="0" smtClean="0"/>
              <a:t>участников</a:t>
            </a:r>
            <a:r>
              <a:rPr lang="en-US" dirty="0" smtClean="0"/>
              <a:t>).</a:t>
            </a:r>
            <a:endParaRPr lang="en-US" dirty="0"/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dirty="0" smtClean="0"/>
              <a:t>В период с</a:t>
            </a:r>
            <a:r>
              <a:rPr lang="en-US" dirty="0" smtClean="0"/>
              <a:t> </a:t>
            </a:r>
            <a:r>
              <a:rPr lang="en-US" dirty="0"/>
              <a:t>20.09.2016 </a:t>
            </a:r>
            <a:r>
              <a:rPr lang="ru-RU" dirty="0" smtClean="0"/>
              <a:t>по</a:t>
            </a:r>
            <a:r>
              <a:rPr lang="en-US" dirty="0" smtClean="0"/>
              <a:t> </a:t>
            </a:r>
            <a:r>
              <a:rPr lang="en-US" dirty="0"/>
              <a:t>28.09 </a:t>
            </a:r>
            <a:r>
              <a:rPr lang="en-US" dirty="0" smtClean="0"/>
              <a:t>2016</a:t>
            </a:r>
            <a:r>
              <a:rPr lang="ru-RU" dirty="0"/>
              <a:t> </a:t>
            </a:r>
            <a:r>
              <a:rPr lang="ru-RU" dirty="0" smtClean="0"/>
              <a:t>проведено анкетирование 34 выпускников </a:t>
            </a:r>
            <a:r>
              <a:rPr lang="ru-RU" dirty="0"/>
              <a:t>о заинтересованности в целях и задачах</a:t>
            </a:r>
            <a:r>
              <a:rPr lang="en-US" dirty="0"/>
              <a:t>  </a:t>
            </a:r>
            <a:r>
              <a:rPr lang="ru-RU" dirty="0"/>
              <a:t>проекта </a:t>
            </a:r>
            <a:r>
              <a:rPr lang="en-US" dirty="0" err="1"/>
              <a:t>DOCMEN</a:t>
            </a:r>
            <a:r>
              <a:rPr lang="en-US" dirty="0"/>
              <a:t>..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dirty="0" smtClean="0"/>
              <a:t>В период с </a:t>
            </a:r>
            <a:r>
              <a:rPr lang="en-US" dirty="0" smtClean="0"/>
              <a:t>20.09.2016 </a:t>
            </a:r>
            <a:r>
              <a:rPr lang="ru-RU" dirty="0" smtClean="0"/>
              <a:t>по</a:t>
            </a:r>
            <a:r>
              <a:rPr lang="en-US" dirty="0" smtClean="0"/>
              <a:t> 28.09</a:t>
            </a:r>
            <a:r>
              <a:rPr lang="ru-RU" dirty="0"/>
              <a:t>.</a:t>
            </a:r>
            <a:r>
              <a:rPr lang="en-US" dirty="0" smtClean="0"/>
              <a:t>2016</a:t>
            </a:r>
            <a:r>
              <a:rPr lang="ru-RU" dirty="0" smtClean="0"/>
              <a:t> проведено анкетирование потенциальных работодателей о заинтересованности в целях и задачах</a:t>
            </a:r>
            <a:r>
              <a:rPr lang="en-US" dirty="0" smtClean="0"/>
              <a:t>  </a:t>
            </a:r>
            <a:r>
              <a:rPr lang="ru-RU" dirty="0" smtClean="0"/>
              <a:t>проекта </a:t>
            </a:r>
            <a:r>
              <a:rPr lang="en-US" dirty="0" err="1" smtClean="0"/>
              <a:t>DOCMEN</a:t>
            </a:r>
            <a:r>
              <a:rPr lang="en-US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dirty="0" smtClean="0"/>
              <a:t>В марте 2018 проведено анкетирование студентов, прослушавших курсы по модернизированным дисциплинам.</a:t>
            </a:r>
            <a:endParaRPr lang="ru-RU" dirty="0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182" y="1646188"/>
            <a:ext cx="3078309" cy="4224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78693" y="4788545"/>
            <a:ext cx="711643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Результаты анкетирования показали высокую заинтересованность участников опроса целями, поставленными в проекте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DOCMEN</a:t>
            </a:r>
            <a:r>
              <a:rPr lang="ru-RU" sz="2000" dirty="0">
                <a:latin typeface="Arial Unicode MS" pitchFamily="34" charset="-128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3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505075" y="188118"/>
            <a:ext cx="68484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5.3.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</a:t>
            </a:r>
            <a:endParaRPr lang="de-DE" sz="2600" dirty="0"/>
          </a:p>
        </p:txBody>
      </p:sp>
      <p:pic>
        <p:nvPicPr>
          <p:cNvPr id="9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1490" y="694267"/>
            <a:ext cx="9738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План мероприятий по реализации исследовательской программы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en-US" dirty="0" smtClean="0"/>
              <a:t>Development </a:t>
            </a:r>
            <a:r>
              <a:rPr lang="en-US" dirty="0"/>
              <a:t>of two cycle innovative curricula in microelectronic engineering (</a:t>
            </a:r>
            <a:r>
              <a:rPr lang="en-US" dirty="0" err="1"/>
              <a:t>DOCMEN</a:t>
            </a:r>
            <a:r>
              <a:rPr lang="en-US" dirty="0" smtClean="0"/>
              <a:t>)</a:t>
            </a:r>
            <a:r>
              <a:rPr lang="ru-RU" dirty="0" smtClean="0"/>
              <a:t>»</a:t>
            </a:r>
            <a:r>
              <a:rPr lang="en-US" dirty="0"/>
              <a:t>  </a:t>
            </a:r>
            <a:r>
              <a:rPr lang="ru-RU" dirty="0" smtClean="0"/>
              <a:t>до июня 2019 года.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715231"/>
              </p:ext>
            </p:extLst>
          </p:nvPr>
        </p:nvGraphicFramePr>
        <p:xfrm>
          <a:off x="868740" y="1540946"/>
          <a:ext cx="9986480" cy="443407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1788"/>
                <a:gridCol w="7017250"/>
                <a:gridCol w="1335640"/>
                <a:gridCol w="1191802"/>
              </a:tblGrid>
              <a:tr h="5413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Мероприятие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Срок выполнения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Нач.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Окон.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4571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Подготовка и оформление договора о сотрудничестве в области совершенствования образовательного процесса и/ или научных исследований как результата участия СКГУ им. М. Козыбаевав программе </a:t>
                      </a:r>
                      <a:r>
                        <a:rPr lang="en-GB" sz="1100">
                          <a:effectLst/>
                        </a:rPr>
                        <a:t>ERASMUS</a:t>
                      </a:r>
                      <a:r>
                        <a:rPr lang="ru-RU" sz="1100">
                          <a:effectLst/>
                        </a:rPr>
                        <a:t>+ с Павлодарским государственным университетом им. С. Торайгырова.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01.01.2018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30.0</a:t>
                      </a:r>
                      <a:r>
                        <a:rPr lang="ru-RU" sz="1100">
                          <a:effectLst/>
                        </a:rPr>
                        <a:t>9</a:t>
                      </a:r>
                      <a:r>
                        <a:rPr lang="en-US" sz="1100">
                          <a:effectLst/>
                        </a:rPr>
                        <a:t>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558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Подготовка и оформление договоров о сотрудничестве в области совершенствования образовательного процесса и/ или научных исследований как результата участия СКГУ им. М. Козыбаевав программе </a:t>
                      </a:r>
                      <a:r>
                        <a:rPr lang="en-GB" sz="1100">
                          <a:effectLst/>
                        </a:rPr>
                        <a:t>ERASMUS</a:t>
                      </a:r>
                      <a:r>
                        <a:rPr lang="ru-RU" sz="1100">
                          <a:effectLst/>
                        </a:rPr>
                        <a:t>+ с университетами из консорциума </a:t>
                      </a:r>
                      <a:r>
                        <a:rPr lang="en-US" sz="1100">
                          <a:effectLst/>
                        </a:rPr>
                        <a:t>DOCMEN</a:t>
                      </a:r>
                      <a:r>
                        <a:rPr lang="ru-RU" sz="1100">
                          <a:effectLst/>
                        </a:rPr>
                        <a:t>:</a:t>
                      </a:r>
                    </a:p>
                    <a:p>
                      <a:pPr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Каспийский университет,</a:t>
                      </a:r>
                    </a:p>
                    <a:p>
                      <a:pPr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Университет Шакарима.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01.01.2018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30.0</a:t>
                      </a:r>
                      <a:r>
                        <a:rPr lang="ru-RU" sz="1100">
                          <a:effectLst/>
                        </a:rPr>
                        <a:t>6</a:t>
                      </a:r>
                      <a:r>
                        <a:rPr lang="en-US" sz="1100">
                          <a:effectLst/>
                        </a:rPr>
                        <a:t>.201</a:t>
                      </a: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168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В рамках модернизации дисциплин по специальностям «Электроэнергетика», «Радиотехника, электроника и телекоммуникации», «Приборостроение», «Информационные системы», «Физика» бакалавриата и магистратуры на основании представленных материалов европейских вузов разработать рабочие учебные планы (РУП).  Рассмотреть новые РУПы на заседаниях преподающих кафедр, утвердить на заседаниях учебно-методического совета Инженерно-технического факультета/факультета информационных технологий, а так же учебно-методического совета университета.</a:t>
                      </a:r>
                    </a:p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Перечень дисциплин представлен в приложении.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01.01.2018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30.</a:t>
                      </a:r>
                      <a:r>
                        <a:rPr lang="ru-RU" sz="1100">
                          <a:effectLst/>
                        </a:rPr>
                        <a:t>09</a:t>
                      </a:r>
                      <a:r>
                        <a:rPr lang="en-US" sz="1100">
                          <a:effectLst/>
                        </a:rPr>
                        <a:t>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558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1. Разработать методические указания по выполнению лабораторных работ на приобретённом оборудовании в рамках РУП модернизируемых дисциплин.</a:t>
                      </a:r>
                    </a:p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2. Подготовка и издание двух монографий.</a:t>
                      </a:r>
                    </a:p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3. Публикация научных статей в журналах, рецензируемых в базе </a:t>
                      </a:r>
                      <a:r>
                        <a:rPr lang="en-US" sz="1100">
                          <a:effectLst/>
                        </a:rPr>
                        <a:t>WoS</a:t>
                      </a:r>
                      <a:r>
                        <a:rPr lang="ru-RU" sz="1100">
                          <a:effectLst/>
                        </a:rPr>
                        <a:t>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01.01.2018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ru-RU" sz="1100">
                          <a:effectLst/>
                        </a:rPr>
                        <a:t>30.09.2018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253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100">
                          <a:effectLst/>
                        </a:rPr>
                        <a:t>Предоставление доступа к материалам модернизируемых курсов в рамках проекта </a:t>
                      </a:r>
                      <a:r>
                        <a:rPr lang="en-US" sz="1100">
                          <a:effectLst/>
                        </a:rPr>
                        <a:t>DOCMEN</a:t>
                      </a:r>
                      <a:r>
                        <a:rPr lang="ru-RU" sz="1100">
                          <a:effectLst/>
                        </a:rPr>
                        <a:t> на сайте СКГУ им. М. Козыбаева в разделе «Электронная библиотека»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>
                          <a:effectLst/>
                        </a:rPr>
                        <a:t>01.01.2018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100" dirty="0">
                          <a:effectLst/>
                        </a:rPr>
                        <a:t>30.0</a:t>
                      </a:r>
                      <a:r>
                        <a:rPr lang="ru-RU" sz="1100" dirty="0">
                          <a:effectLst/>
                        </a:rPr>
                        <a:t>6</a:t>
                      </a:r>
                      <a:r>
                        <a:rPr lang="en-US" sz="1100" dirty="0">
                          <a:effectLst/>
                        </a:rPr>
                        <a:t>.201</a:t>
                      </a:r>
                      <a:r>
                        <a:rPr lang="ru-RU" sz="1100" dirty="0">
                          <a:effectLst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0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505075" y="188118"/>
            <a:ext cx="68484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5.4. 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</a:t>
            </a:r>
            <a:endParaRPr lang="de-DE" sz="2600" dirty="0"/>
          </a:p>
        </p:txBody>
      </p:sp>
      <p:pic>
        <p:nvPicPr>
          <p:cNvPr id="9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797095"/>
              </p:ext>
            </p:extLst>
          </p:nvPr>
        </p:nvGraphicFramePr>
        <p:xfrm>
          <a:off x="1674688" y="1869807"/>
          <a:ext cx="8955043" cy="28895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9595"/>
                <a:gridCol w="5947947"/>
                <a:gridCol w="1382343"/>
                <a:gridCol w="1265158"/>
              </a:tblGrid>
              <a:tr h="5413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Мероприятие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Срок выполнения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Нач.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Окон.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4063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200">
                          <a:effectLst/>
                        </a:rPr>
                        <a:t>Организация и участие команды проекта и студентов, посещающих модернизированные курсы, внедрённые по плану проекта, в ярмарках вакансий (встречах с потенциальными работодателями), проходящими в СКГУ им. М. Козыбаева.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ru-RU" sz="1200" dirty="0">
                          <a:effectLst/>
                        </a:rPr>
                        <a:t>30</a:t>
                      </a:r>
                      <a:r>
                        <a:rPr lang="en-US" sz="1200" dirty="0">
                          <a:effectLst/>
                        </a:rPr>
                        <a:t>.0</a:t>
                      </a:r>
                      <a:r>
                        <a:rPr lang="ru-RU" sz="1200" dirty="0">
                          <a:effectLst/>
                        </a:rPr>
                        <a:t>5</a:t>
                      </a:r>
                      <a:r>
                        <a:rPr lang="en-US" sz="1200" dirty="0">
                          <a:effectLst/>
                        </a:rPr>
                        <a:t>.201</a:t>
                      </a:r>
                      <a:r>
                        <a:rPr lang="ru-RU" sz="1200" dirty="0">
                          <a:effectLst/>
                        </a:rPr>
                        <a:t>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5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200">
                          <a:effectLst/>
                        </a:rPr>
                        <a:t>Переподготовка неакадемических преподавателей по новым учебным планам и методике.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30.0</a:t>
                      </a:r>
                      <a:r>
                        <a:rPr lang="ru-RU" sz="1200">
                          <a:effectLst/>
                        </a:rPr>
                        <a:t>5</a:t>
                      </a:r>
                      <a:r>
                        <a:rPr lang="en-US" sz="1200">
                          <a:effectLst/>
                        </a:rPr>
                        <a:t>.201</a:t>
                      </a: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5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Организация и проведение мастер классов по модернизируемым дисциплинам на базе </a:t>
                      </a:r>
                      <a:r>
                        <a:rPr lang="en-US" sz="1200">
                          <a:effectLst/>
                        </a:rPr>
                        <a:t>MicLabs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30.0</a:t>
                      </a:r>
                      <a:r>
                        <a:rPr lang="ru-RU" sz="1200">
                          <a:effectLst/>
                        </a:rPr>
                        <a:t>6</a:t>
                      </a:r>
                      <a:r>
                        <a:rPr lang="en-US" sz="1200">
                          <a:effectLst/>
                        </a:rPr>
                        <a:t>.201</a:t>
                      </a: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5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13335" indent="-133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Пилотное обучение студентов в новых учебных планах с использованием MicLabs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30.0</a:t>
                      </a:r>
                      <a:r>
                        <a:rPr lang="ru-RU" sz="1200">
                          <a:effectLst/>
                        </a:rPr>
                        <a:t>6</a:t>
                      </a:r>
                      <a:r>
                        <a:rPr lang="en-US" sz="1200">
                          <a:effectLst/>
                        </a:rPr>
                        <a:t>.201</a:t>
                      </a: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52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" algn="l"/>
                        </a:tabLst>
                      </a:pPr>
                      <a:r>
                        <a:rPr lang="ru-RU" sz="1200">
                          <a:effectLst/>
                        </a:rPr>
                        <a:t>Полное освещение деятельности проекта в СМИ, включая совместную веб-платформу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30.0</a:t>
                      </a:r>
                      <a:r>
                        <a:rPr lang="ru-RU" sz="1200">
                          <a:effectLst/>
                        </a:rPr>
                        <a:t>6</a:t>
                      </a:r>
                      <a:r>
                        <a:rPr lang="en-US" sz="1200">
                          <a:effectLst/>
                        </a:rPr>
                        <a:t>.201</a:t>
                      </a: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  <a:tr h="132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54610">
                        <a:spcAft>
                          <a:spcPts val="0"/>
                        </a:spcAft>
                        <a:tabLst>
                          <a:tab pos="144780" algn="l"/>
                        </a:tabLst>
                      </a:pPr>
                      <a:r>
                        <a:rPr lang="ru-RU" sz="1200">
                          <a:effectLst/>
                        </a:rPr>
                        <a:t>Обучение персонала опытной эксплуатации/из MicSO</a:t>
                      </a:r>
                    </a:p>
                    <a:p>
                      <a:pPr marL="54610">
                        <a:spcAft>
                          <a:spcPts val="0"/>
                        </a:spcAft>
                        <a:tabLst>
                          <a:tab pos="144780" algn="l"/>
                        </a:tabLst>
                      </a:pPr>
                      <a:r>
                        <a:rPr lang="ru-RU" sz="1200">
                          <a:effectLst/>
                        </a:rPr>
                        <a:t>/сеть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spcAft>
                          <a:spcPts val="0"/>
                        </a:spcAft>
                        <a:tabLst>
                          <a:tab pos="144780" algn="l"/>
                          <a:tab pos="21590" algn="l"/>
                          <a:tab pos="14478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spcAft>
                          <a:spcPts val="0"/>
                        </a:spcAft>
                        <a:tabLst>
                          <a:tab pos="144780" algn="l"/>
                          <a:tab pos="21590" algn="l"/>
                          <a:tab pos="144780" algn="l"/>
                        </a:tabLst>
                      </a:pPr>
                      <a:r>
                        <a:rPr lang="en-US" sz="1200">
                          <a:effectLst/>
                        </a:rPr>
                        <a:t>30.0</a:t>
                      </a:r>
                      <a:r>
                        <a:rPr lang="ru-RU" sz="1200">
                          <a:effectLst/>
                        </a:rPr>
                        <a:t>6</a:t>
                      </a:r>
                      <a:r>
                        <a:rPr lang="en-US" sz="1200">
                          <a:effectLst/>
                        </a:rPr>
                        <a:t>.201</a:t>
                      </a: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16562" marR="16562" marT="0" marB="0"/>
                </a:tc>
              </a:tr>
              <a:tr h="1015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52095" indent="-25209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52095" algn="l"/>
                        </a:tabLst>
                      </a:pPr>
                      <a:r>
                        <a:rPr lang="de-DE" sz="1200">
                          <a:effectLst/>
                        </a:rPr>
                        <a:t>Координационная встреча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 anchor="ctr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>
                          <a:effectLst/>
                        </a:rPr>
                        <a:t>01.01.2018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  <a:tc>
                  <a:txBody>
                    <a:bodyPr/>
                    <a:lstStyle/>
                    <a:p>
                      <a:pPr marL="21590" indent="-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 dirty="0">
                          <a:effectLst/>
                        </a:rPr>
                        <a:t>30.09.2018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62" marR="1656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6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2684115"/>
            <a:ext cx="5135563" cy="342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352550" y="628650"/>
            <a:ext cx="9239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1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 Spin-off effects</a:t>
            </a:r>
            <a:endParaRPr lang="de-DE" dirty="0"/>
          </a:p>
          <a:p>
            <a:endParaRPr lang="de-DE" dirty="0"/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57250" y="1567368"/>
            <a:ext cx="776097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18 сентября 2017 года преподаватели кафедры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«</a:t>
            </a:r>
            <a:r>
              <a:rPr lang="ru-RU" sz="1600" dirty="0" smtClean="0">
                <a:latin typeface="Arial Unicode MS" pitchFamily="34" charset="-128"/>
                <a:cs typeface="Arial" pitchFamily="34" charset="0"/>
              </a:rPr>
              <a:t>Энергетика и радиоэлектроника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»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организовали мастер-класс по основным материалам стажировок в зарубежных вузах.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3" descr="https://3.downloader.disk.yandex.kz/preview/2418fcf6ff814b1329e8e2aeef22f1d0bc9d3bdd7134922dad023f845505e12d/inf/v2iKDmkFIuIXUFoQ84yblNejUkB3LcBkeja5MtPwsjCLIFhQo7QIDqihJDq2ux3_CkDD5aR4wgTrPz_wzBiEDQ%3D%3D?uid=161158997&amp;filename=IMG_5266.JPG&amp;disposition=inline&amp;hash=&amp;limit=0&amp;content_type=image%2Fjpeg&amp;tknv=v2&amp;size=1163x44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3" y="2684115"/>
            <a:ext cx="4026692" cy="296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45" y="3499072"/>
            <a:ext cx="4353878" cy="290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94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352550" y="628650"/>
            <a:ext cx="9239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sz="2600" b="1" dirty="0" smtClean="0">
                <a:solidFill>
                  <a:schemeClr val="accent5">
                    <a:lumMod val="75000"/>
                  </a:schemeClr>
                </a:solidFill>
              </a:rPr>
              <a:t> Spin-off effects</a:t>
            </a:r>
            <a:endParaRPr lang="de-DE" dirty="0"/>
          </a:p>
          <a:p>
            <a:endParaRPr lang="de-DE" dirty="0"/>
          </a:p>
        </p:txBody>
      </p:sp>
      <p:pic>
        <p:nvPicPr>
          <p:cNvPr id="6" name="Picture 4" descr="D:\docmen\лого\docmen-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771" y="6399414"/>
            <a:ext cx="2553229" cy="4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56551" y="1151870"/>
            <a:ext cx="776097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/>
              <a:t>По результатам выставки казахстанских проектов </a:t>
            </a:r>
            <a:r>
              <a:rPr lang="en-US" sz="1600" dirty="0" smtClean="0"/>
              <a:t>ERASMUS+</a:t>
            </a:r>
            <a:r>
              <a:rPr lang="ru-RU" sz="1600" dirty="0" smtClean="0"/>
              <a:t>, прошедшей в Евразийском национальном университете им. </a:t>
            </a:r>
            <a:r>
              <a:rPr lang="ru-RU" sz="1600" dirty="0" err="1" smtClean="0"/>
              <a:t>Л.Н</a:t>
            </a:r>
            <a:r>
              <a:rPr lang="ru-RU" sz="1600" dirty="0" smtClean="0"/>
              <a:t>. Гумилева в г. </a:t>
            </a:r>
            <a:r>
              <a:rPr lang="ru-RU" sz="1600" dirty="0" smtClean="0"/>
              <a:t>Астана, </a:t>
            </a:r>
            <a:r>
              <a:rPr lang="ru-RU" sz="1600" dirty="0" smtClean="0"/>
              <a:t>команда проекта </a:t>
            </a:r>
            <a:r>
              <a:rPr lang="en-US" sz="1600" dirty="0" err="1" smtClean="0"/>
              <a:t>DOCMEN</a:t>
            </a:r>
            <a:r>
              <a:rPr lang="en-US" sz="1600" dirty="0" smtClean="0"/>
              <a:t> </a:t>
            </a:r>
            <a:r>
              <a:rPr lang="ru-RU" sz="1600" dirty="0" smtClean="0"/>
              <a:t>была награждена дипломом 3 степени.</a:t>
            </a:r>
          </a:p>
        </p:txBody>
      </p:sp>
      <p:pic>
        <p:nvPicPr>
          <p:cNvPr id="8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3" descr="https://3.downloader.disk.yandex.kz/preview/2418fcf6ff814b1329e8e2aeef22f1d0bc9d3bdd7134922dad023f845505e12d/inf/v2iKDmkFIuIXUFoQ84yblNejUkB3LcBkeja5MtPwsjCLIFhQo7QIDqihJDq2ux3_CkDD5aR4wgTrPz_wzBiEDQ%3D%3D?uid=161158997&amp;filename=IMG_5266.JPG&amp;disposition=inline&amp;hash=&amp;limit=0&amp;content_type=image%2Fjpeg&amp;tknv=v2&amp;size=1163x44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2" descr="F:\YandexDisk\Загрузки\archive-2018-11-13_07-49-55\archive\2018-10-25 08-49-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513905"/>
            <a:ext cx="3235326" cy="242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F:\YandexDisk\Загрузки\archive-2018-11-13_07-49-55\archive\2018-10-25 10-37-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77" y="3797300"/>
            <a:ext cx="2910685" cy="218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4" y="3109694"/>
            <a:ext cx="4837167" cy="351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F:\YandexDisk\Загрузки\archive-2018-11-13_07-49-55\archive\2018-10-25 09-22-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521" y="1855588"/>
            <a:ext cx="3344280" cy="250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0" y="1643050"/>
            <a:ext cx="9144000" cy="35719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3"/>
          <p:cNvSpPr>
            <a:spLocks noChangeArrowheads="1"/>
          </p:cNvSpPr>
          <p:nvPr/>
        </p:nvSpPr>
        <p:spPr bwMode="auto">
          <a:xfrm>
            <a:off x="3809985" y="2786059"/>
            <a:ext cx="53292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1F497D"/>
                </a:solidFill>
              </a:rPr>
              <a:t>Спасибо за внимание</a:t>
            </a:r>
            <a:r>
              <a:rPr lang="en-US" sz="3600" b="1" dirty="0" smtClean="0">
                <a:solidFill>
                  <a:srgbClr val="1F497D"/>
                </a:solidFill>
              </a:rPr>
              <a:t>!</a:t>
            </a:r>
            <a:endParaRPr lang="ru-RU" altLang="ru-RU" sz="3600" b="1" dirty="0">
              <a:solidFill>
                <a:srgbClr val="1F497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7674" y="5285094"/>
            <a:ext cx="52538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Кошеков</a:t>
            </a:r>
            <a:r>
              <a:rPr lang="ru-RU" sz="2800" dirty="0" smtClean="0"/>
              <a:t> </a:t>
            </a:r>
            <a:r>
              <a:rPr lang="ru-RU" sz="2800" dirty="0" err="1" smtClean="0"/>
              <a:t>Кайрат</a:t>
            </a:r>
            <a:endParaRPr lang="en-US" sz="2800" dirty="0" smtClean="0"/>
          </a:p>
          <a:p>
            <a:r>
              <a:rPr lang="en-US" sz="2800" dirty="0" smtClean="0"/>
              <a:t>email: </a:t>
            </a:r>
            <a:r>
              <a:rPr lang="en-US" sz="2800" dirty="0" smtClean="0">
                <a:hlinkClick r:id="rId2"/>
              </a:rPr>
              <a:t>kkoshekov@maiil.ru</a:t>
            </a:r>
            <a:endParaRPr lang="en-US" sz="2800" dirty="0" smtClean="0"/>
          </a:p>
          <a:p>
            <a:r>
              <a:rPr lang="ru-RU" sz="2800" dirty="0" smtClean="0"/>
              <a:t>тел.</a:t>
            </a:r>
            <a:r>
              <a:rPr lang="en-US" sz="2800" dirty="0" smtClean="0"/>
              <a:t>: 8(715-2)49-40-42 </a:t>
            </a:r>
            <a:r>
              <a:rPr lang="ru-RU" sz="2800" dirty="0" smtClean="0"/>
              <a:t>доб.</a:t>
            </a:r>
            <a:r>
              <a:rPr lang="en-US" sz="2800" dirty="0" smtClean="0"/>
              <a:t> 20-01</a:t>
            </a:r>
            <a:endParaRPr lang="ru-RU" sz="2800" dirty="0"/>
          </a:p>
        </p:txBody>
      </p:sp>
      <p:pic>
        <p:nvPicPr>
          <p:cNvPr id="7" name="Picture 4" descr="D:\docmen\лого\docmen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105" y="298864"/>
            <a:ext cx="7079736" cy="1271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D:\docmen\лого\logosbeneficaireserasmusrightfun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4112"/>
            <a:ext cx="287972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nkzu.kz/files/SKGU_logo_ru_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398" y="389409"/>
            <a:ext cx="1044093" cy="11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46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1660</Words>
  <Application>Microsoft Office PowerPoint</Application>
  <PresentationFormat>Произвольный</PresentationFormat>
  <Paragraphs>283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</dc:creator>
  <cp:lastModifiedBy>Admin</cp:lastModifiedBy>
  <cp:revision>51</cp:revision>
  <dcterms:created xsi:type="dcterms:W3CDTF">2018-04-12T12:58:03Z</dcterms:created>
  <dcterms:modified xsi:type="dcterms:W3CDTF">2019-01-15T06:33:27Z</dcterms:modified>
</cp:coreProperties>
</file>