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1E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.wikipedia.org/wiki/%D0%91%D0%B5%D0%BA%D0%BC%D0%B0%D1%85%D0%B0%D0%BD%D0%BE%D0%B2,_%D0%95%D1%80%D0%BC%D1%83%D1%85%D0%B0%D0%BD_%D0%91%D0%B5%D0%BA%D0%BC%D0%B0%D1%85%D0%B0%D0%BD%D0%BE%D0%B2%D0%B8%D1%87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dbaymakanova\Desktop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36" y="-900"/>
            <a:ext cx="9167435" cy="68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442237">
            <a:off x="-1560" y="822319"/>
            <a:ext cx="889420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FF00"/>
                </a:solidFill>
              </a:rPr>
              <a:t>«Пророк в своем отечестве»</a:t>
            </a:r>
          </a:p>
          <a:p>
            <a:pPr algn="ctr"/>
            <a:r>
              <a:rPr lang="ru-RU" sz="4800" b="1" i="1" dirty="0" smtClean="0">
                <a:solidFill>
                  <a:srgbClr val="FFFF00"/>
                </a:solidFill>
              </a:rPr>
              <a:t> К 110 лет со дня рождения </a:t>
            </a:r>
            <a:r>
              <a:rPr lang="ru-RU" sz="4800" b="1" i="1" dirty="0" err="1" smtClean="0">
                <a:solidFill>
                  <a:srgbClr val="FFFF00"/>
                </a:solidFill>
              </a:rPr>
              <a:t>Ермухана</a:t>
            </a:r>
            <a:r>
              <a:rPr lang="ru-RU" sz="4800" b="1" i="1" dirty="0" smtClean="0">
                <a:solidFill>
                  <a:srgbClr val="FFFF00"/>
                </a:solidFill>
              </a:rPr>
              <a:t> </a:t>
            </a:r>
            <a:r>
              <a:rPr lang="ru-RU" sz="4800" b="1" i="1" dirty="0" err="1" smtClean="0">
                <a:solidFill>
                  <a:srgbClr val="FFFF00"/>
                </a:solidFill>
              </a:rPr>
              <a:t>Бекмахановича</a:t>
            </a:r>
            <a:r>
              <a:rPr lang="ru-RU" sz="4800" b="1" i="1" dirty="0" smtClean="0">
                <a:solidFill>
                  <a:srgbClr val="FFFF00"/>
                </a:solidFill>
              </a:rPr>
              <a:t> </a:t>
            </a:r>
            <a:r>
              <a:rPr lang="ru-RU" sz="4800" b="1" i="1" dirty="0" err="1" smtClean="0">
                <a:solidFill>
                  <a:srgbClr val="FFFF00"/>
                </a:solidFill>
              </a:rPr>
              <a:t>Бекмаханова</a:t>
            </a:r>
            <a:r>
              <a:rPr lang="ru-RU" sz="4800" b="1" i="1" dirty="0" smtClean="0">
                <a:solidFill>
                  <a:srgbClr val="FFFF00"/>
                </a:solidFill>
              </a:rPr>
              <a:t> казахского историка, доктора исторических наук.</a:t>
            </a:r>
            <a:endParaRPr lang="ru-RU" sz="48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031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Users\dbaymakanova\Desktop\82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5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C:\Users\dbaymakanova\Desktop\7147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17"/>
          <a:stretch/>
        </p:blipFill>
        <p:spPr bwMode="auto">
          <a:xfrm>
            <a:off x="1" y="380232"/>
            <a:ext cx="4572000" cy="63611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4572001" y="40054"/>
            <a:ext cx="4572000" cy="687880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100" b="1" i="1" dirty="0" err="1">
                <a:solidFill>
                  <a:schemeClr val="bg1"/>
                </a:solidFill>
              </a:rPr>
              <a:t>Ермуха́н</a:t>
            </a:r>
            <a:r>
              <a:rPr lang="ru-RU" sz="2100" b="1" i="1" dirty="0">
                <a:solidFill>
                  <a:schemeClr val="bg1"/>
                </a:solidFill>
              </a:rPr>
              <a:t> </a:t>
            </a:r>
            <a:r>
              <a:rPr lang="ru-RU" sz="2100" b="1" i="1" dirty="0" err="1">
                <a:solidFill>
                  <a:schemeClr val="bg1"/>
                </a:solidFill>
              </a:rPr>
              <a:t>Бекмаха́нович</a:t>
            </a:r>
            <a:r>
              <a:rPr lang="ru-RU" sz="2100" b="1" i="1" dirty="0">
                <a:solidFill>
                  <a:schemeClr val="bg1"/>
                </a:solidFill>
              </a:rPr>
              <a:t> </a:t>
            </a:r>
            <a:r>
              <a:rPr lang="ru-RU" sz="2100" b="1" i="1" dirty="0" err="1">
                <a:solidFill>
                  <a:schemeClr val="bg1"/>
                </a:solidFill>
              </a:rPr>
              <a:t>Бекмаха́нов</a:t>
            </a:r>
            <a:r>
              <a:rPr lang="ru-RU" sz="2100" b="1" i="1" dirty="0">
                <a:solidFill>
                  <a:schemeClr val="bg1"/>
                </a:solidFill>
              </a:rPr>
              <a:t> (17 </a:t>
            </a:r>
            <a:r>
              <a:rPr lang="ru-RU" sz="2100" b="1" i="1" dirty="0" smtClean="0">
                <a:solidFill>
                  <a:schemeClr val="bg1"/>
                </a:solidFill>
              </a:rPr>
              <a:t>февраля</a:t>
            </a:r>
            <a:r>
              <a:rPr lang="ru-RU" sz="2100" b="1" i="1" dirty="0">
                <a:solidFill>
                  <a:schemeClr val="bg1"/>
                </a:solidFill>
              </a:rPr>
              <a:t> 1915, </a:t>
            </a:r>
            <a:r>
              <a:rPr lang="ru-RU" sz="2100" b="1" i="1" dirty="0" err="1">
                <a:solidFill>
                  <a:schemeClr val="bg1"/>
                </a:solidFill>
              </a:rPr>
              <a:t>Баянаульская</a:t>
            </a:r>
            <a:r>
              <a:rPr lang="ru-RU" sz="2100" b="1" i="1" dirty="0">
                <a:solidFill>
                  <a:schemeClr val="bg1"/>
                </a:solidFill>
              </a:rPr>
              <a:t> волость, Павлодарский </a:t>
            </a:r>
            <a:r>
              <a:rPr lang="ru-RU" sz="2100" b="1" i="1" dirty="0" smtClean="0">
                <a:solidFill>
                  <a:schemeClr val="bg1"/>
                </a:solidFill>
              </a:rPr>
              <a:t>уезд,</a:t>
            </a:r>
            <a:r>
              <a:rPr lang="ru-RU" sz="2100" b="1" i="1" dirty="0">
                <a:solidFill>
                  <a:schemeClr val="bg1"/>
                </a:solidFill>
              </a:rPr>
              <a:t> Семипалатинская </a:t>
            </a:r>
            <a:r>
              <a:rPr lang="ru-RU" sz="2100" b="1" i="1" dirty="0" smtClean="0">
                <a:solidFill>
                  <a:schemeClr val="bg1"/>
                </a:solidFill>
              </a:rPr>
              <a:t>область,</a:t>
            </a:r>
            <a:r>
              <a:rPr lang="ru-RU" sz="2100" b="1" i="1" dirty="0">
                <a:solidFill>
                  <a:schemeClr val="bg1"/>
                </a:solidFill>
              </a:rPr>
              <a:t> Российская империя — 6 </a:t>
            </a:r>
            <a:r>
              <a:rPr lang="ru-RU" sz="2100" b="1" i="1" dirty="0" smtClean="0">
                <a:solidFill>
                  <a:schemeClr val="bg1"/>
                </a:solidFill>
              </a:rPr>
              <a:t>мая</a:t>
            </a:r>
            <a:r>
              <a:rPr lang="ru-RU" sz="2100" b="1" i="1" dirty="0">
                <a:solidFill>
                  <a:schemeClr val="bg1"/>
                </a:solidFill>
              </a:rPr>
              <a:t> </a:t>
            </a:r>
            <a:r>
              <a:rPr lang="ru-RU" sz="2100" b="1" i="1" dirty="0" smtClean="0">
                <a:solidFill>
                  <a:schemeClr val="bg1"/>
                </a:solidFill>
              </a:rPr>
              <a:t>1966</a:t>
            </a:r>
            <a:r>
              <a:rPr lang="ru-RU" sz="2100" b="1" i="1" dirty="0">
                <a:solidFill>
                  <a:schemeClr val="bg1"/>
                </a:solidFill>
              </a:rPr>
              <a:t>, Алма-Ата) — казахский советский историк, доктор исторических наук (1948), профессор (</a:t>
            </a:r>
            <a:r>
              <a:rPr lang="ru-RU" sz="2100" b="1" i="1" dirty="0" smtClean="0">
                <a:solidFill>
                  <a:schemeClr val="bg1"/>
                </a:solidFill>
              </a:rPr>
              <a:t>1949), </a:t>
            </a:r>
            <a:r>
              <a:rPr lang="ru-RU" sz="2100" b="1" i="1" dirty="0">
                <a:solidFill>
                  <a:schemeClr val="bg1"/>
                </a:solidFill>
              </a:rPr>
              <a:t>член-корреспондент АН Казахской ССР (1962</a:t>
            </a:r>
            <a:r>
              <a:rPr lang="ru-RU" sz="2100" b="1" i="1" dirty="0" smtClean="0">
                <a:solidFill>
                  <a:schemeClr val="bg1"/>
                </a:solidFill>
              </a:rPr>
              <a:t>). </a:t>
            </a:r>
            <a:r>
              <a:rPr lang="ru-RU" sz="2100" b="1" i="1" dirty="0">
                <a:solidFill>
                  <a:schemeClr val="bg1"/>
                </a:solidFill>
              </a:rPr>
              <a:t>Родился 15 февраля 1915 года в </a:t>
            </a:r>
            <a:r>
              <a:rPr lang="ru-RU" sz="2100" b="1" i="1" dirty="0" err="1">
                <a:solidFill>
                  <a:schemeClr val="bg1"/>
                </a:solidFill>
              </a:rPr>
              <a:t>Баянаульском</a:t>
            </a:r>
            <a:r>
              <a:rPr lang="ru-RU" sz="2100" b="1" i="1" dirty="0">
                <a:solidFill>
                  <a:schemeClr val="bg1"/>
                </a:solidFill>
              </a:rPr>
              <a:t> районе Павлодарского уезда. Происходит из рода торе, седьмой потомок </a:t>
            </a:r>
            <a:r>
              <a:rPr lang="ru-RU" sz="2100" b="1" i="1" dirty="0" err="1" smtClean="0">
                <a:solidFill>
                  <a:schemeClr val="bg1"/>
                </a:solidFill>
              </a:rPr>
              <a:t>Абылай</a:t>
            </a:r>
            <a:r>
              <a:rPr lang="ru-RU" sz="2100" b="1" i="1" dirty="0" smtClean="0">
                <a:solidFill>
                  <a:schemeClr val="bg1"/>
                </a:solidFill>
              </a:rPr>
              <a:t>-хана.  </a:t>
            </a:r>
            <a:r>
              <a:rPr lang="ru-RU" sz="2100" b="1" i="1" dirty="0" err="1">
                <a:solidFill>
                  <a:schemeClr val="bg1"/>
                </a:solidFill>
              </a:rPr>
              <a:t>Абылай</a:t>
            </a:r>
            <a:r>
              <a:rPr lang="ru-RU" sz="2100" b="1" i="1" dirty="0">
                <a:solidFill>
                  <a:schemeClr val="bg1"/>
                </a:solidFill>
              </a:rPr>
              <a:t> – </a:t>
            </a:r>
            <a:r>
              <a:rPr lang="ru-RU" sz="2100" b="1" i="1" dirty="0" err="1" smtClean="0">
                <a:solidFill>
                  <a:schemeClr val="bg1"/>
                </a:solidFill>
              </a:rPr>
              <a:t>Уали</a:t>
            </a:r>
            <a:r>
              <a:rPr lang="ru-RU" sz="2100" b="1" i="1" dirty="0" smtClean="0">
                <a:solidFill>
                  <a:schemeClr val="bg1"/>
                </a:solidFill>
              </a:rPr>
              <a:t> </a:t>
            </a:r>
            <a:r>
              <a:rPr lang="ru-RU" sz="2100" b="1" i="1" dirty="0">
                <a:solidFill>
                  <a:schemeClr val="bg1"/>
                </a:solidFill>
              </a:rPr>
              <a:t>хан – </a:t>
            </a:r>
            <a:r>
              <a:rPr lang="ru-RU" sz="2100" b="1" i="1" dirty="0" err="1">
                <a:solidFill>
                  <a:schemeClr val="bg1"/>
                </a:solidFill>
              </a:rPr>
              <a:t>Тауке</a:t>
            </a:r>
            <a:r>
              <a:rPr lang="ru-RU" sz="2100" b="1" i="1" dirty="0">
                <a:solidFill>
                  <a:schemeClr val="bg1"/>
                </a:solidFill>
              </a:rPr>
              <a:t> – </a:t>
            </a:r>
            <a:r>
              <a:rPr lang="ru-RU" sz="2100" b="1" i="1" dirty="0" err="1">
                <a:solidFill>
                  <a:schemeClr val="bg1"/>
                </a:solidFill>
              </a:rPr>
              <a:t>Жанпейис</a:t>
            </a:r>
            <a:r>
              <a:rPr lang="ru-RU" sz="2100" b="1" i="1" dirty="0">
                <a:solidFill>
                  <a:schemeClr val="bg1"/>
                </a:solidFill>
              </a:rPr>
              <a:t> – </a:t>
            </a:r>
            <a:r>
              <a:rPr lang="ru-RU" sz="2100" b="1" i="1" dirty="0" err="1">
                <a:solidFill>
                  <a:schemeClr val="bg1"/>
                </a:solidFill>
              </a:rPr>
              <a:t>Жанбобек</a:t>
            </a:r>
            <a:r>
              <a:rPr lang="ru-RU" sz="2100" b="1" i="1" dirty="0">
                <a:solidFill>
                  <a:schemeClr val="bg1"/>
                </a:solidFill>
              </a:rPr>
              <a:t> – </a:t>
            </a:r>
            <a:r>
              <a:rPr lang="ru-RU" sz="2100" b="1" i="1" dirty="0" err="1">
                <a:solidFill>
                  <a:schemeClr val="bg1"/>
                </a:solidFill>
              </a:rPr>
              <a:t>Беген</a:t>
            </a:r>
            <a:r>
              <a:rPr lang="ru-RU" sz="2100" b="1" i="1" dirty="0">
                <a:solidFill>
                  <a:schemeClr val="bg1"/>
                </a:solidFill>
              </a:rPr>
              <a:t> – </a:t>
            </a:r>
            <a:r>
              <a:rPr lang="ru-RU" sz="2100" b="1" i="1" dirty="0" err="1">
                <a:solidFill>
                  <a:schemeClr val="bg1"/>
                </a:solidFill>
              </a:rPr>
              <a:t>Бекмахан</a:t>
            </a:r>
            <a:r>
              <a:rPr lang="ru-RU" sz="2100" b="1" i="1" dirty="0">
                <a:solidFill>
                  <a:schemeClr val="bg1"/>
                </a:solidFill>
              </a:rPr>
              <a:t> – </a:t>
            </a:r>
            <a:r>
              <a:rPr lang="ru-RU" sz="2100" b="1" i="1" dirty="0" err="1">
                <a:solidFill>
                  <a:schemeClr val="bg1"/>
                </a:solidFill>
              </a:rPr>
              <a:t>Ермухан</a:t>
            </a:r>
            <a:r>
              <a:rPr lang="ru-RU" sz="2100" b="1" i="1" dirty="0" smtClean="0">
                <a:solidFill>
                  <a:schemeClr val="bg1"/>
                </a:solidFill>
              </a:rPr>
              <a:t>.</a:t>
            </a:r>
            <a:endParaRPr lang="ru-RU" sz="2100" b="1" i="1" dirty="0">
              <a:solidFill>
                <a:schemeClr val="bg1"/>
              </a:solidFill>
            </a:endParaRPr>
          </a:p>
          <a:p>
            <a:r>
              <a:rPr lang="ru-RU" sz="2100" b="1" i="1" dirty="0">
                <a:solidFill>
                  <a:schemeClr val="bg1"/>
                </a:solidFill>
              </a:rPr>
              <a:t>Окончил в 1937 году Воронежский педагогический институт.</a:t>
            </a:r>
          </a:p>
          <a:p>
            <a:endParaRPr lang="ru-RU" sz="21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395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 descr="C:\Users\dbaymakanova\Desktop\96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5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7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C:\Users\dbaymakanova\Desktop\glav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066" y="69687"/>
            <a:ext cx="2669867" cy="42592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Прямоугольник 4"/>
          <p:cNvSpPr/>
          <p:nvPr/>
        </p:nvSpPr>
        <p:spPr>
          <a:xfrm>
            <a:off x="77787" y="4437112"/>
            <a:ext cx="89884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FFFF00"/>
                </a:solidFill>
              </a:rPr>
              <a:t>Научный сотрудник, директор Научно-исследовательского института педагогики при </a:t>
            </a:r>
            <a:r>
              <a:rPr lang="ru-RU" sz="2400" b="1" i="1" dirty="0" err="1" smtClean="0">
                <a:solidFill>
                  <a:srgbClr val="FFFF00"/>
                </a:solidFill>
              </a:rPr>
              <a:t>Наркомпросе</a:t>
            </a:r>
            <a:r>
              <a:rPr lang="ru-RU" sz="2400" b="1" i="1" dirty="0">
                <a:solidFill>
                  <a:srgbClr val="FFFF00"/>
                </a:solidFill>
              </a:rPr>
              <a:t> </a:t>
            </a:r>
            <a:r>
              <a:rPr lang="ru-RU" sz="2400" b="1" i="1" dirty="0" smtClean="0">
                <a:solidFill>
                  <a:srgbClr val="FFFF00"/>
                </a:solidFill>
              </a:rPr>
              <a:t>(1937—1945</a:t>
            </a:r>
            <a:r>
              <a:rPr lang="ru-RU" sz="2400" b="1" i="1" dirty="0">
                <a:solidFill>
                  <a:srgbClr val="FFFF00"/>
                </a:solidFill>
              </a:rPr>
              <a:t>), старший научный сотрудник, заместитель директора Института истории, археологии и этнографии АН </a:t>
            </a:r>
            <a:r>
              <a:rPr lang="ru-RU" sz="2400" b="1" i="1" dirty="0" err="1">
                <a:solidFill>
                  <a:srgbClr val="FFFF00"/>
                </a:solidFill>
              </a:rPr>
              <a:t>КазССР</a:t>
            </a:r>
            <a:r>
              <a:rPr lang="ru-RU" sz="2400" b="1" i="1" dirty="0">
                <a:solidFill>
                  <a:srgbClr val="FFFF00"/>
                </a:solidFill>
              </a:rPr>
              <a:t> (1945—1947), заведующий кафедрой Казахского государственного университета (1947—1966).</a:t>
            </a:r>
          </a:p>
        </p:txBody>
      </p:sp>
    </p:spTree>
    <p:extLst>
      <p:ext uri="{BB962C8B-B14F-4D97-AF65-F5344CB8AC3E}">
        <p14:creationId xmlns:p14="http://schemas.microsoft.com/office/powerpoint/2010/main" val="1494395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50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1" name="Picture 5" descr="C:\Users\dbaymakanova\Desktop\7777777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0"/>
            <a:ext cx="2657666" cy="34849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474" y="3115239"/>
            <a:ext cx="8999442" cy="36933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u="sng" dirty="0"/>
              <a:t>5 сентября 1952 году был арестован по обвинению в «буржуазном национализме» за работу «Казахстан в 20-40-е годы XIX в.». В ней, в частности </a:t>
            </a:r>
            <a:r>
              <a:rPr lang="ru-RU" b="1" i="1" u="sng" dirty="0" smtClean="0"/>
              <a:t>восстание, </a:t>
            </a:r>
            <a:r>
              <a:rPr lang="ru-RU" b="1" i="1" u="sng" dirty="0"/>
              <a:t>поднятое против российских властей казахским ханом </a:t>
            </a:r>
            <a:r>
              <a:rPr lang="ru-RU" b="1" i="1" u="sng" dirty="0" err="1"/>
              <a:t>Кенесары</a:t>
            </a:r>
            <a:r>
              <a:rPr lang="ru-RU" b="1" i="1" u="sng" dirty="0"/>
              <a:t> </a:t>
            </a:r>
            <a:r>
              <a:rPr lang="ru-RU" b="1" i="1" u="sng" dirty="0" err="1"/>
              <a:t>Касымовым</a:t>
            </a:r>
            <a:r>
              <a:rPr lang="ru-RU" b="1" i="1" u="sng" dirty="0"/>
              <a:t>, было названо «национально-освободительным движением казахского народа», а не «феодально-монархическим». За это историки Евгений Тарле, Яковлев, Семён </a:t>
            </a:r>
            <a:r>
              <a:rPr lang="ru-RU" b="1" i="1" u="sng" dirty="0" smtClean="0"/>
              <a:t>Бушуев</a:t>
            </a:r>
            <a:r>
              <a:rPr lang="ru-RU" b="1" i="1" u="sng" dirty="0"/>
              <a:t> </a:t>
            </a:r>
            <a:r>
              <a:rPr lang="ru-RU" b="1" i="1" u="sng" dirty="0" smtClean="0"/>
              <a:t>охарактеризовали </a:t>
            </a:r>
            <a:r>
              <a:rPr lang="ru-RU" b="1" i="1" u="sng" dirty="0"/>
              <a:t>данную работу как «написанную против русских, восхваляющую национальное восстание против России</a:t>
            </a:r>
            <a:r>
              <a:rPr lang="ru-RU" b="1" i="1" u="sng" dirty="0" smtClean="0"/>
              <a:t>». </a:t>
            </a:r>
            <a:r>
              <a:rPr lang="ru-RU" b="1" i="1" u="sng" dirty="0"/>
              <a:t>В декабре 1952 года </a:t>
            </a:r>
            <a:r>
              <a:rPr lang="ru-RU" b="1" i="1" u="sng" dirty="0" err="1"/>
              <a:t>Ермухан</a:t>
            </a:r>
            <a:r>
              <a:rPr lang="ru-RU" b="1" i="1" u="sng" dirty="0"/>
              <a:t> </a:t>
            </a:r>
            <a:r>
              <a:rPr lang="ru-RU" b="1" i="1" u="sng" dirty="0" err="1"/>
              <a:t>Бекмаханов</a:t>
            </a:r>
            <a:r>
              <a:rPr lang="ru-RU" b="1" i="1" u="sng" dirty="0"/>
              <a:t> был признан виновным и приговорён к 25 годам заключения. После смерти Сталина коллегам удалось добиться реабилитации и освобождения </a:t>
            </a:r>
            <a:r>
              <a:rPr lang="ru-RU" b="1" i="1" u="sng" dirty="0" err="1"/>
              <a:t>Бекмаханова</a:t>
            </a:r>
            <a:r>
              <a:rPr lang="ru-RU" b="1" i="1" u="sng" dirty="0"/>
              <a:t>, это произошло в феврале 1954 </a:t>
            </a:r>
            <a:r>
              <a:rPr lang="ru-RU" b="1" i="1" u="sng" dirty="0" smtClean="0"/>
              <a:t>года.</a:t>
            </a:r>
            <a:endParaRPr lang="ru-RU" b="1" i="1" u="sng" dirty="0"/>
          </a:p>
          <a:p>
            <a:r>
              <a:rPr lang="ru-RU" b="1" i="1" u="sng" dirty="0"/>
              <a:t>Исследователь проблем социально-экономической и политической истории Казахстана XIX — начала XX в., революционного движения в крае в период первой русской революции.</a:t>
            </a:r>
          </a:p>
        </p:txBody>
      </p:sp>
    </p:spTree>
    <p:extLst>
      <p:ext uri="{BB962C8B-B14F-4D97-AF65-F5344CB8AC3E}">
        <p14:creationId xmlns:p14="http://schemas.microsoft.com/office/powerpoint/2010/main" val="1494395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5" name="Picture 5" descr="C:\Users\dbaymakanova\Desktop\58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698"/>
            <a:ext cx="5112568" cy="27195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1" t="11625" r="15341" b="12872"/>
          <a:stretch/>
        </p:blipFill>
        <p:spPr bwMode="auto">
          <a:xfrm>
            <a:off x="5220072" y="37698"/>
            <a:ext cx="3744416" cy="2750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9" name="Picture 9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" y="2757258"/>
            <a:ext cx="2587443" cy="3688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AutoShape 11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3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5" descr="Picture backgroun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7" descr="Picture background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9" name="Picture 19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934" y="2788091"/>
            <a:ext cx="2467790" cy="3657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Прямоугольник 6"/>
          <p:cNvSpPr/>
          <p:nvPr/>
        </p:nvSpPr>
        <p:spPr>
          <a:xfrm>
            <a:off x="5220072" y="3789040"/>
            <a:ext cx="3816424" cy="2862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i="1" dirty="0"/>
              <a:t>Автор работ по этнографии, истории, литературе, правовым наукам, атеизму, истории культуры и искусства казахов, учебников и учебных пособий по истории Казахстана для средней школы. Награждён орденом Красной Звезды и медалями.</a:t>
            </a:r>
          </a:p>
        </p:txBody>
      </p:sp>
    </p:spTree>
    <p:extLst>
      <p:ext uri="{BB962C8B-B14F-4D97-AF65-F5344CB8AC3E}">
        <p14:creationId xmlns:p14="http://schemas.microsoft.com/office/powerpoint/2010/main" val="1494395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7" name="Picture 3" descr="C:\Users\dbaymakanova\Desktop\3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9" y="-13840"/>
            <a:ext cx="5040560" cy="34160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Прямоугольник 6"/>
          <p:cNvSpPr/>
          <p:nvPr/>
        </p:nvSpPr>
        <p:spPr>
          <a:xfrm>
            <a:off x="1" y="3402238"/>
            <a:ext cx="9144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dirty="0">
                <a:solidFill>
                  <a:schemeClr val="bg1"/>
                </a:solidFill>
              </a:rPr>
              <a:t>«История Казахской ССР» Алма-Ата, 1943</a:t>
            </a:r>
            <a:r>
              <a:rPr lang="ru-RU" sz="1700" b="1" i="1" dirty="0" smtClean="0">
                <a:solidFill>
                  <a:schemeClr val="bg1"/>
                </a:solidFill>
              </a:rPr>
              <a:t>. </a:t>
            </a:r>
            <a:r>
              <a:rPr lang="ru-RU" sz="1700" b="1" i="1" dirty="0">
                <a:solidFill>
                  <a:schemeClr val="bg1"/>
                </a:solidFill>
              </a:rPr>
              <a:t>Этот труд был написан в соавторстве с рядом советских историков, эвакуированных в Алма-Ату в военные годы. Редактором книги была академик АН СССР А. М. Панкратова. Книга вызвала широкий резонанс в научных кругах из-за 14 главы, которая содержала материалы о движении </a:t>
            </a:r>
            <a:r>
              <a:rPr lang="ru-RU" sz="1700" b="1" i="1" dirty="0" err="1">
                <a:solidFill>
                  <a:schemeClr val="bg1"/>
                </a:solidFill>
              </a:rPr>
              <a:t>Кенесары</a:t>
            </a:r>
            <a:r>
              <a:rPr lang="ru-RU" sz="1700" b="1" i="1" dirty="0">
                <a:solidFill>
                  <a:schemeClr val="bg1"/>
                </a:solidFill>
              </a:rPr>
              <a:t> </a:t>
            </a:r>
            <a:r>
              <a:rPr lang="ru-RU" sz="1700" b="1" i="1" dirty="0" err="1">
                <a:solidFill>
                  <a:schemeClr val="bg1"/>
                </a:solidFill>
              </a:rPr>
              <a:t>Касымова</a:t>
            </a:r>
            <a:r>
              <a:rPr lang="ru-RU" sz="1700" b="1" i="1" dirty="0" smtClean="0">
                <a:solidFill>
                  <a:schemeClr val="bg1"/>
                </a:solidFill>
              </a:rPr>
              <a:t>. </a:t>
            </a:r>
          </a:p>
          <a:p>
            <a:r>
              <a:rPr lang="ru-RU" sz="1700" b="1" i="1" dirty="0">
                <a:solidFill>
                  <a:schemeClr val="bg1"/>
                </a:solidFill>
              </a:rPr>
              <a:t>«Казахстан в 20-40-е годы XIX в.» Москва, 1948</a:t>
            </a:r>
            <a:r>
              <a:rPr lang="ru-RU" sz="1700" b="1" i="1" dirty="0" smtClean="0">
                <a:solidFill>
                  <a:schemeClr val="bg1"/>
                </a:solidFill>
              </a:rPr>
              <a:t>. </a:t>
            </a:r>
            <a:r>
              <a:rPr lang="ru-RU" sz="1700" b="1" i="1" dirty="0">
                <a:solidFill>
                  <a:schemeClr val="bg1"/>
                </a:solidFill>
              </a:rPr>
              <a:t>После обсуждения данной работы и его осуждения в газете «Правда»</a:t>
            </a:r>
            <a:r>
              <a:rPr lang="ru-RU" sz="1700" b="1" i="1" baseline="30000" dirty="0">
                <a:solidFill>
                  <a:schemeClr val="bg1"/>
                </a:solidFill>
                <a:hlinkClick r:id="rId4"/>
              </a:rPr>
              <a:t>[4]</a:t>
            </a:r>
            <a:r>
              <a:rPr lang="ru-RU" sz="1700" b="1" i="1" dirty="0">
                <a:solidFill>
                  <a:schemeClr val="bg1"/>
                </a:solidFill>
              </a:rPr>
              <a:t> был обвинён в «буржуазном </a:t>
            </a:r>
            <a:r>
              <a:rPr lang="ru-RU" sz="1700" b="1" i="1" dirty="0" smtClean="0">
                <a:solidFill>
                  <a:schemeClr val="bg1"/>
                </a:solidFill>
              </a:rPr>
              <a:t>ультранационализме» </a:t>
            </a:r>
            <a:r>
              <a:rPr lang="ru-RU" sz="1700" b="1" i="1" dirty="0">
                <a:solidFill>
                  <a:schemeClr val="bg1"/>
                </a:solidFill>
              </a:rPr>
              <a:t>и осуждён 4 декабря 1952 г. по ст. 58-10 УК РСФСР. Приговор: 25 лет ИТЛ. Лишён всех наград, учёных степеней и званий. Освобождён 16 февраля 1954 г. благодаря вмешательству А. М. Панкратовой; реабилитирован</a:t>
            </a:r>
            <a:r>
              <a:rPr lang="ru-RU" sz="1700" b="1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1700" b="1" i="1" dirty="0">
                <a:solidFill>
                  <a:schemeClr val="bg1"/>
                </a:solidFill>
              </a:rPr>
              <a:t>«Присоединение Казахстана к России.» Алма-Ата, 1957</a:t>
            </a:r>
            <a:r>
              <a:rPr lang="ru-RU" sz="1700" b="1" i="1" dirty="0" smtClean="0">
                <a:solidFill>
                  <a:schemeClr val="bg1"/>
                </a:solidFill>
              </a:rPr>
              <a:t>. </a:t>
            </a:r>
            <a:r>
              <a:rPr lang="ru-RU" sz="1700" b="1" i="1" dirty="0">
                <a:solidFill>
                  <a:schemeClr val="bg1"/>
                </a:solidFill>
              </a:rPr>
              <a:t>После опубликования этой работы защитил и получил в Москве докторскую степень. Материалы: Биобиблиография обществоведов Казахстана. - Алма-Ата: Наука, 1986.</a:t>
            </a:r>
          </a:p>
          <a:p>
            <a:endParaRPr lang="ru-RU" sz="1700" b="1" i="1" dirty="0">
              <a:solidFill>
                <a:schemeClr val="bg1"/>
              </a:solidFill>
            </a:endParaRPr>
          </a:p>
          <a:p>
            <a:endParaRPr lang="ru-RU" sz="17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395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01" r="1113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395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1" name="Picture 3" descr="C:\Users\dbaymakanova\Desktop\365781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0648"/>
            <a:ext cx="5826714" cy="39971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7543" y="4437112"/>
            <a:ext cx="8808913" cy="224676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i="1" u="sng" dirty="0" err="1"/>
              <a:t>Ермухану</a:t>
            </a:r>
            <a:r>
              <a:rPr lang="ru-RU" sz="2000" b="1" i="1" u="sng" dirty="0"/>
              <a:t> </a:t>
            </a:r>
            <a:r>
              <a:rPr lang="ru-RU" sz="2000" b="1" i="1" u="sng" dirty="0" err="1"/>
              <a:t>Бекмаханову</a:t>
            </a:r>
            <a:r>
              <a:rPr lang="ru-RU" sz="2000" b="1" i="1" u="sng" dirty="0"/>
              <a:t> посвящён исторический фильм «Аманат» («Заложник»). Премьера фильма состоялась 31 мая 2015 года, в День памяти жертв политических репрессий, который отмечается в Казахстане 31 мая. В Павлодаре есть его бюст на территории </a:t>
            </a:r>
            <a:r>
              <a:rPr lang="ru-RU" sz="2000" b="1" i="1" u="sng" dirty="0" err="1"/>
              <a:t>Торайгыров</a:t>
            </a:r>
            <a:r>
              <a:rPr lang="ru-RU" sz="2000" b="1" i="1" u="sng" dirty="0"/>
              <a:t> Университета, а также его именем названа улица</a:t>
            </a:r>
            <a:r>
              <a:rPr lang="ru-RU" sz="2000" b="1" i="1" u="sng" dirty="0" smtClean="0"/>
              <a:t>. </a:t>
            </a:r>
            <a:r>
              <a:rPr lang="ru-RU" sz="2000" b="1" i="1" u="sng" dirty="0"/>
              <a:t>Скончался 15 сентября 1966 года в г. Алма-Ате, похоронен на Центральном кладбище города.</a:t>
            </a:r>
          </a:p>
        </p:txBody>
      </p:sp>
    </p:spTree>
    <p:extLst>
      <p:ext uri="{BB962C8B-B14F-4D97-AF65-F5344CB8AC3E}">
        <p14:creationId xmlns:p14="http://schemas.microsoft.com/office/powerpoint/2010/main" val="14943953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135</Words>
  <Application>Microsoft Office PowerPoint</Application>
  <PresentationFormat>Экран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D Dbaymakanova</cp:lastModifiedBy>
  <cp:revision>7</cp:revision>
  <dcterms:created xsi:type="dcterms:W3CDTF">2025-02-27T04:43:34Z</dcterms:created>
  <dcterms:modified xsi:type="dcterms:W3CDTF">2025-02-27T06:11:33Z</dcterms:modified>
</cp:coreProperties>
</file>