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040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2771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7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6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://elim-aj.web-box.ru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%D0%93%D0%BE%D1%81%D1%83%D0%B4%D0%B0%D1%80%D1%81%D1%82%D0%B2%D0%B5%D0%BD%D0%BD%D1%8B%D0%B5_%D1%81%D0%B8%D0%BC%D0%B2%D0%BE%D0%BB%D1%8B_%D0%9A%D0%B0%D0%B7%D0%B0%D1%85%D1%81%D1%82%D0%B0%D0%BD%D0%B0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86"/>
          <a:stretch>
            <a:fillRect/>
          </a:stretch>
        </p:blipFill>
        <p:spPr bwMode="auto">
          <a:xfrm>
            <a:off x="8534400" y="4191000"/>
            <a:ext cx="609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85"/>
          <a:stretch>
            <a:fillRect/>
          </a:stretch>
        </p:blipFill>
        <p:spPr bwMode="auto">
          <a:xfrm>
            <a:off x="0" y="0"/>
            <a:ext cx="853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4"/>
          <p:cNvSpPr>
            <a:spLocks noChangeArrowheads="1"/>
          </p:cNvSpPr>
          <p:nvPr/>
        </p:nvSpPr>
        <p:spPr bwMode="auto">
          <a:xfrm>
            <a:off x="3020697" y="762000"/>
            <a:ext cx="5520054" cy="25146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4750"/>
              </a:lnSpc>
            </a:pPr>
            <a:r>
              <a:rPr lang="ru-RU" sz="3900" b="1" dirty="0"/>
              <a:t>Государственные </a:t>
            </a:r>
            <a:r>
              <a:rPr lang="ru-RU" sz="3900" b="1" dirty="0" smtClean="0"/>
              <a:t>символы-символы Независимости </a:t>
            </a:r>
            <a:r>
              <a:rPr lang="ru-RU" sz="3900" b="1" dirty="0"/>
              <a:t>Республики Казахстан</a:t>
            </a: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3548063" y="3477419"/>
            <a:ext cx="4887912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3838"/>
              </a:lnSpc>
            </a:pPr>
            <a:r>
              <a:rPr lang="ru-RU" sz="3100" i="1" dirty="0"/>
              <a:t>4 июня - День</a:t>
            </a:r>
          </a:p>
          <a:p>
            <a:pPr algn="ctr" eaLnBrk="1" hangingPunct="1">
              <a:lnSpc>
                <a:spcPts val="3838"/>
              </a:lnSpc>
              <a:spcAft>
                <a:spcPts val="5675"/>
              </a:spcAft>
            </a:pPr>
            <a:r>
              <a:rPr lang="ru-RU" sz="3100" i="1" dirty="0"/>
              <a:t>государственных символов Республики Казахстан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86"/>
          <a:stretch>
            <a:fillRect/>
          </a:stretch>
        </p:blipFill>
        <p:spPr bwMode="auto">
          <a:xfrm>
            <a:off x="8534400" y="1524000"/>
            <a:ext cx="609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86"/>
          <a:stretch>
            <a:fillRect/>
          </a:stretch>
        </p:blipFill>
        <p:spPr bwMode="auto">
          <a:xfrm>
            <a:off x="8534400" y="0"/>
            <a:ext cx="609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773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3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722313" y="825500"/>
            <a:ext cx="7643812" cy="18176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3838"/>
              </a:lnSpc>
            </a:pPr>
            <a:r>
              <a:rPr lang="ru-RU" sz="3000" b="1"/>
              <a:t>Государственные символы Республики Казахстан </a:t>
            </a:r>
            <a:r>
              <a:rPr lang="ru-RU" sz="2800"/>
              <a:t>— установленные конституционным законом отличительные знаки государства — </a:t>
            </a:r>
            <a:r>
              <a:rPr lang="ru-RU" sz="3000" b="1"/>
              <a:t>Республики Казахстан</a:t>
            </a:r>
            <a:r>
              <a:rPr lang="ru-RU" sz="2800"/>
              <a:t>.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741363" y="2800350"/>
            <a:ext cx="2846387" cy="26352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1" hangingPunct="1">
              <a:lnSpc>
                <a:spcPts val="3838"/>
              </a:lnSpc>
            </a:pPr>
            <a:r>
              <a:rPr lang="ru-RU" sz="2800"/>
              <a:t>К ним относятся:</a:t>
            </a: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735013" y="3263900"/>
            <a:ext cx="6089650" cy="7747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3838"/>
              </a:lnSpc>
            </a:pPr>
            <a:r>
              <a:rPr lang="ru-RU" sz="3000" b="1"/>
              <a:t>Государственный флаг Республики Казахстан</a:t>
            </a:r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735013" y="4240213"/>
            <a:ext cx="6040437" cy="77311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3838"/>
              </a:lnSpc>
            </a:pPr>
            <a:r>
              <a:rPr lang="ru-RU" sz="3000" b="1"/>
              <a:t>Государственный герб Республики Казахстан</a:t>
            </a:r>
          </a:p>
        </p:txBody>
      </p:sp>
      <p:sp>
        <p:nvSpPr>
          <p:cNvPr id="2056" name="Rectangle 7"/>
          <p:cNvSpPr>
            <a:spLocks noChangeArrowheads="1"/>
          </p:cNvSpPr>
          <p:nvPr/>
        </p:nvSpPr>
        <p:spPr bwMode="auto">
          <a:xfrm>
            <a:off x="735013" y="5214938"/>
            <a:ext cx="6143625" cy="7747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3838"/>
              </a:lnSpc>
            </a:pPr>
            <a:r>
              <a:rPr lang="ru-RU" sz="3000" b="1"/>
              <a:t>Государственный гимн Республики Казахстан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7738" y="6013450"/>
            <a:ext cx="46355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79248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125" y="4184650"/>
            <a:ext cx="2281238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3925" y="4175125"/>
            <a:ext cx="2249488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40213"/>
            <a:ext cx="2520950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54750"/>
            <a:ext cx="7924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Rectangle 8"/>
          <p:cNvSpPr>
            <a:spLocks noChangeArrowheads="1"/>
          </p:cNvSpPr>
          <p:nvPr/>
        </p:nvSpPr>
        <p:spPr bwMode="auto">
          <a:xfrm>
            <a:off x="755650" y="676275"/>
            <a:ext cx="7620000" cy="31638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3600"/>
              </a:lnSpc>
            </a:pPr>
            <a:r>
              <a:rPr lang="ru-RU" sz="2800"/>
              <a:t>Город Астана, как столица Республики Казахстан, является местом нахождения оригинала текста Конституции Республики Казахстан, эталонов Государственного Флага и Государственного Герба Республики Казахстан, которые хранятся в Резиденции Президента Республики Казахстан «Ак Орда».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136650" y="898525"/>
            <a:ext cx="68770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1" hangingPunct="1">
              <a:spcAft>
                <a:spcPts val="1263"/>
              </a:spcAft>
            </a:pPr>
            <a:r>
              <a:rPr lang="ru-RU" sz="2800"/>
              <a:t>Государственный герб Республики Казахстан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3295650" y="1417638"/>
            <a:ext cx="5053013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875"/>
              </a:lnSpc>
            </a:pPr>
            <a:r>
              <a:rPr lang="ru-RU" sz="2200"/>
              <a:t>Авторы государственного герба -архитекторы Жандарбек Малибеков и Шота Уалиханов.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3300413" y="2520950"/>
            <a:ext cx="5097462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875"/>
              </a:lnSpc>
            </a:pPr>
            <a:r>
              <a:rPr lang="ru-RU" sz="2200"/>
              <a:t>Герб имеет форму круга. В мире самой совершенной формой считается форма шара. А круг как самый близкий к этому совершенству элемент, особо ценится у кочевников. Круг как элемент геральдики имеет применение везде, но он в особом почете и уважении у восточных кочевников. Это символ жизни, вечности.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2875"/>
              </a:lnSpc>
            </a:pPr>
            <a:endParaRPr lang="ru-RU" sz="2200" dirty="0" smtClean="0"/>
          </a:p>
          <a:p>
            <a:pPr algn="ctr" eaLnBrk="1" hangingPunct="1">
              <a:lnSpc>
                <a:spcPts val="2875"/>
              </a:lnSpc>
            </a:pPr>
            <a:endParaRPr lang="ru-RU" sz="2200" dirty="0"/>
          </a:p>
          <a:p>
            <a:pPr algn="ctr" eaLnBrk="1" hangingPunct="1">
              <a:lnSpc>
                <a:spcPts val="2875"/>
              </a:lnSpc>
            </a:pPr>
            <a:r>
              <a:rPr lang="ru-RU" sz="2200" dirty="0" smtClean="0"/>
              <a:t>Центральный </a:t>
            </a:r>
            <a:r>
              <a:rPr lang="ru-RU" sz="2200" dirty="0"/>
              <a:t>элемент - </a:t>
            </a:r>
            <a:r>
              <a:rPr lang="ru-RU" sz="2200" dirty="0" err="1"/>
              <a:t>шанырак</a:t>
            </a:r>
            <a:r>
              <a:rPr lang="ru-RU" sz="2200" dirty="0"/>
              <a:t>, символ семейного благополучия, спокойствия, мира.</a:t>
            </a:r>
          </a:p>
          <a:p>
            <a:pPr algn="ctr" eaLnBrk="1" hangingPunct="1">
              <a:lnSpc>
                <a:spcPts val="2875"/>
              </a:lnSpc>
            </a:pPr>
            <a:r>
              <a:rPr lang="ru-RU" sz="2200" dirty="0"/>
              <a:t>Следующая составная часть -золотокрылые, с рогами в форме полумесяца, фантастические скакуны - </a:t>
            </a:r>
            <a:r>
              <a:rPr lang="ru-RU" sz="2200" dirty="0" err="1"/>
              <a:t>тулпары</a:t>
            </a:r>
            <a:r>
              <a:rPr lang="ru-RU" sz="2200" dirty="0"/>
              <a:t>. Золотые крылья скакунов напоминают также снопы зерна золотых колосьев - символ труда, изобилия, материального благополучия. Красивые и крепкие рога скакунов состоят из семи звеньев. Единство этих семи звеньев, их тесная нерушимая связь, напоминает нам о том, что забвение или незнание семи предков - признак </a:t>
            </a:r>
            <a:r>
              <a:rPr lang="ru-RU" sz="2200" dirty="0" err="1"/>
              <a:t>безродства</a:t>
            </a:r>
            <a:r>
              <a:rPr lang="ru-RU" sz="2200" dirty="0"/>
              <a:t>.</a:t>
            </a:r>
          </a:p>
          <a:p>
            <a:pPr algn="ctr" eaLnBrk="1" hangingPunct="1">
              <a:lnSpc>
                <a:spcPts val="2875"/>
              </a:lnSpc>
            </a:pPr>
            <a:r>
              <a:rPr lang="ru-RU" sz="2200" dirty="0"/>
              <a:t>В центре герба пятиконечная звезда - наше сердце и объятия открыты представителям всех пяти континентов. Цветовую гамму Герба составляют два основных цвета -золотистый и голубой.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773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400"/>
            <a:ext cx="252730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54750"/>
            <a:ext cx="7924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46375" y="1020763"/>
            <a:ext cx="615950" cy="274637"/>
          </a:xfrm>
          <a:prstGeom prst="rect">
            <a:avLst/>
          </a:prstGeom>
          <a:solidFill>
            <a:srgbClr val="00FFFF"/>
          </a:solidFill>
        </p:spPr>
        <p:txBody>
          <a:bodyPr wrap="none" lIns="0" tIns="0" rIns="0" bIns="0"/>
          <a:lstStyle/>
          <a:p>
            <a:pPr algn="ctr"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300" b="1" spc="-50" dirty="0">
                <a:latin typeface="Times New Roman"/>
              </a:rPr>
              <a:t>Герб</a:t>
            </a:r>
          </a:p>
        </p:txBody>
      </p:sp>
      <p:sp>
        <p:nvSpPr>
          <p:cNvPr id="8" name="Rectangle 7"/>
          <p:cNvSpPr/>
          <p:nvPr/>
        </p:nvSpPr>
        <p:spPr>
          <a:xfrm>
            <a:off x="1063625" y="1381125"/>
            <a:ext cx="3840163" cy="274638"/>
          </a:xfrm>
          <a:prstGeom prst="rect">
            <a:avLst/>
          </a:prstGeom>
          <a:solidFill>
            <a:srgbClr val="00FFFF"/>
          </a:solidFill>
        </p:spPr>
        <p:txBody>
          <a:bodyPr wrap="none" lIns="0" tIns="0" rIns="0" bIns="0"/>
          <a:lstStyle/>
          <a:p>
            <a:pPr algn="ctr"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 dirty="0">
                <a:latin typeface="Times New Roman"/>
              </a:rPr>
              <a:t>Я герб страны - особый знак!</a:t>
            </a:r>
          </a:p>
        </p:txBody>
      </p:sp>
      <p:sp>
        <p:nvSpPr>
          <p:cNvPr id="9" name="Rectangle 8"/>
          <p:cNvSpPr/>
          <p:nvPr/>
        </p:nvSpPr>
        <p:spPr>
          <a:xfrm>
            <a:off x="1063625" y="1752600"/>
            <a:ext cx="3475038" cy="244475"/>
          </a:xfrm>
          <a:prstGeom prst="rect">
            <a:avLst/>
          </a:prstGeom>
          <a:solidFill>
            <a:srgbClr val="00FFFF"/>
          </a:solidFill>
        </p:spPr>
        <p:txBody>
          <a:bodyPr wrap="none" lIns="0" tIns="0" rIns="0" bIns="0"/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Я символ Родины великой!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9975" y="2117725"/>
            <a:ext cx="3663950" cy="641350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 dirty="0">
                <a:latin typeface="Times New Roman"/>
              </a:rPr>
              <a:t>Раскинул гордо шанырак Свет золотых лучей -уыков!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76325" y="2849563"/>
            <a:ext cx="3541713" cy="244475"/>
          </a:xfrm>
          <a:prstGeom prst="rect">
            <a:avLst/>
          </a:prstGeom>
          <a:solidFill>
            <a:srgbClr val="00FFFF"/>
          </a:solidFill>
        </p:spPr>
        <p:txBody>
          <a:bodyPr wrap="none" lIns="0" tIns="0" rIns="0" bIns="0"/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Звезда златая - знак мечты: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69975" y="3216275"/>
            <a:ext cx="4449763" cy="273050"/>
          </a:xfrm>
          <a:prstGeom prst="rect">
            <a:avLst/>
          </a:prstGeom>
          <a:solidFill>
            <a:srgbClr val="00FFFF"/>
          </a:solidFill>
        </p:spPr>
        <p:txBody>
          <a:bodyPr wrap="none" lIns="0" tIns="0" rIns="0" bIns="0"/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В ней - наших помыслов громада!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69975" y="3575050"/>
            <a:ext cx="4511675" cy="1377950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А изобилие колосьев золотых -Извечный, щедрый знак богатства! Тулпары - крылатые кони вперед К успеху летят неустанно!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69975" y="5038725"/>
            <a:ext cx="4754563" cy="646113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Народ за собой к процветанью ведет Прекраснейший Герб Казахстана!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975" y="2687638"/>
            <a:ext cx="27066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3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1176338" y="749300"/>
            <a:ext cx="7010400" cy="39052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1" hangingPunct="1">
              <a:spcAft>
                <a:spcPts val="2525"/>
              </a:spcAft>
            </a:pPr>
            <a:r>
              <a:rPr lang="ru-RU" sz="2800"/>
              <a:t>Государственный флаг Республики Казахстан</a:t>
            </a: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3660775" y="1544638"/>
            <a:ext cx="4621213" cy="135413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indent="2209800" eaLnBrk="1" hangingPunct="1">
              <a:lnSpc>
                <a:spcPts val="2850"/>
              </a:lnSpc>
            </a:pPr>
            <a:r>
              <a:rPr lang="ru-RU" sz="2200"/>
              <a:t>Флаг — это один из символов любого государства, олицетворяющий его идентичность и суверенитет.</a:t>
            </a:r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3660775" y="3001963"/>
            <a:ext cx="4700588" cy="318928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850"/>
              </a:lnSpc>
            </a:pPr>
            <a:r>
              <a:rPr lang="ru-RU" sz="2200" dirty="0"/>
              <a:t>Автор государственного флага -</a:t>
            </a:r>
            <a:r>
              <a:rPr lang="ru-RU" sz="2200" dirty="0" err="1"/>
              <a:t>Шакен</a:t>
            </a:r>
            <a:r>
              <a:rPr lang="ru-RU" sz="2200" dirty="0"/>
              <a:t> </a:t>
            </a:r>
            <a:r>
              <a:rPr lang="ru-RU" sz="2200" dirty="0" err="1"/>
              <a:t>Ниязбеков</a:t>
            </a:r>
            <a:r>
              <a:rPr lang="ru-RU" sz="2200" dirty="0"/>
              <a:t>. Государственный флаг представляет собой прямоугольное полотнище голубого цвета с изображением в центре солнца с 32 лучами, под которым — парящий орел. У древка вертикальная полоса с национальным орнаментом.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562974" y="0"/>
            <a:ext cx="581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0" y="0"/>
            <a:ext cx="9143999" cy="685800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2875"/>
              </a:lnSpc>
            </a:pPr>
            <a:endParaRPr lang="ru-RU" sz="2200" dirty="0" smtClean="0"/>
          </a:p>
          <a:p>
            <a:pPr algn="ctr" eaLnBrk="1" hangingPunct="1">
              <a:lnSpc>
                <a:spcPts val="2875"/>
              </a:lnSpc>
            </a:pPr>
            <a:endParaRPr lang="ru-RU" sz="2200" dirty="0"/>
          </a:p>
          <a:p>
            <a:pPr algn="ctr" eaLnBrk="1" hangingPunct="1">
              <a:lnSpc>
                <a:spcPts val="2875"/>
              </a:lnSpc>
            </a:pPr>
            <a:endParaRPr lang="ru-RU" sz="2200" dirty="0" smtClean="0"/>
          </a:p>
          <a:p>
            <a:pPr algn="ctr" eaLnBrk="1" hangingPunct="1">
              <a:lnSpc>
                <a:spcPts val="2875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Изображение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солнца, его лучей, орла и национального орнамента — цвета золота. Соотношение ширины флага к его длине — 1: 2.</a:t>
            </a:r>
          </a:p>
          <a:p>
            <a:pPr algn="ctr" eaLnBrk="1" hangingPunct="1">
              <a:lnSpc>
                <a:spcPts val="2875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традициях геральдики каждый цвет символизирует определенное понятие. Так, золото олицетворяет могущество, силу, богатство, постоянство, знатность, веру, справедливость, добродетель, милосердие, верность. Синий цвет символизирует честность, целомудрие, верность, безупречность. Кроме того, с учетом культурных традиций, синий цвет у всех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тюркоязычных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народов воспринимается как небесный, священный, обетованный, заветный, исконно чистый, высший.</a:t>
            </a:r>
          </a:p>
          <a:p>
            <a:pPr algn="ctr" eaLnBrk="1" hangingPunct="1">
              <a:lnSpc>
                <a:spcPts val="2875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Солнце на флаге символизирует богатство и изобилие, а орел — власть, прозорливость, великодушие.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773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79248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9125" y="765175"/>
            <a:ext cx="3959225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54750"/>
            <a:ext cx="7924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92363" y="904875"/>
            <a:ext cx="695325" cy="207963"/>
          </a:xfrm>
          <a:prstGeom prst="rect">
            <a:avLst/>
          </a:prstGeom>
          <a:solidFill>
            <a:srgbClr val="00FFFF"/>
          </a:solidFill>
        </p:spPr>
        <p:txBody>
          <a:bodyPr wrap="none" lIns="0" tIns="0" rIns="0" bIns="0"/>
          <a:lstStyle/>
          <a:p>
            <a:pPr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300" b="1" spc="-50">
                <a:latin typeface="Times New Roman"/>
              </a:rPr>
              <a:t>Флаг</a:t>
            </a:r>
          </a:p>
        </p:txBody>
      </p:sp>
      <p:sp>
        <p:nvSpPr>
          <p:cNvPr id="8" name="Rectangle 7"/>
          <p:cNvSpPr/>
          <p:nvPr/>
        </p:nvSpPr>
        <p:spPr>
          <a:xfrm>
            <a:off x="709613" y="1265238"/>
            <a:ext cx="3646487" cy="639762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Я Казахстана честь и слава! Государства символ я.</a:t>
            </a:r>
          </a:p>
        </p:txBody>
      </p:sp>
      <p:sp>
        <p:nvSpPr>
          <p:cNvPr id="9" name="Rectangle 8"/>
          <p:cNvSpPr/>
          <p:nvPr/>
        </p:nvSpPr>
        <p:spPr>
          <a:xfrm>
            <a:off x="704850" y="1997075"/>
            <a:ext cx="3260725" cy="2101850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Я живу - живет держава, Нет отчизны без меня. Смотрю на небо голубое Там высоко парит орел, Восходит солнце золотое Над птицей будто ореол.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51313" y="3328988"/>
            <a:ext cx="4230687" cy="2852737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До боли мне знакомо это Видение сквозь пики гор Осталось лишь добавить сбоку Национальный наш узор.</a:t>
            </a:r>
          </a:p>
          <a:p>
            <a:pPr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Флаг независимый и гордый, Народом государства дан,</a:t>
            </a:r>
          </a:p>
          <a:p>
            <a:pPr eaLnBrk="1" fontAlgn="auto" hangingPunct="1">
              <a:lnSpc>
                <a:spcPts val="28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b="1" spc="-50">
                <a:latin typeface="Times New Roman"/>
              </a:rPr>
              <a:t>Пусть же всегда хранит свободу Наш суверенный Казахстан!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773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042988" y="828675"/>
            <a:ext cx="70643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1" hangingPunct="1">
              <a:spcAft>
                <a:spcPts val="4825"/>
              </a:spcAft>
            </a:pPr>
            <a:r>
              <a:rPr lang="ru-RU" sz="2800"/>
              <a:t>Государственный гимн Республики Казахстан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3859213" y="1981200"/>
            <a:ext cx="4321175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875"/>
              </a:lnSpc>
              <a:spcBef>
                <a:spcPts val="4825"/>
              </a:spcBef>
            </a:pPr>
            <a:r>
              <a:rPr lang="ru-RU" sz="2200" dirty="0"/>
              <a:t>Гимн — это звуковая символика, имеющая значение в </a:t>
            </a:r>
            <a:r>
              <a:rPr lang="ru-RU" sz="2200" dirty="0" err="1"/>
              <a:t>социальнополитической</a:t>
            </a:r>
            <a:r>
              <a:rPr lang="ru-RU" sz="2200" dirty="0"/>
              <a:t> консолидации и этнокультурной идентификации граждан страны. Сам термин «гимн» происходит от греческого слова </a:t>
            </a:r>
            <a:r>
              <a:rPr lang="en-US" sz="2200" dirty="0"/>
              <a:t>«</a:t>
            </a:r>
            <a:r>
              <a:rPr lang="en-US" sz="2200" dirty="0" err="1"/>
              <a:t>gimneo</a:t>
            </a:r>
            <a:r>
              <a:rPr lang="en-US" sz="2200" dirty="0"/>
              <a:t>», </a:t>
            </a:r>
            <a:r>
              <a:rPr lang="ru-RU" sz="2200" dirty="0"/>
              <a:t>что означает «торжественная песня».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0" y="0"/>
            <a:ext cx="9144000" cy="367665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875"/>
              </a:lnSpc>
            </a:pPr>
            <a:endParaRPr lang="ru-RU" sz="2200" dirty="0" smtClean="0"/>
          </a:p>
          <a:p>
            <a:pPr eaLnBrk="1" hangingPunct="1">
              <a:lnSpc>
                <a:spcPts val="2875"/>
              </a:lnSpc>
            </a:pPr>
            <a:r>
              <a:rPr lang="ru-RU" sz="2200" dirty="0" smtClean="0"/>
              <a:t>В </a:t>
            </a:r>
            <a:r>
              <a:rPr lang="en-US" sz="2200" dirty="0"/>
              <a:t>2006 </a:t>
            </a:r>
            <a:r>
              <a:rPr lang="ru-RU" sz="2200" dirty="0"/>
              <a:t>году принят новый Государственный гимн.</a:t>
            </a:r>
          </a:p>
          <a:p>
            <a:pPr eaLnBrk="1" hangingPunct="1">
              <a:lnSpc>
                <a:spcPts val="2875"/>
              </a:lnSpc>
              <a:spcAft>
                <a:spcPts val="2100"/>
              </a:spcAft>
            </a:pPr>
            <a:r>
              <a:rPr lang="ru-RU" sz="2200" dirty="0"/>
              <a:t>Основой нового гимна стала популярная в народе патриотическая песня «</a:t>
            </a:r>
            <a:r>
              <a:rPr lang="ru-RU" sz="2200" dirty="0" err="1" smtClean="0"/>
              <a:t>Меным</a:t>
            </a:r>
            <a:r>
              <a:rPr lang="ru-RU" sz="2200" dirty="0" smtClean="0"/>
              <a:t> </a:t>
            </a:r>
            <a:r>
              <a:rPr lang="ru-RU" sz="2200" dirty="0" err="1" smtClean="0"/>
              <a:t>Казахстаным</a:t>
            </a:r>
            <a:r>
              <a:rPr lang="ru-RU" sz="2200" dirty="0" smtClean="0"/>
              <a:t>», </a:t>
            </a:r>
            <a:r>
              <a:rPr lang="ru-RU" sz="2200" dirty="0"/>
              <a:t>счастливая судьба которой началась во второй половине пятидесятых годов прошлого века. Песня, ставшая гимном нации, давно была признана настоящей поэмой народной души.</a:t>
            </a: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3676650"/>
            <a:ext cx="8513064" cy="318135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3363"/>
              </a:lnSpc>
              <a:spcBef>
                <a:spcPts val="2100"/>
              </a:spcBef>
            </a:pPr>
            <a:endParaRPr lang="ru-RU" sz="2800" dirty="0" smtClean="0"/>
          </a:p>
          <a:p>
            <a:pPr algn="ctr" eaLnBrk="1" hangingPunct="1">
              <a:lnSpc>
                <a:spcPts val="3363"/>
              </a:lnSpc>
              <a:spcBef>
                <a:spcPts val="2100"/>
              </a:spcBef>
            </a:pPr>
            <a:r>
              <a:rPr lang="ru-RU" sz="2800" dirty="0" smtClean="0"/>
              <a:t>Авторами </a:t>
            </a:r>
            <a:r>
              <a:rPr lang="ru-RU" sz="2800" dirty="0"/>
              <a:t>Государственного гимна Республики Казахстан являются </a:t>
            </a:r>
            <a:r>
              <a:rPr lang="ru-RU" sz="2800" dirty="0" err="1"/>
              <a:t>Шамши</a:t>
            </a:r>
            <a:r>
              <a:rPr lang="ru-RU" sz="2800" dirty="0"/>
              <a:t> </a:t>
            </a:r>
            <a:r>
              <a:rPr lang="ru-RU" sz="2800" dirty="0" err="1"/>
              <a:t>Калдаяков</a:t>
            </a:r>
            <a:r>
              <a:rPr lang="ru-RU" sz="2800" dirty="0"/>
              <a:t>, </a:t>
            </a:r>
            <a:r>
              <a:rPr lang="ru-RU" sz="2800" dirty="0" err="1"/>
              <a:t>Жумекен</a:t>
            </a:r>
            <a:r>
              <a:rPr lang="ru-RU" sz="2800" dirty="0"/>
              <a:t> </a:t>
            </a:r>
            <a:r>
              <a:rPr lang="ru-RU" sz="2800" dirty="0" err="1"/>
              <a:t>Нажимеденов</a:t>
            </a:r>
            <a:r>
              <a:rPr lang="ru-RU" sz="2800" dirty="0"/>
              <a:t>, Нурсултан Назарбаев.</a:t>
            </a:r>
          </a:p>
        </p:txBody>
      </p:sp>
      <p:sp>
        <p:nvSpPr>
          <p:cNvPr id="4" name="Rectangle 3"/>
          <p:cNvSpPr/>
          <p:nvPr/>
        </p:nvSpPr>
        <p:spPr>
          <a:xfrm>
            <a:off x="8513064" y="862584"/>
            <a:ext cx="402336" cy="5163312"/>
          </a:xfrm>
          <a:prstGeom prst="rect">
            <a:avLst/>
          </a:prstGeom>
          <a:solidFill>
            <a:srgbClr val="00FFFF"/>
          </a:solidFill>
        </p:spPr>
        <p:txBody>
          <a:bodyPr vert="vert270" wrap="none" lIns="0" tIns="0" rIns="0" bIns="0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" sz="3100" b="1" spc="-400">
                <a:solidFill>
                  <a:srgbClr val="1D3D76"/>
                </a:solidFill>
                <a:latin typeface="Calibri"/>
              </a:rPr>
              <a:t>С^ТС^С^ТС^С^ОТС^Э^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773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79248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38" y="765175"/>
            <a:ext cx="45386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54750"/>
            <a:ext cx="7924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920750" y="1042988"/>
            <a:ext cx="2346325" cy="9937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>
              <a:lnSpc>
                <a:spcPts val="2875"/>
              </a:lnSpc>
              <a:spcAft>
                <a:spcPts val="3775"/>
              </a:spcAft>
            </a:pPr>
            <a:r>
              <a:rPr lang="ru-RU" sz="2200"/>
              <a:t>Государственный гимн Республики Казахстан</a:t>
            </a:r>
          </a:p>
        </p:txBody>
      </p:sp>
      <p:sp>
        <p:nvSpPr>
          <p:cNvPr id="12296" name="Rectangle 7"/>
          <p:cNvSpPr>
            <a:spLocks noChangeArrowheads="1"/>
          </p:cNvSpPr>
          <p:nvPr/>
        </p:nvSpPr>
        <p:spPr bwMode="auto">
          <a:xfrm>
            <a:off x="774700" y="2865438"/>
            <a:ext cx="2590800" cy="215106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850"/>
              </a:lnSpc>
              <a:spcBef>
                <a:spcPts val="3775"/>
              </a:spcBef>
            </a:pPr>
            <a:r>
              <a:rPr lang="ru-RU" sz="2200"/>
              <a:t>Авторы:</a:t>
            </a:r>
          </a:p>
          <a:p>
            <a:pPr algn="ctr" eaLnBrk="1" hangingPunct="1">
              <a:lnSpc>
                <a:spcPts val="2850"/>
              </a:lnSpc>
            </a:pPr>
            <a:r>
              <a:rPr lang="ru-RU" sz="2200"/>
              <a:t>Шамши Калдаяков,</a:t>
            </a:r>
          </a:p>
          <a:p>
            <a:pPr eaLnBrk="1" hangingPunct="1">
              <a:lnSpc>
                <a:spcPts val="2850"/>
              </a:lnSpc>
            </a:pPr>
            <a:r>
              <a:rPr lang="ru-RU" sz="2200"/>
              <a:t>Жумекен</a:t>
            </a:r>
          </a:p>
          <a:p>
            <a:pPr eaLnBrk="1" hangingPunct="1">
              <a:lnSpc>
                <a:spcPts val="2850"/>
              </a:lnSpc>
            </a:pPr>
            <a:r>
              <a:rPr lang="ru-RU" sz="2200"/>
              <a:t>Нажимеденов,</a:t>
            </a:r>
          </a:p>
          <a:p>
            <a:pPr eaLnBrk="1" hangingPunct="1">
              <a:lnSpc>
                <a:spcPts val="2850"/>
              </a:lnSpc>
            </a:pPr>
            <a:r>
              <a:rPr lang="ru-RU" sz="2200"/>
              <a:t>Нурсултан</a:t>
            </a:r>
          </a:p>
          <a:p>
            <a:pPr eaLnBrk="1" hangingPunct="1">
              <a:lnSpc>
                <a:spcPts val="2850"/>
              </a:lnSpc>
            </a:pPr>
            <a:r>
              <a:rPr lang="ru-RU" sz="2200"/>
              <a:t>Назарбаев.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1390650" y="665163"/>
            <a:ext cx="6205538" cy="346075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ctr" eaLnBrk="1" hangingPunct="1"/>
            <a:r>
              <a:rPr lang="ru-RU" sz="2200"/>
              <a:t>Текст на русском языке (построчный перевод)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813" y="1322388"/>
            <a:ext cx="3535362" cy="4121150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В небе золотое солнце,</a:t>
            </a:r>
          </a:p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В степи золотое зерно. Сказание о мужестве - моя страна.</a:t>
            </a:r>
          </a:p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В седой древности Родилась наша слава,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i="1">
                <a:latin typeface="Calibri"/>
              </a:rPr>
              <a:t>m-    KJ    KJ</a:t>
            </a:r>
          </a:p>
          <a:p>
            <a:pPr eaLnBrk="1" fontAlgn="auto" hangingPunct="1">
              <a:lnSpc>
                <a:spcPts val="2136"/>
              </a:lnSpc>
              <a:spcBef>
                <a:spcPts val="0"/>
              </a:spcBef>
              <a:spcAft>
                <a:spcPts val="210"/>
              </a:spcAft>
              <a:defRPr/>
            </a:pPr>
            <a:r>
              <a:rPr lang="ru" sz="2200">
                <a:latin typeface="Calibri"/>
              </a:rPr>
              <a:t>Горд и силен мой казахский народ.</a:t>
            </a:r>
          </a:p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Припев:</a:t>
            </a:r>
          </a:p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О, мой народ! О, моя страна!</a:t>
            </a:r>
          </a:p>
          <a:p>
            <a:pPr indent="266700"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твой цветок, взращенный тобой.</a:t>
            </a:r>
          </a:p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Я песня, звенящая на твоих устах,</a:t>
            </a:r>
          </a:p>
          <a:p>
            <a:pPr eaLnBrk="1" fontAlgn="auto" hangingPunct="1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>
                <a:latin typeface="Calibri"/>
              </a:rPr>
              <a:t>Родина моя - мой Казахстан.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4614863" y="1358900"/>
            <a:ext cx="3657600" cy="4108450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2113"/>
              </a:lnSpc>
              <a:spcAft>
                <a:spcPts val="213"/>
              </a:spcAft>
            </a:pPr>
            <a:r>
              <a:rPr lang="ru-RU" sz="2200"/>
              <a:t>У меня простор неоглядный И дорога, открытая в будущее. У меня независимый, Сплоченный, единый народ. Как извечного друга Встречает новое время Наша счастливая страна, наш народ.</a:t>
            </a:r>
          </a:p>
          <a:p>
            <a:pPr eaLnBrk="1" hangingPunct="1">
              <a:lnSpc>
                <a:spcPts val="2113"/>
              </a:lnSpc>
            </a:pPr>
            <a:r>
              <a:rPr lang="ru-RU" sz="2200"/>
              <a:t>Припев:</a:t>
            </a:r>
          </a:p>
          <a:p>
            <a:pPr eaLnBrk="1" hangingPunct="1">
              <a:lnSpc>
                <a:spcPts val="2113"/>
              </a:lnSpc>
            </a:pPr>
            <a:r>
              <a:rPr lang="ru-RU" sz="2200"/>
              <a:t>О, мой народ! О, моя страна!</a:t>
            </a:r>
          </a:p>
          <a:p>
            <a:pPr eaLnBrk="1" hangingPunct="1">
              <a:lnSpc>
                <a:spcPts val="2113"/>
              </a:lnSpc>
            </a:pPr>
            <a:r>
              <a:rPr lang="ru-RU" sz="2200"/>
              <a:t>Я твой цветок, взращенный тобой.</a:t>
            </a:r>
          </a:p>
          <a:p>
            <a:pPr eaLnBrk="1" hangingPunct="1">
              <a:lnSpc>
                <a:spcPts val="2113"/>
              </a:lnSpc>
            </a:pPr>
            <a:r>
              <a:rPr lang="ru-RU" sz="2200"/>
              <a:t>Я песня, звенящая на твоих устах,</a:t>
            </a:r>
          </a:p>
          <a:p>
            <a:pPr eaLnBrk="1" hangingPunct="1">
              <a:lnSpc>
                <a:spcPts val="2113"/>
              </a:lnSpc>
            </a:pPr>
            <a:r>
              <a:rPr lang="ru-RU" sz="2200"/>
              <a:t>Родина моя - мой Казахстан.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FFFF"/>
          </a:solidFill>
        </p:spPr>
        <p:txBody>
          <a:bodyPr lIns="0" tIns="0" rIns="0" bIns="0"/>
          <a:lstStyle/>
          <a:p>
            <a:pPr marL="2209800" eaLnBrk="1" hangingPunct="1">
              <a:lnSpc>
                <a:spcPts val="2875"/>
              </a:lnSpc>
            </a:pPr>
            <a:r>
              <a:rPr lang="ru-RU" sz="2300" b="1" dirty="0">
                <a:latin typeface="Times New Roman" pitchFamily="18" charset="0"/>
              </a:rPr>
              <a:t>Гимн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Величие, божественность звуков моих, Возвышенно льются в торжественный стих, Г </a:t>
            </a:r>
            <a:r>
              <a:rPr lang="ru-RU" sz="2200" b="1" dirty="0" err="1">
                <a:latin typeface="Times New Roman" pitchFamily="18" charset="0"/>
              </a:rPr>
              <a:t>армония</a:t>
            </a:r>
            <a:r>
              <a:rPr lang="ru-RU" sz="2200" b="1" dirty="0">
                <a:latin typeface="Times New Roman" pitchFamily="18" charset="0"/>
              </a:rPr>
              <a:t> муз в каждой ноте слышна О, Казахстан, эта песня тобой рождена. Озера и реки, поля и леса,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И горы, и степи, морей синева,</a:t>
            </a:r>
          </a:p>
          <a:p>
            <a:pPr marL="2209800" eaLnBrk="1" hangingPunct="1"/>
            <a:r>
              <a:rPr lang="ru-RU" sz="1000" dirty="0"/>
              <a:t>И</a:t>
            </a:r>
            <a:r>
              <a:rPr lang="ru-RU" sz="400" dirty="0"/>
              <a:t>С/ </a:t>
            </a:r>
            <a:r>
              <a:rPr lang="en-US" sz="400" dirty="0"/>
              <a:t>U </a:t>
            </a:r>
            <a:r>
              <a:rPr lang="ru-RU" sz="400" dirty="0"/>
              <a:t>с/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люди с открытой и щедрой душой Меня наполняют своей красотой.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Я славлю Казахстан во веки веков.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Я славлю и доблесть, и труд, и любовь.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Я дух возвышаю, я совесть бужу,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Народы сближаю, к единству зову. Казахстан! Отчизна! Родная Страна!</a:t>
            </a:r>
          </a:p>
          <a:p>
            <a:pPr marL="2209800" eaLnBrk="1" hangingPunct="1">
              <a:lnSpc>
                <a:spcPts val="2875"/>
              </a:lnSpc>
            </a:pPr>
            <a:r>
              <a:rPr lang="ru-RU" sz="2200" b="1" dirty="0">
                <a:latin typeface="Times New Roman" pitchFamily="18" charset="0"/>
              </a:rPr>
              <a:t>Будь сильной, красивой и доброй всегда!</a:t>
            </a:r>
          </a:p>
        </p:txBody>
      </p:sp>
      <p:sp>
        <p:nvSpPr>
          <p:cNvPr id="3" name="Rectangle 2"/>
          <p:cNvSpPr/>
          <p:nvPr/>
        </p:nvSpPr>
        <p:spPr>
          <a:xfrm>
            <a:off x="8513064" y="862584"/>
            <a:ext cx="402336" cy="5163312"/>
          </a:xfrm>
          <a:prstGeom prst="rect">
            <a:avLst/>
          </a:prstGeom>
          <a:solidFill>
            <a:srgbClr val="00FFFF"/>
          </a:solidFill>
        </p:spPr>
        <p:txBody>
          <a:bodyPr vert="vert270" wrap="none" lIns="0" tIns="0" rIns="0" bIns="0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" sz="2200" spc="-400">
                <a:solidFill>
                  <a:srgbClr val="1D3D76"/>
                </a:solidFill>
                <a:latin typeface="Calibri"/>
              </a:rPr>
              <a:t>С^ТС^С^ТС^С^ОТС^Э^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2950" y="2846388"/>
            <a:ext cx="5748338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8" y="6010275"/>
            <a:ext cx="4635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79248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254750"/>
            <a:ext cx="7924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950913" y="1212850"/>
            <a:ext cx="4333875" cy="57943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1" hangingPunct="1"/>
            <a:r>
              <a:rPr lang="ru-RU" sz="4400"/>
              <a:t>Интернет ресурсы</a:t>
            </a: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1066800" y="2109788"/>
            <a:ext cx="2541588" cy="766762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>
              <a:spcAft>
                <a:spcPts val="1675"/>
              </a:spcAft>
            </a:pPr>
            <a:r>
              <a:rPr lang="en-US" sz="1700" u="sng">
                <a:solidFill>
                  <a:srgbClr val="0000FF"/>
                </a:solidFill>
                <a:hlinkClick r:id="rId6"/>
              </a:rPr>
              <a:t>ru.wikipedia.org/wiki/..</a:t>
            </a:r>
          </a:p>
          <a:p>
            <a:pPr eaLnBrk="1" hangingPunct="1"/>
            <a:r>
              <a:rPr lang="en-US" sz="1700" u="sng">
                <a:solidFill>
                  <a:srgbClr val="0000FF"/>
                </a:solidFill>
                <a:hlinkClick r:id="rId7"/>
              </a:rPr>
              <a:t>http://elim-ai.web-box.ru/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951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CloudConvert</dc:creator>
  <cp:lastModifiedBy>Косарева Наталья Евгеньевна</cp:lastModifiedBy>
  <cp:revision>8</cp:revision>
  <dcterms:modified xsi:type="dcterms:W3CDTF">2025-07-03T07:21:30Z</dcterms:modified>
</cp:coreProperties>
</file>