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8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3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0%BE%D1%87%D0%B5%D0%B2%D0%BD%D0%B8%D0%BA%D0%B8_(%D1%82%D1%80%D0%B8%D0%BB%D0%BE%D0%B3%D0%B8%D1%8F)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rostim.com/wp-content/uploads/2021/03/image051-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356382">
            <a:off x="244279" y="1280279"/>
            <a:ext cx="86819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«Певец Великой степи»-110 лет со дня рождения писателя </a:t>
            </a:r>
            <a:r>
              <a:rPr lang="ru-RU" sz="6000" b="1" i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Илияса</a:t>
            </a:r>
            <a:r>
              <a:rPr lang="ru-RU" sz="60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i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Есенберлина</a:t>
            </a:r>
            <a:r>
              <a:rPr lang="ru-RU" sz="60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6000" b="1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137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pinimg.com/originals/00/5f/93/005f93b7ac7ddbfdabced8f37ac6903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381" y="0"/>
            <a:ext cx="91473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35696" y="213994"/>
            <a:ext cx="622292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5400" b="1" u="sng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Илияс</a:t>
            </a:r>
            <a:r>
              <a:rPr lang="ru-RU" sz="54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u="sng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Есенберлин</a:t>
            </a:r>
            <a:endParaRPr lang="ru-RU" sz="5400" u="sng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dbaymakanova\Desktop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897" y="1440948"/>
            <a:ext cx="3246211" cy="43239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19336" y="1340768"/>
            <a:ext cx="518457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i="1" dirty="0">
                <a:solidFill>
                  <a:srgbClr val="7030A0"/>
                </a:solidFill>
              </a:rPr>
              <a:t> 10 января 1915, Атбасар, </a:t>
            </a:r>
            <a:r>
              <a:rPr lang="ru-RU" sz="2200" b="1" i="1" dirty="0" err="1">
                <a:solidFill>
                  <a:srgbClr val="7030A0"/>
                </a:solidFill>
              </a:rPr>
              <a:t>Акмолинская</a:t>
            </a:r>
            <a:r>
              <a:rPr lang="ru-RU" sz="2200" b="1" i="1" dirty="0">
                <a:solidFill>
                  <a:srgbClr val="7030A0"/>
                </a:solidFill>
              </a:rPr>
              <a:t> область, Российская империя — </a:t>
            </a:r>
            <a:r>
              <a:rPr lang="ru-RU" sz="2200" b="1" i="1" dirty="0" smtClean="0">
                <a:solidFill>
                  <a:srgbClr val="7030A0"/>
                </a:solidFill>
              </a:rPr>
              <a:t>5 </a:t>
            </a:r>
            <a:r>
              <a:rPr lang="ru-RU" sz="2200" b="1" i="1" dirty="0">
                <a:solidFill>
                  <a:srgbClr val="7030A0"/>
                </a:solidFill>
              </a:rPr>
              <a:t>октября 1983, Алма-Ата, Казахская ССР, СССР) </a:t>
            </a:r>
            <a:r>
              <a:rPr lang="ru-RU" sz="2200" b="1" i="1" dirty="0" smtClean="0">
                <a:solidFill>
                  <a:srgbClr val="7030A0"/>
                </a:solidFill>
              </a:rPr>
              <a:t>известный</a:t>
            </a:r>
            <a:r>
              <a:rPr lang="ru-RU" sz="2200" b="1" i="1" dirty="0">
                <a:solidFill>
                  <a:srgbClr val="7030A0"/>
                </a:solidFill>
              </a:rPr>
              <a:t> казахский писатель, исторический романист. Лауреат Государственной премии Казахской ССР (1968</a:t>
            </a:r>
            <a:r>
              <a:rPr lang="ru-RU" sz="2200" b="1" i="1" dirty="0" smtClean="0">
                <a:solidFill>
                  <a:srgbClr val="7030A0"/>
                </a:solidFill>
              </a:rPr>
              <a:t>). </a:t>
            </a:r>
            <a:r>
              <a:rPr lang="ru-RU" sz="2200" b="1" i="1" dirty="0">
                <a:solidFill>
                  <a:srgbClr val="7030A0"/>
                </a:solidFill>
              </a:rPr>
              <a:t>Родился 10 января 1915 года в городе Атбасар </a:t>
            </a:r>
            <a:r>
              <a:rPr lang="ru-RU" sz="2200" b="1" i="1" dirty="0" err="1">
                <a:solidFill>
                  <a:srgbClr val="7030A0"/>
                </a:solidFill>
              </a:rPr>
              <a:t>Акмолинской</a:t>
            </a:r>
            <a:r>
              <a:rPr lang="ru-RU" sz="2200" b="1" i="1" dirty="0">
                <a:solidFill>
                  <a:srgbClr val="7030A0"/>
                </a:solidFill>
              </a:rPr>
              <a:t> </a:t>
            </a:r>
            <a:r>
              <a:rPr lang="ru-RU" sz="2200" b="1" i="1" dirty="0" smtClean="0">
                <a:solidFill>
                  <a:srgbClr val="7030A0"/>
                </a:solidFill>
              </a:rPr>
              <a:t>области. </a:t>
            </a:r>
            <a:r>
              <a:rPr lang="ru-RU" sz="2200" b="1" i="1" dirty="0">
                <a:solidFill>
                  <a:srgbClr val="7030A0"/>
                </a:solidFill>
              </a:rPr>
              <a:t>Происходит из рода </a:t>
            </a:r>
            <a:r>
              <a:rPr lang="ru-RU" sz="2200" b="1" i="1" dirty="0" err="1">
                <a:solidFill>
                  <a:srgbClr val="7030A0"/>
                </a:solidFill>
              </a:rPr>
              <a:t>алтай-карпык</a:t>
            </a:r>
            <a:r>
              <a:rPr lang="ru-RU" sz="2200" b="1" i="1" dirty="0">
                <a:solidFill>
                  <a:srgbClr val="7030A0"/>
                </a:solidFill>
              </a:rPr>
              <a:t> племени </a:t>
            </a:r>
            <a:r>
              <a:rPr lang="ru-RU" sz="2200" b="1" i="1" dirty="0" err="1">
                <a:solidFill>
                  <a:srgbClr val="7030A0"/>
                </a:solidFill>
              </a:rPr>
              <a:t>аргын</a:t>
            </a:r>
            <a:r>
              <a:rPr lang="ru-RU" sz="2200" b="1" i="1" dirty="0">
                <a:solidFill>
                  <a:srgbClr val="7030A0"/>
                </a:solidFill>
              </a:rPr>
              <a:t> Среднего </a:t>
            </a:r>
            <a:r>
              <a:rPr lang="ru-RU" sz="2200" b="1" i="1" dirty="0" err="1">
                <a:solidFill>
                  <a:srgbClr val="7030A0"/>
                </a:solidFill>
              </a:rPr>
              <a:t>жуза</a:t>
            </a:r>
            <a:r>
              <a:rPr lang="ru-RU" sz="2200" b="1" i="1" dirty="0">
                <a:solidFill>
                  <a:srgbClr val="7030A0"/>
                </a:solidFill>
              </a:rPr>
              <a:t>. В девять лет остался круглым сиротой и отдан был в детский дом. Уже там будущий писатель проявил творческие наклонности, сочиняя стихи для стенгазет.</a:t>
            </a:r>
          </a:p>
        </p:txBody>
      </p:sp>
    </p:spTree>
    <p:extLst>
      <p:ext uri="{BB962C8B-B14F-4D97-AF65-F5344CB8AC3E}">
        <p14:creationId xmlns:p14="http://schemas.microsoft.com/office/powerpoint/2010/main" xmlns="" val="419400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dn.wallpapersafari.com/72/73/6nW8I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C:\Users\dbaymakanova\Desktop\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0514" y="7937"/>
            <a:ext cx="2605890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5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C:\Users\dbaymakanova\Desktop\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7937"/>
            <a:ext cx="2016224" cy="2808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" y="2823786"/>
            <a:ext cx="9221150" cy="40164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700" b="1" i="1" dirty="0"/>
              <a:t>После окончания начальной школы уехал в город Кызыл-Орду, где учился в интернате, а затем устроился на работу в райисполком города Карсакпая. Летом в Карсакпай пришла разнарядка на курсы по подготовке в </a:t>
            </a:r>
            <a:r>
              <a:rPr lang="ru-RU" sz="1700" b="1" i="1" dirty="0" err="1"/>
              <a:t>Горнометаллургический</a:t>
            </a:r>
            <a:r>
              <a:rPr lang="ru-RU" sz="1700" b="1" i="1" dirty="0"/>
              <a:t> институт в Алма-Ате, и Ильяс стал студентом горного факультета. Будучи активным общественником, вступил в партию и быстро сделался в институте заметным человеком. Когда в 1937 году состоялся 1-й Чрезвычайный съезд Советов Казахстана, принимавший первую конституцию Казахской </a:t>
            </a:r>
            <a:r>
              <a:rPr lang="ru-RU" sz="1700" b="1" i="1" dirty="0" smtClean="0"/>
              <a:t>ССР</a:t>
            </a:r>
            <a:r>
              <a:rPr lang="ru-RU" sz="1700" b="1" i="1" dirty="0"/>
              <a:t>,</a:t>
            </a:r>
            <a:r>
              <a:rPr lang="ru-RU" sz="1700" b="1" i="1" dirty="0" smtClean="0"/>
              <a:t> </a:t>
            </a:r>
            <a:r>
              <a:rPr lang="ru-RU" sz="1700" b="1" i="1" dirty="0"/>
              <a:t>студент </a:t>
            </a:r>
            <a:r>
              <a:rPr lang="ru-RU" sz="1700" b="1" i="1" dirty="0" err="1"/>
              <a:t>Есенберлин</a:t>
            </a:r>
            <a:r>
              <a:rPr lang="ru-RU" sz="1700" b="1" i="1" dirty="0"/>
              <a:t> был избран делегатом этого съезда.</a:t>
            </a:r>
          </a:p>
          <a:p>
            <a:pPr algn="just"/>
            <a:r>
              <a:rPr lang="ru-RU" sz="1700" b="1" i="1" dirty="0"/>
              <a:t>В 1940 году окончил Казахский горно-металлургический </a:t>
            </a:r>
            <a:r>
              <a:rPr lang="ru-RU" sz="1700" b="1" i="1" dirty="0" smtClean="0"/>
              <a:t>институт, </a:t>
            </a:r>
            <a:r>
              <a:rPr lang="ru-RU" sz="1700" b="1" i="1" dirty="0"/>
              <a:t>направлен на работу в Джезказган, а осенью был призван в Красную Армию. Продолжил учебу в Рижском военно-политическом училище. Ушёл на фронт, в январе 1942 года тяжело ранен в ногу под Старой Руссой, проведя год в госпитале в Костроме, а в 1943 году был комиссован по инвалидности и возвратился в Казахстан. Награждён двумя медалями — «За боевые заслуги» и «За оборону Ленинграда</a:t>
            </a:r>
            <a:r>
              <a:rPr lang="ru-RU" sz="1700" b="1" i="1" dirty="0" smtClean="0"/>
              <a:t>». </a:t>
            </a:r>
            <a:r>
              <a:rPr lang="ru-RU" sz="1700" b="1" i="1" dirty="0"/>
              <a:t>С 1942 по 1947 год работал инструктором в аппарате ЦК Компартии </a:t>
            </a:r>
            <a:r>
              <a:rPr lang="ru-RU" sz="1700" b="1" i="1" dirty="0" smtClean="0"/>
              <a:t>Казахстана </a:t>
            </a:r>
            <a:r>
              <a:rPr lang="ru-RU" sz="1700" b="1" i="1" dirty="0"/>
              <a:t>С 1947 по 1951 год был директором Казахской государственной </a:t>
            </a:r>
            <a:r>
              <a:rPr lang="ru-RU" sz="1700" b="1" i="1" dirty="0" smtClean="0"/>
              <a:t>филармонии.</a:t>
            </a:r>
            <a:endParaRPr lang="ru-RU" sz="1700" b="1" i="1" dirty="0"/>
          </a:p>
        </p:txBody>
      </p:sp>
    </p:spTree>
    <p:extLst>
      <p:ext uri="{BB962C8B-B14F-4D97-AF65-F5344CB8AC3E}">
        <p14:creationId xmlns:p14="http://schemas.microsoft.com/office/powerpoint/2010/main" xmlns="" val="419400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i.pinimg.com/originals/5f/c3/ce/5fc3cee291d3c690abcd89a1f87e8579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getwallpapers.com/wallpaper/full/e/4/b/1448964-rainbow-desktop-wallpaper-hd-1920x1080-large-resolutio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getwallpapers.com/wallpaper/full/e/4/b/1448964-rainbow-desktop-wallpaper-hd-1920x1080-large-resolution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 descr="https://community.coreldraw.com/cfs-filesystemfile/__key/telligent-evolution-components-attachments/13-304-00-00-00-05-26-46/Desktop1.jpg?_=63551936717901814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15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dbaymakanova\Desktop\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3" t="2338" r="13306"/>
          <a:stretch/>
        </p:blipFill>
        <p:spPr bwMode="auto">
          <a:xfrm>
            <a:off x="63500" y="-4416"/>
            <a:ext cx="2078904" cy="37727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429" r="16065"/>
          <a:stretch/>
        </p:blipFill>
        <p:spPr bwMode="auto">
          <a:xfrm>
            <a:off x="2145261" y="312737"/>
            <a:ext cx="3040656" cy="2571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9" name="Picture 7" descr="C:\Users\dbaymakanova\Desktop\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5917" y="44446"/>
            <a:ext cx="3881136" cy="31435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3500" y="3861048"/>
            <a:ext cx="90805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В конце войны вступил в брак с дочерью расстрелянного в 1937 году бывшего наркома юстиции </a:t>
            </a:r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</a:rPr>
              <a:t>Хамзы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</a:rPr>
              <a:t>Жусупбекова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 (</a:t>
            </a:r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</a:rPr>
              <a:t>Юсупбекова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). После чего привёз из </a:t>
            </a:r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</a:rPr>
              <a:t>Акмолинского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 лагеря жён изменников Родины (АЛЖИР) тёщу, вдову репрессированного наркома, чем привлёк к себе внимание органов НКВД/МГБ. 21 мая 1951 года был арестован и приговорён к 5 годам лишения свободы по статье 109 УК (злоупотребление служебным положением в корыстных целях). Срок отбывал на строительстве Каракумского канала в качестве горного инженера по взрывным работам. 14 апреля 1953 года освобожден со снятием судимости. По освобождении работал в Министерстве геологии Казахской ССР, затем начальником управления </a:t>
            </a:r>
            <a:r>
              <a:rPr lang="ru-RU" b="1" i="1" dirty="0" err="1">
                <a:solidFill>
                  <a:schemeClr val="accent4">
                    <a:lumMod val="50000"/>
                  </a:schemeClr>
                </a:solidFill>
              </a:rPr>
              <a:t>Берсугирской</a:t>
            </a:r>
            <a:r>
              <a:rPr lang="ru-RU" b="1" i="1" dirty="0">
                <a:solidFill>
                  <a:schemeClr val="accent4">
                    <a:lumMod val="50000"/>
                  </a:schemeClr>
                </a:solidFill>
              </a:rPr>
              <a:t> шахты.</a:t>
            </a:r>
          </a:p>
        </p:txBody>
      </p:sp>
    </p:spTree>
    <p:extLst>
      <p:ext uri="{BB962C8B-B14F-4D97-AF65-F5344CB8AC3E}">
        <p14:creationId xmlns:p14="http://schemas.microsoft.com/office/powerpoint/2010/main" xmlns="" val="419400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.pinimg.com/736x/83/78/dd/8378dd6b0efafaece785f214629497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https://shareslide.ru/img/thumbs/67e1003635abe023d761f02ad9f51ca6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 descr="https://zhabinkalib.by/images/resursi/vistavki/drayzer/2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https://zhabinkalib.by/images/resursi/vistavki/drayzer/28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2" descr="https://shareslide.ru/img/thumbs/e98d60e53aa4cfe2291df2528657716c-800x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4" descr="https://shareslide.ru/img/thumbs/e98d60e53aa4cfe2291df2528657716c-800x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932040" y="896338"/>
            <a:ext cx="4197908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7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 descr="C:\Users\dbaymakanova\Desktop\7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751" y="59056"/>
            <a:ext cx="4093479" cy="27711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1" t="5001" r="6425" b="5520"/>
          <a:stretch/>
        </p:blipFill>
        <p:spPr bwMode="auto">
          <a:xfrm>
            <a:off x="4572000" y="80973"/>
            <a:ext cx="4392488" cy="28067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31810" y="2887682"/>
            <a:ext cx="508826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FFFF00"/>
                </a:solidFill>
              </a:rPr>
              <a:t>Если до ареста он писал в основном стихи — поэмы «</a:t>
            </a:r>
            <a:r>
              <a:rPr lang="ru-RU" b="1" i="1" dirty="0" err="1">
                <a:solidFill>
                  <a:srgbClr val="FFFF00"/>
                </a:solidFill>
              </a:rPr>
              <a:t>Айша</a:t>
            </a:r>
            <a:r>
              <a:rPr lang="ru-RU" b="1" i="1" dirty="0">
                <a:solidFill>
                  <a:srgbClr val="FFFF00"/>
                </a:solidFill>
              </a:rPr>
              <a:t>», «Султан» (1945) и сборник «Песни благородства» (1949), то после перешёл на прозу: «Повесть о человеке» (1957), «На берегу реки» (1960). С 1958 года — редактор сценарно-редакционной коллегии киностудии «</a:t>
            </a:r>
            <a:r>
              <a:rPr lang="ru-RU" b="1" i="1" dirty="0" err="1">
                <a:solidFill>
                  <a:srgbClr val="FFFF00"/>
                </a:solidFill>
              </a:rPr>
              <a:t>Казахфильм</a:t>
            </a:r>
            <a:r>
              <a:rPr lang="ru-RU" b="1" i="1" dirty="0">
                <a:solidFill>
                  <a:srgbClr val="FFFF00"/>
                </a:solidFill>
              </a:rPr>
              <a:t>», с 1962 года — редактор </a:t>
            </a:r>
            <a:r>
              <a:rPr lang="ru-RU" b="1" i="1" dirty="0" err="1">
                <a:solidFill>
                  <a:srgbClr val="FFFF00"/>
                </a:solidFill>
              </a:rPr>
              <a:t>Казгослитиздата</a:t>
            </a:r>
            <a:r>
              <a:rPr lang="ru-RU" b="1" i="1" dirty="0">
                <a:solidFill>
                  <a:srgbClr val="FFFF00"/>
                </a:solidFill>
              </a:rPr>
              <a:t>, с 1967 года — директор издательства «</a:t>
            </a:r>
            <a:r>
              <a:rPr lang="ru-RU" b="1" i="1" dirty="0" err="1">
                <a:solidFill>
                  <a:srgbClr val="FFFF00"/>
                </a:solidFill>
              </a:rPr>
              <a:t>Жазушы</a:t>
            </a:r>
            <a:r>
              <a:rPr lang="ru-RU" b="1" i="1" dirty="0">
                <a:solidFill>
                  <a:srgbClr val="FFFF00"/>
                </a:solidFill>
              </a:rPr>
              <a:t>», затем секретарь правления Союза писателей Казахстана (1971—1975). С 1975 года полностью уходит в творческую работу, результатом которой стало создание за 16 лет 15 романов.</a:t>
            </a:r>
          </a:p>
        </p:txBody>
      </p:sp>
      <p:sp>
        <p:nvSpPr>
          <p:cNvPr id="11" name="AutoShape 9" descr="Picture background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6" name="Picture 10" descr="C:\Users\dbaymakanova\Desktop\5278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27" b="6767"/>
          <a:stretch/>
        </p:blipFill>
        <p:spPr bwMode="auto">
          <a:xfrm>
            <a:off x="5364088" y="2887681"/>
            <a:ext cx="3456384" cy="39703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400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kartinkin.com/uploads/posts/2021-07/thumbs/1626706040_15-kartinkin-com-p-zhelto-rozovii-fon-krasivo-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https://cdn.wallpapersafari.com/87/76/t5xFj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2" descr="https://pbs.twimg.com/media/EC9bipwW4AErb18.jpg:lar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5330" y="-18256"/>
            <a:ext cx="8880921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Творчество</a:t>
            </a:r>
          </a:p>
          <a:p>
            <a:pPr algn="just"/>
            <a:endParaRPr lang="ru-RU" sz="1600" b="1" i="1" dirty="0">
              <a:solidFill>
                <a:schemeClr val="bg1"/>
              </a:solidFill>
            </a:endParaRP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С 1945 года публикует сборники стихов и поэм. Позже пробует себя в драматургии — пьеса «Борьба в горах» ставится в Республиканском театре юного зрителя. Переводит с русского на казахский произведения К. Д. Ушинского.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Пишет ряд соцреалистических романов: «Схватка» (1966) — о казахстанских инженерах (Государственная премия Казахской ССР 1968 года), «Опасная переправа» (1967) — о становлении советской власти в Казахстане, «Влюблённые» (1968).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Позже переходит на историческую тематику, написав три романа «Хан Кене» (1969), «Заговорённый меч» (1971) и «Отчаяние» (1973), составивших знаменитую трилогию «Кочевники», охватывающую события в казахской степи с XV по середину XIX века: формирование казахского народа, сложные взаимоотношения с </a:t>
            </a:r>
            <a:r>
              <a:rPr lang="ru-RU" sz="1600" b="1" i="1" dirty="0" err="1">
                <a:solidFill>
                  <a:schemeClr val="bg1"/>
                </a:solidFill>
              </a:rPr>
              <a:t>Джунгарией</a:t>
            </a:r>
            <a:r>
              <a:rPr lang="ru-RU" sz="1600" b="1" i="1" dirty="0">
                <a:solidFill>
                  <a:schemeClr val="bg1"/>
                </a:solidFill>
              </a:rPr>
              <a:t>, Китаем, Хивой, Бухарой и Российской империей.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Потом выпускает романы «Прикрой своим щитом» (1974) — о первоцелинниках, «Золотые кони просыпаются» (1976), «</a:t>
            </a:r>
            <a:r>
              <a:rPr lang="ru-RU" sz="1600" b="1" i="1" dirty="0" err="1">
                <a:solidFill>
                  <a:schemeClr val="bg1"/>
                </a:solidFill>
              </a:rPr>
              <a:t>Мангистауский</a:t>
            </a:r>
            <a:r>
              <a:rPr lang="ru-RU" sz="1600" b="1" i="1" dirty="0">
                <a:solidFill>
                  <a:schemeClr val="bg1"/>
                </a:solidFill>
              </a:rPr>
              <a:t> фронт», «Завещание» (оба — 1978 г.), «Дальние острова» (1983), «Праздник любви» и «Радость белых лебедей» (оба — 1984 г.). Его трилогия «Лодка, переплывшая океан», посвящённая нравам казахской интеллигенции, долго не издавалась и вышла, как и ряд других сочинений, лишь после смерти писателя.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В 1979—1983 годах пишет новую историческую трилогию «Золотая Орда», состоящую из романов «Шестиглавый </a:t>
            </a:r>
            <a:r>
              <a:rPr lang="ru-RU" sz="1600" b="1" i="1" dirty="0" err="1">
                <a:solidFill>
                  <a:schemeClr val="bg1"/>
                </a:solidFill>
              </a:rPr>
              <a:t>Айдаһар</a:t>
            </a:r>
            <a:r>
              <a:rPr lang="ru-RU" sz="1600" b="1" i="1" dirty="0">
                <a:solidFill>
                  <a:schemeClr val="bg1"/>
                </a:solidFill>
              </a:rPr>
              <a:t>», «Шесть голов </a:t>
            </a:r>
            <a:r>
              <a:rPr lang="ru-RU" sz="1600" b="1" i="1" dirty="0" err="1">
                <a:solidFill>
                  <a:schemeClr val="bg1"/>
                </a:solidFill>
              </a:rPr>
              <a:t>Айдаһара</a:t>
            </a:r>
            <a:r>
              <a:rPr lang="ru-RU" sz="1600" b="1" i="1" dirty="0">
                <a:solidFill>
                  <a:schemeClr val="bg1"/>
                </a:solidFill>
              </a:rPr>
              <a:t>» и «Гибель </a:t>
            </a:r>
            <a:r>
              <a:rPr lang="ru-RU" sz="1600" b="1" i="1" dirty="0" err="1">
                <a:solidFill>
                  <a:schemeClr val="bg1"/>
                </a:solidFill>
              </a:rPr>
              <a:t>Айдаһара</a:t>
            </a:r>
            <a:r>
              <a:rPr lang="ru-RU" sz="1600" b="1" i="1" dirty="0">
                <a:solidFill>
                  <a:schemeClr val="bg1"/>
                </a:solidFill>
              </a:rPr>
              <a:t>» («</a:t>
            </a:r>
            <a:r>
              <a:rPr lang="ru-RU" sz="1600" b="1" i="1" dirty="0" err="1">
                <a:solidFill>
                  <a:schemeClr val="bg1"/>
                </a:solidFill>
              </a:rPr>
              <a:t>Айдаһар</a:t>
            </a:r>
            <a:r>
              <a:rPr lang="ru-RU" sz="1600" b="1" i="1" dirty="0">
                <a:solidFill>
                  <a:schemeClr val="bg1"/>
                </a:solidFill>
              </a:rPr>
              <a:t>» с казахского — «дракон»), повествующую об истоках казахской нации.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Исторические романы </a:t>
            </a:r>
            <a:r>
              <a:rPr lang="ru-RU" sz="1600" b="1" i="1" dirty="0" err="1">
                <a:solidFill>
                  <a:schemeClr val="bg1"/>
                </a:solidFill>
              </a:rPr>
              <a:t>Есенберлина</a:t>
            </a:r>
            <a:r>
              <a:rPr lang="ru-RU" sz="1600" b="1" i="1" dirty="0">
                <a:solidFill>
                  <a:schemeClr val="bg1"/>
                </a:solidFill>
              </a:rPr>
              <a:t> являются значимым событием в истории казахской литературы. Книги писателя переведены на многие языки и изданы общим тиражом более 8 млн экз. Единственный на сегодняшний день национальный казахский писатель, произведения которого были переведены на японский язык.</a:t>
            </a:r>
          </a:p>
          <a:p>
            <a:pPr algn="just"/>
            <a:r>
              <a:rPr lang="ru-RU" sz="1600" b="1" i="1" dirty="0">
                <a:solidFill>
                  <a:schemeClr val="bg1"/>
                </a:solidFill>
              </a:rPr>
              <a:t>Как и Абай, он оставил потомкам ряд мудрых высказываний: «Кроме казаха, никто эту жизнь не назвал „</a:t>
            </a:r>
            <a:r>
              <a:rPr lang="ru-RU" sz="1600" b="1" i="1" dirty="0" err="1">
                <a:solidFill>
                  <a:schemeClr val="bg1"/>
                </a:solidFill>
              </a:rPr>
              <a:t>жалған</a:t>
            </a:r>
            <a:r>
              <a:rPr lang="ru-RU" sz="1600" b="1" i="1" dirty="0">
                <a:solidFill>
                  <a:schemeClr val="bg1"/>
                </a:solidFill>
              </a:rPr>
              <a:t>“» и </a:t>
            </a:r>
            <a:r>
              <a:rPr lang="ru-RU" sz="1600" b="1" i="1" dirty="0" err="1">
                <a:solidFill>
                  <a:schemeClr val="bg1"/>
                </a:solidFill>
              </a:rPr>
              <a:t>др</a:t>
            </a:r>
            <a:endParaRPr lang="ru-RU" sz="1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400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4kwallpaper.wiki/wp-content/uploads/2019/07/29997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https://images.wallpaperscraft.com/image/patterns_lines_background_green_65979_1920x10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https://konodyukolga.ru/images/%D0%B4%D1%80%D0%B0%D0%B9%D0%B7%D0%B5%D1%80_%D1%86%D0%B5%D0%BD%D1%82%D1%80_%D0%BA%D0%BD%D0%B8%D0%B3%D0%B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konodyukolga.ru/images/%D0%B4%D1%80%D0%B0%D0%B9%D0%B7%D0%B5%D1%80_%D1%86%D0%B5%D0%BD%D1%82%D1%80_%D0%BA%D0%BD%D0%B8%D0%B3%D0%B8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konodyukolga.ru/images/%D0%B4%D1%80%D0%B0%D0%B9%D0%B7%D0%B5%D1%80_%D1%86%D0%B5%D0%BD%D1%82%D1%80_%D0%BA%D0%BD%D0%B8%D0%B3%D0%B8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893" y="25055"/>
            <a:ext cx="9066213" cy="41549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hlinkClick r:id="rId3" tooltip="Кочевники (трилогия)"/>
              </a:rPr>
              <a:t>Трилогия «Кочевники</a:t>
            </a:r>
            <a:r>
              <a:rPr lang="ru-RU" sz="1200" b="1" i="1" dirty="0" smtClean="0">
                <a:hlinkClick r:id="rId3" tooltip="Кочевники (трилогия)"/>
              </a:rPr>
              <a:t>»</a:t>
            </a:r>
            <a:endParaRPr lang="ru-RU" sz="1200" b="1" i="1" dirty="0"/>
          </a:p>
          <a:p>
            <a:r>
              <a:rPr lang="ru-RU" sz="1200" b="1" i="1" dirty="0"/>
              <a:t>До </a:t>
            </a:r>
            <a:r>
              <a:rPr lang="ru-RU" sz="1200" b="1" i="1" dirty="0" err="1"/>
              <a:t>Есенберлина</a:t>
            </a:r>
            <a:r>
              <a:rPr lang="ru-RU" sz="1200" b="1" i="1" dirty="0"/>
              <a:t> в казахской литературе практически не было монументальных художественных книг по национальной </a:t>
            </a:r>
            <a:r>
              <a:rPr lang="ru-RU" sz="1200" b="1" i="1" dirty="0" smtClean="0"/>
              <a:t>истории. Дилогия</a:t>
            </a:r>
            <a:r>
              <a:rPr lang="ru-RU" sz="1200" b="1" i="1" dirty="0"/>
              <a:t> </a:t>
            </a:r>
            <a:r>
              <a:rPr lang="ru-RU" sz="1200" b="1" i="1" dirty="0" err="1"/>
              <a:t>Мухтара</a:t>
            </a:r>
            <a:r>
              <a:rPr lang="ru-RU" sz="1200" b="1" i="1" dirty="0"/>
              <a:t> </a:t>
            </a:r>
            <a:r>
              <a:rPr lang="ru-RU" sz="1200" b="1" i="1" dirty="0" err="1"/>
              <a:t>Ауэзова</a:t>
            </a:r>
            <a:r>
              <a:rPr lang="ru-RU" sz="1200" b="1" i="1" dirty="0"/>
              <a:t> «Путь Абая» описывала жизнь казахского общества в XIX веке. О кочевниках же Великой Степи </a:t>
            </a:r>
            <a:r>
              <a:rPr lang="ru-RU" sz="1200" b="1" i="1" dirty="0" err="1"/>
              <a:t>домонгольской</a:t>
            </a:r>
            <a:r>
              <a:rPr lang="ru-RU" sz="1200" b="1" i="1" dirty="0"/>
              <a:t> эпохи, времен </a:t>
            </a:r>
            <a:r>
              <a:rPr lang="ru-RU" sz="1200" b="1" i="1" dirty="0" smtClean="0"/>
              <a:t>Чингисхана</a:t>
            </a:r>
            <a:r>
              <a:rPr lang="ru-RU" sz="1200" b="1" i="1" dirty="0"/>
              <a:t> </a:t>
            </a:r>
            <a:r>
              <a:rPr lang="ru-RU" sz="1200" b="1" i="1" dirty="0" smtClean="0"/>
              <a:t>и</a:t>
            </a:r>
            <a:r>
              <a:rPr lang="ru-RU" sz="1200" b="1" i="1" dirty="0"/>
              <a:t> Золотой Орды, о становлении в XV—XVI веках Казахского ханства и его многолетней борьбе с </a:t>
            </a:r>
            <a:r>
              <a:rPr lang="ru-RU" sz="1200" b="1" i="1" dirty="0" err="1"/>
              <a:t>Джунгарией</a:t>
            </a:r>
            <a:r>
              <a:rPr lang="ru-RU" sz="1200" b="1" i="1" dirty="0"/>
              <a:t>, о периоде присоединения казахских степей к России прочитать было </a:t>
            </a:r>
            <a:r>
              <a:rPr lang="ru-RU" sz="1200" b="1" i="1" dirty="0" smtClean="0"/>
              <a:t>негде. Сам </a:t>
            </a:r>
            <a:r>
              <a:rPr lang="ru-RU" sz="1200" b="1" i="1" dirty="0"/>
              <a:t>писатель вспоминал: «Задумал трилогию „Кочевники“ я ещё в 1945 году. В 1960 году приступил к работе над тремя романами. Причина такой затяжной подготовки проста: исторический материал требует усидчивости и предельной пунктуальности автора</a:t>
            </a:r>
            <a:r>
              <a:rPr lang="ru-RU" sz="1200" b="1" i="1" dirty="0" smtClean="0"/>
              <a:t>». В </a:t>
            </a:r>
            <a:r>
              <a:rPr lang="ru-RU" sz="1200" b="1" i="1" dirty="0"/>
              <a:t>1969 году вышел первый роман «</a:t>
            </a:r>
            <a:r>
              <a:rPr lang="ru-RU" sz="1200" b="1" i="1" dirty="0" err="1"/>
              <a:t>Қаһар</a:t>
            </a:r>
            <a:r>
              <a:rPr lang="ru-RU" sz="1200" b="1" i="1" dirty="0"/>
              <a:t>» («Хан Кене» в переводе на русский) о последнем казахском хане </a:t>
            </a:r>
            <a:r>
              <a:rPr lang="ru-RU" sz="1200" b="1" i="1" dirty="0" err="1"/>
              <a:t>Кенесары</a:t>
            </a:r>
            <a:r>
              <a:rPr lang="ru-RU" sz="1200" b="1" i="1" dirty="0"/>
              <a:t>. Через два года — «</a:t>
            </a:r>
            <a:r>
              <a:rPr lang="ru-RU" sz="1200" b="1" i="1" dirty="0" err="1"/>
              <a:t>Алмас</a:t>
            </a:r>
            <a:r>
              <a:rPr lang="ru-RU" sz="1200" b="1" i="1" dirty="0"/>
              <a:t> </a:t>
            </a:r>
            <a:r>
              <a:rPr lang="ru-RU" sz="1200" b="1" i="1" dirty="0" err="1"/>
              <a:t>қылыш</a:t>
            </a:r>
            <a:r>
              <a:rPr lang="ru-RU" sz="1200" b="1" i="1" dirty="0"/>
              <a:t>» («Заговорённый меч»), ещё через два — третий роман «</a:t>
            </a:r>
            <a:r>
              <a:rPr lang="ru-RU" sz="1200" b="1" i="1" dirty="0" err="1"/>
              <a:t>Жанталас</a:t>
            </a:r>
            <a:r>
              <a:rPr lang="ru-RU" sz="1200" b="1" i="1" dirty="0"/>
              <a:t>» («Отчаяние»). Все вместе они составили знаменитую историческую трилогию «</a:t>
            </a:r>
            <a:r>
              <a:rPr lang="ru-RU" sz="1200" b="1" i="1" dirty="0" err="1"/>
              <a:t>Көшпенділер</a:t>
            </a:r>
            <a:r>
              <a:rPr lang="ru-RU" sz="1200" b="1" i="1" dirty="0"/>
              <a:t>» («Кочевники») в переводе Мориса Симашко, за что переводчик получил Государственную премию Казахской ССР имени Абая 1986 года. Это целая эпопея о становлении и жизни казахского </a:t>
            </a:r>
            <a:r>
              <a:rPr lang="ru-RU" sz="1200" b="1" i="1" dirty="0" smtClean="0"/>
              <a:t>народа.</a:t>
            </a:r>
            <a:r>
              <a:rPr lang="ru-RU" sz="1200" b="1" i="1" dirty="0"/>
              <a:t> </a:t>
            </a:r>
            <a:r>
              <a:rPr lang="ru-RU" sz="1200" b="1" i="1" dirty="0" smtClean="0"/>
              <a:t>Трилогия </a:t>
            </a:r>
            <a:r>
              <a:rPr lang="ru-RU" sz="1200" b="1" i="1" dirty="0"/>
              <a:t>была представлена на соискание Государственной премии СССР 1980 года, но коллеги из Союза писателей Казахстана написали донос на автора в КГБ СССР, обвинив его в «национализме», и книгу отложили в сторону.</a:t>
            </a:r>
          </a:p>
          <a:p>
            <a:r>
              <a:rPr lang="ru-RU" sz="1200" b="1" i="1" dirty="0"/>
              <a:t>Роман «Кочевники», впервые вышедший как трилогия в 1976 году, впоследствии был издан только на русском языке 12 раз общим тиражом 1,5 млн экземпляров, всего — на 30 языках мира 50 раз общим тиражом около 3 млн экземпляров (данные на 2005 год). Обложку к переизданному в 2004 году роману создал известный казахский художник </a:t>
            </a:r>
            <a:r>
              <a:rPr lang="ru-RU" sz="1200" b="1" i="1" dirty="0" err="1"/>
              <a:t>Есенгали</a:t>
            </a:r>
            <a:r>
              <a:rPr lang="ru-RU" sz="1200" b="1" i="1" dirty="0"/>
              <a:t> </a:t>
            </a:r>
            <a:r>
              <a:rPr lang="ru-RU" sz="1200" b="1" i="1" dirty="0" err="1" smtClean="0"/>
              <a:t>Садырбаев</a:t>
            </a:r>
            <a:r>
              <a:rPr lang="ru-RU" sz="1200" b="1" i="1" dirty="0" smtClean="0"/>
              <a:t>.</a:t>
            </a:r>
            <a:r>
              <a:rPr lang="ru-RU" sz="1200" b="1" i="1" dirty="0"/>
              <a:t> </a:t>
            </a:r>
            <a:r>
              <a:rPr lang="ru-RU" sz="1200" b="1" i="1" dirty="0" smtClean="0"/>
              <a:t>Президент </a:t>
            </a:r>
            <a:r>
              <a:rPr lang="ru-RU" sz="1200" b="1" i="1" dirty="0"/>
              <a:t>Казахстана Нурсултан Назарбаев сказал о романе следующее: «Центральное место в творчестве Ильяса </a:t>
            </a:r>
            <a:r>
              <a:rPr lang="ru-RU" sz="1200" b="1" i="1" dirty="0" err="1"/>
              <a:t>Есенберлина</a:t>
            </a:r>
            <a:r>
              <a:rPr lang="ru-RU" sz="1200" b="1" i="1" dirty="0"/>
              <a:t> занимает знаменитая трилогия „Кочевники“, которую отличают эпический размах, динамизм действия, живые и неповторимые образы выдающихся деятелей казахской истории, точный и выразительный язык». Позже он написал предисловие к английскому изданию книги — «</a:t>
            </a:r>
            <a:r>
              <a:rPr lang="ru-RU" sz="1200" b="1" i="1" dirty="0" err="1"/>
              <a:t>The</a:t>
            </a:r>
            <a:r>
              <a:rPr lang="ru-RU" sz="1200" b="1" i="1" dirty="0"/>
              <a:t> </a:t>
            </a:r>
            <a:r>
              <a:rPr lang="ru-RU" sz="1200" b="1" i="1" dirty="0" err="1"/>
              <a:t>Nomads</a:t>
            </a:r>
            <a:r>
              <a:rPr lang="ru-RU" sz="1200" b="1" i="1" dirty="0"/>
              <a:t>» (1998</a:t>
            </a:r>
            <a:r>
              <a:rPr lang="ru-RU" sz="1200" b="1" i="1" dirty="0" smtClean="0"/>
              <a:t>). По </a:t>
            </a:r>
            <a:r>
              <a:rPr lang="ru-RU" sz="1200" b="1" i="1" dirty="0"/>
              <a:t>мотивам эпопеи (третьего романа «Отчаяние») в 2005 году был выпущен исторический фильм «Кочевник».</a:t>
            </a:r>
          </a:p>
          <a:p>
            <a:pPr algn="ctr"/>
            <a:endParaRPr lang="ru-RU" sz="12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26" t="18914" r="4590" b="22170"/>
          <a:stretch/>
        </p:blipFill>
        <p:spPr bwMode="auto">
          <a:xfrm>
            <a:off x="38893" y="4180039"/>
            <a:ext cx="4067944" cy="26779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16" b="6731"/>
          <a:stretch/>
        </p:blipFill>
        <p:spPr bwMode="auto">
          <a:xfrm>
            <a:off x="4197893" y="4133684"/>
            <a:ext cx="2952328" cy="26958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Picture background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84" r="4398" b="5632"/>
          <a:stretch/>
        </p:blipFill>
        <p:spPr bwMode="auto">
          <a:xfrm>
            <a:off x="7164288" y="4151574"/>
            <a:ext cx="1800200" cy="26779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400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lh5.googleusercontent.com/proxy/aP2MQe5uzlcyuGrhi3tXsiA8b4tfd3VT2ems10g9Lh0ALVq_zbvfi75tcWGru26nAwrIRyuuy88LnlOin8tzlLoMIJYxJa-Gsbu2usfOggeNqroMcCcthnqfgvC3NneLYgM_69AtuSmPR4aP52MrCu6bbDyMZUcv2w=w1200-h630-p-k-no-n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407" y="0"/>
            <a:ext cx="91684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https://cdn.book24.ru/v2/ITD000000000846052/COVER/cover3d1__w600__w34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https://cdn.book24.ru/v2/ITD000000000846052/COVER/cover3d1__w600__w34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2" descr="https://lovesbook.ru/ssl/u/d5/260a70407f11ebb47e850ba5409039/-/full_IMG_20201023_WA0025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3059440"/>
            <a:ext cx="9119593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Трилогия «Золотая Орда</a:t>
            </a:r>
            <a:r>
              <a:rPr lang="ru-RU" sz="15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»</a:t>
            </a:r>
            <a:endParaRPr lang="ru-RU" sz="15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15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 1983 году писатель закончил трилогию «Золотая Орда», рассказывающую о давнем этапе истории Степи, но имеющем исключительно важное значение для развития этногенеза казахского народа и становления его будущей государственности. В период Золотой Орды впервые в казахской степи стали возможны интеграционные процессы, получило широкое взаимодействие и взаимовлияние носителей Евразийской степной культуры. Население Казахстана получило большую возможность общения с мусульманским Востоком, Европой, Китаем, стимулировались международные торговые связи. Огромное значение в период Золотой Орды имело привнесение монголами идеи центральной власти, впервые стало возможным объединение ранее разрозненных казахских племён, было введено степное законодательство. Ильяс </a:t>
            </a:r>
            <a:r>
              <a:rPr lang="ru-RU" sz="15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Есенберлин</a:t>
            </a:r>
            <a:r>
              <a:rPr lang="ru-RU" sz="15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впервые в казахской литературе сумел систематизировать отдельные исторические материалы сложнейшего периода расцвета и падения Золотой Орды, оказавшей громадное влияние на развитие всего Евразийского континента. Он с эпическим размахом сумел отобразить реальный динамизм исторических событий и создать неповторимые образы людей Великой степи той </a:t>
            </a:r>
            <a:r>
              <a:rPr lang="ru-RU" sz="15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эпохи.</a:t>
            </a:r>
            <a:endParaRPr lang="ru-RU" sz="15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051720" cy="29035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-22933"/>
            <a:ext cx="2028825" cy="28900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9796" y="1"/>
            <a:ext cx="2133600" cy="28920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Picture background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692" t="4940" r="19670" b="5422"/>
          <a:stretch/>
        </p:blipFill>
        <p:spPr bwMode="auto">
          <a:xfrm>
            <a:off x="7020272" y="13447"/>
            <a:ext cx="1872208" cy="28900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400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atherineasquithgallery.com/uploads/posts/2021-02/1613501421_74-p-prezentatsiya-foni-dlya-slaidov-detskii-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atherineasquithgallery.com/uploads/posts/2021-02/1613501421_74-p-prezentatsiya-foni-dlya-slaidov-detskii-7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photoshop-kopona.com/uploads/posts/2018-09/1538254260_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catherineasquithgallery.com/uploads/posts/2021-02/1613501421_74-p-prezentatsiya-foni-dlya-slaidov-detskii-76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://www.pptbackgrounds.org/uploads/shapes-vector-frame-powerpoint-backgrounds.jpg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300" name="Picture 12" descr="https://im0-tub-ru.yandex.net/i?id=e1dc5bdc1cd60eee9cf02810a483434f&amp;ref=rim&amp;n=33&amp;w=212&amp;h=1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896"/>
            <a:ext cx="9144000" cy="686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896"/>
            <a:ext cx="9144000" cy="686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6128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C:\Users\dbaymakanova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2693" y="43417"/>
            <a:ext cx="441642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i="1" dirty="0">
                <a:solidFill>
                  <a:srgbClr val="FFFF00"/>
                </a:solidFill>
              </a:rPr>
              <a:t>Основные </a:t>
            </a:r>
            <a:r>
              <a:rPr lang="ru-RU" sz="1700" i="1" dirty="0" smtClean="0">
                <a:solidFill>
                  <a:srgbClr val="FFFF00"/>
                </a:solidFill>
              </a:rPr>
              <a:t>издания</a:t>
            </a:r>
            <a:endParaRPr lang="ru-RU" sz="1700" i="1" dirty="0">
              <a:solidFill>
                <a:srgbClr val="FFFF00"/>
              </a:solidFill>
            </a:endParaRPr>
          </a:p>
          <a:p>
            <a:r>
              <a:rPr lang="ru-RU" sz="1700" i="1" dirty="0">
                <a:solidFill>
                  <a:srgbClr val="FFFF00"/>
                </a:solidFill>
              </a:rPr>
              <a:t>И. </a:t>
            </a:r>
            <a:r>
              <a:rPr lang="ru-RU" sz="1700" i="1" dirty="0" err="1">
                <a:solidFill>
                  <a:srgbClr val="FFFF00"/>
                </a:solidFill>
              </a:rPr>
              <a:t>Есенберлин</a:t>
            </a:r>
            <a:r>
              <a:rPr lang="ru-RU" sz="1700" i="1" dirty="0">
                <a:solidFill>
                  <a:srgbClr val="FFFF00"/>
                </a:solidFill>
              </a:rPr>
              <a:t>. Трилогия «Кочевники» (перевод М. Симашко). — М.: Советский писатель, 1978.</a:t>
            </a:r>
          </a:p>
          <a:p>
            <a:r>
              <a:rPr lang="ru-RU" sz="1700" i="1" dirty="0">
                <a:solidFill>
                  <a:srgbClr val="FFFF00"/>
                </a:solidFill>
              </a:rPr>
              <a:t>И. </a:t>
            </a:r>
            <a:r>
              <a:rPr lang="ru-RU" sz="1700" i="1" dirty="0" err="1">
                <a:solidFill>
                  <a:srgbClr val="FFFF00"/>
                </a:solidFill>
              </a:rPr>
              <a:t>Есенберлин</a:t>
            </a:r>
            <a:r>
              <a:rPr lang="ru-RU" sz="1700" i="1" dirty="0">
                <a:solidFill>
                  <a:srgbClr val="FFFF00"/>
                </a:solidFill>
              </a:rPr>
              <a:t>. </a:t>
            </a:r>
            <a:r>
              <a:rPr lang="ru-RU" sz="1700" i="1" dirty="0" err="1">
                <a:solidFill>
                  <a:srgbClr val="FFFF00"/>
                </a:solidFill>
              </a:rPr>
              <a:t>Мангыстауский</a:t>
            </a:r>
            <a:r>
              <a:rPr lang="ru-RU" sz="1700" i="1" dirty="0">
                <a:solidFill>
                  <a:srgbClr val="FFFF00"/>
                </a:solidFill>
              </a:rPr>
              <a:t> фронт. Завещание (на казахском языке). А.: </a:t>
            </a:r>
            <a:r>
              <a:rPr lang="ru-RU" sz="1700" i="1" dirty="0" err="1">
                <a:solidFill>
                  <a:srgbClr val="FFFF00"/>
                </a:solidFill>
              </a:rPr>
              <a:t>Жазушы</a:t>
            </a:r>
            <a:r>
              <a:rPr lang="ru-RU" sz="1700" i="1" dirty="0">
                <a:solidFill>
                  <a:srgbClr val="FFFF00"/>
                </a:solidFill>
              </a:rPr>
              <a:t>, 1978.</a:t>
            </a:r>
          </a:p>
          <a:p>
            <a:r>
              <a:rPr lang="ru-RU" sz="1700" i="1" dirty="0">
                <a:solidFill>
                  <a:srgbClr val="FFFF00"/>
                </a:solidFill>
              </a:rPr>
              <a:t>И. </a:t>
            </a:r>
            <a:r>
              <a:rPr lang="ru-RU" sz="1700" i="1" dirty="0" err="1">
                <a:solidFill>
                  <a:srgbClr val="FFFF00"/>
                </a:solidFill>
              </a:rPr>
              <a:t>Есенберлин</a:t>
            </a:r>
            <a:r>
              <a:rPr lang="ru-RU" sz="1700" i="1" dirty="0">
                <a:solidFill>
                  <a:srgbClr val="FFFF00"/>
                </a:solidFill>
              </a:rPr>
              <a:t>. Собрание сочинений в 5 томах. — Алма-Ата, 1983.</a:t>
            </a:r>
          </a:p>
          <a:p>
            <a:r>
              <a:rPr lang="ru-RU" sz="1700" i="1" dirty="0">
                <a:solidFill>
                  <a:srgbClr val="FFFF00"/>
                </a:solidFill>
              </a:rPr>
              <a:t>И. </a:t>
            </a:r>
            <a:r>
              <a:rPr lang="ru-RU" sz="1700" i="1" dirty="0" err="1">
                <a:solidFill>
                  <a:srgbClr val="FFFF00"/>
                </a:solidFill>
              </a:rPr>
              <a:t>Есенберлин</a:t>
            </a:r>
            <a:r>
              <a:rPr lang="ru-RU" sz="1700" i="1" dirty="0">
                <a:solidFill>
                  <a:srgbClr val="FFFF00"/>
                </a:solidFill>
              </a:rPr>
              <a:t>. Собрание сочинений в 10 томах (на казахском языке). — Алма-Ата: </a:t>
            </a:r>
            <a:r>
              <a:rPr lang="ru-RU" sz="1700" i="1" dirty="0" err="1">
                <a:solidFill>
                  <a:srgbClr val="FFFF00"/>
                </a:solidFill>
              </a:rPr>
              <a:t>Жазушы</a:t>
            </a:r>
            <a:r>
              <a:rPr lang="ru-RU" sz="1700" i="1" dirty="0">
                <a:solidFill>
                  <a:srgbClr val="FFFF00"/>
                </a:solidFill>
              </a:rPr>
              <a:t>, 1984–1988.</a:t>
            </a:r>
          </a:p>
          <a:p>
            <a:r>
              <a:rPr lang="ru-RU" sz="1700" i="1" dirty="0">
                <a:solidFill>
                  <a:srgbClr val="FFFF00"/>
                </a:solidFill>
              </a:rPr>
              <a:t>И. </a:t>
            </a:r>
            <a:r>
              <a:rPr lang="ru-RU" sz="1700" i="1" dirty="0" err="1">
                <a:solidFill>
                  <a:srgbClr val="FFFF00"/>
                </a:solidFill>
              </a:rPr>
              <a:t>Есенберлин</a:t>
            </a:r>
            <a:r>
              <a:rPr lang="ru-RU" sz="1700" i="1" dirty="0">
                <a:solidFill>
                  <a:srgbClr val="FFFF00"/>
                </a:solidFill>
              </a:rPr>
              <a:t>. Трилогия «Золотая Орда». — Алматы: Фонд им. И. </a:t>
            </a:r>
            <a:r>
              <a:rPr lang="ru-RU" sz="1700" i="1" dirty="0" err="1">
                <a:solidFill>
                  <a:srgbClr val="FFFF00"/>
                </a:solidFill>
              </a:rPr>
              <a:t>Есенберлина</a:t>
            </a:r>
            <a:r>
              <a:rPr lang="ru-RU" sz="1700" i="1" dirty="0">
                <a:solidFill>
                  <a:srgbClr val="FFFF00"/>
                </a:solidFill>
              </a:rPr>
              <a:t>, 1999.</a:t>
            </a:r>
          </a:p>
          <a:p>
            <a:r>
              <a:rPr lang="ru-RU" sz="1700" i="1" dirty="0">
                <a:solidFill>
                  <a:srgbClr val="FFFF00"/>
                </a:solidFill>
              </a:rPr>
              <a:t>И. </a:t>
            </a:r>
            <a:r>
              <a:rPr lang="ru-RU" sz="1700" i="1" dirty="0" err="1">
                <a:solidFill>
                  <a:srgbClr val="FFFF00"/>
                </a:solidFill>
              </a:rPr>
              <a:t>Есенберлин</a:t>
            </a:r>
            <a:r>
              <a:rPr lang="ru-RU" sz="1700" i="1" dirty="0">
                <a:solidFill>
                  <a:srgbClr val="FFFF00"/>
                </a:solidFill>
              </a:rPr>
              <a:t>. Трилогия «Кочевники». — Алматы: Фонд им. И. </a:t>
            </a:r>
            <a:r>
              <a:rPr lang="ru-RU" sz="1700" i="1" dirty="0" err="1">
                <a:solidFill>
                  <a:srgbClr val="FFFF00"/>
                </a:solidFill>
              </a:rPr>
              <a:t>Есенберлина</a:t>
            </a:r>
            <a:r>
              <a:rPr lang="ru-RU" sz="1700" i="1" dirty="0">
                <a:solidFill>
                  <a:srgbClr val="FFFF00"/>
                </a:solidFill>
              </a:rPr>
              <a:t>, 2004.</a:t>
            </a:r>
          </a:p>
          <a:p>
            <a:r>
              <a:rPr lang="ru-RU" sz="1700" i="1" dirty="0">
                <a:solidFill>
                  <a:srgbClr val="FFFF00"/>
                </a:solidFill>
              </a:rPr>
              <a:t>И. </a:t>
            </a:r>
            <a:r>
              <a:rPr lang="ru-RU" sz="1700" i="1" dirty="0" err="1">
                <a:solidFill>
                  <a:srgbClr val="FFFF00"/>
                </a:solidFill>
              </a:rPr>
              <a:t>Есенберлин</a:t>
            </a:r>
            <a:r>
              <a:rPr lang="ru-RU" sz="1700" i="1" dirty="0">
                <a:solidFill>
                  <a:srgbClr val="FFFF00"/>
                </a:solidFill>
              </a:rPr>
              <a:t>. Полное собрание сочинений в 6 томах (на казахском и русском; иллюстрации Д. </a:t>
            </a:r>
            <a:r>
              <a:rPr lang="ru-RU" sz="1700" i="1" dirty="0" err="1">
                <a:solidFill>
                  <a:srgbClr val="FFFF00"/>
                </a:solidFill>
              </a:rPr>
              <a:t>Кастеева</a:t>
            </a:r>
            <a:r>
              <a:rPr lang="ru-RU" sz="1700" i="1" dirty="0">
                <a:solidFill>
                  <a:srgbClr val="FFFF00"/>
                </a:solidFill>
              </a:rPr>
              <a:t>). Алматы: Фонд им. И. </a:t>
            </a:r>
            <a:r>
              <a:rPr lang="ru-RU" sz="1700" i="1" dirty="0" err="1">
                <a:solidFill>
                  <a:srgbClr val="FFFF00"/>
                </a:solidFill>
              </a:rPr>
              <a:t>Есенберлина</a:t>
            </a:r>
            <a:r>
              <a:rPr lang="ru-RU" sz="1700" i="1" dirty="0">
                <a:solidFill>
                  <a:srgbClr val="FFFF00"/>
                </a:solidFill>
              </a:rPr>
              <a:t>, 2021.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504" y="5426082"/>
            <a:ext cx="44110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92D050"/>
                </a:solidFill>
              </a:rPr>
              <a:t>Фильмография</a:t>
            </a:r>
            <a:endParaRPr lang="ru-RU" b="1" dirty="0">
              <a:solidFill>
                <a:srgbClr val="92D050"/>
              </a:solidFill>
            </a:endParaRPr>
          </a:p>
          <a:p>
            <a:pPr algn="ctr"/>
            <a:r>
              <a:rPr lang="ru-RU" dirty="0">
                <a:solidFill>
                  <a:srgbClr val="92D050"/>
                </a:solidFill>
              </a:rPr>
              <a:t>Соавтор сценария фильм 1961 года «</a:t>
            </a:r>
            <a:r>
              <a:rPr lang="ru-RU" u="sng" dirty="0">
                <a:solidFill>
                  <a:srgbClr val="92D050"/>
                </a:solidFill>
              </a:rPr>
              <a:t>Сплав</a:t>
            </a:r>
            <a:r>
              <a:rPr lang="ru-RU" dirty="0">
                <a:solidFill>
                  <a:srgbClr val="92D050"/>
                </a:solidFill>
              </a:rPr>
              <a:t>».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60492" y="4525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Награды</a:t>
            </a:r>
            <a:endParaRPr lang="ru-RU" i="1" dirty="0">
              <a:solidFill>
                <a:schemeClr val="bg1"/>
              </a:solidFill>
            </a:endParaRPr>
          </a:p>
          <a:p>
            <a:r>
              <a:rPr lang="ru-RU" i="1" dirty="0">
                <a:solidFill>
                  <a:schemeClr val="bg1"/>
                </a:solidFill>
              </a:rPr>
              <a:t>Орден Трудового Красного Знамени</a:t>
            </a:r>
          </a:p>
          <a:p>
            <a:r>
              <a:rPr lang="ru-RU" i="1" dirty="0">
                <a:solidFill>
                  <a:schemeClr val="bg1"/>
                </a:solidFill>
              </a:rPr>
              <a:t>Орден «Знак Почёта»</a:t>
            </a:r>
          </a:p>
          <a:p>
            <a:r>
              <a:rPr lang="ru-RU" i="1" dirty="0">
                <a:solidFill>
                  <a:schemeClr val="bg1"/>
                </a:solidFill>
              </a:rPr>
              <a:t>Медаль «За боевые заслуги»</a:t>
            </a:r>
          </a:p>
          <a:p>
            <a:r>
              <a:rPr lang="ru-RU" i="1" u="sng" dirty="0">
                <a:solidFill>
                  <a:schemeClr val="bg1"/>
                </a:solidFill>
              </a:rPr>
              <a:t>Медаль «За оборону Ленинграда»</a:t>
            </a:r>
            <a:endParaRPr lang="ru-RU" i="1" dirty="0">
              <a:solidFill>
                <a:schemeClr val="bg1"/>
              </a:solidFill>
            </a:endParaRPr>
          </a:p>
          <a:p>
            <a:r>
              <a:rPr lang="ru-RU" i="1" dirty="0">
                <a:solidFill>
                  <a:schemeClr val="bg1"/>
                </a:solidFill>
              </a:rPr>
              <a:t>Лауреат Государственной премии Казахской ССР, 1968 год (за роман «Схватка»).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55975" y="2248411"/>
            <a:ext cx="477906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i="1" dirty="0" smtClean="0"/>
              <a:t>Память</a:t>
            </a:r>
            <a:endParaRPr lang="ru-RU" sz="1500" b="1" i="1" dirty="0"/>
          </a:p>
          <a:p>
            <a:r>
              <a:rPr lang="ru-RU" sz="1500" b="1" i="1" dirty="0"/>
              <a:t>В столице Казахстана Астане имеется улица Ильяса </a:t>
            </a:r>
            <a:r>
              <a:rPr lang="ru-RU" sz="1500" b="1" i="1" dirty="0" err="1"/>
              <a:t>Есенберлина</a:t>
            </a:r>
            <a:r>
              <a:rPr lang="ru-RU" sz="1500" b="1" i="1" dirty="0"/>
              <a:t>.</a:t>
            </a:r>
          </a:p>
          <a:p>
            <a:r>
              <a:rPr lang="ru-RU" sz="1500" b="1" i="1" dirty="0"/>
              <a:t>В Алматы именем Ильяса </a:t>
            </a:r>
            <a:r>
              <a:rPr lang="ru-RU" sz="1500" b="1" i="1" dirty="0" err="1"/>
              <a:t>Есенберлина</a:t>
            </a:r>
            <a:r>
              <a:rPr lang="ru-RU" sz="1500" b="1" i="1" dirty="0"/>
              <a:t> названа улица, проходящая между Центральным парком и зоопарком.</a:t>
            </a:r>
          </a:p>
          <a:p>
            <a:r>
              <a:rPr lang="ru-RU" sz="1500" b="1" i="1" dirty="0"/>
              <a:t>На «Доме писателей», где он жил, установлена мемориальная доска.</a:t>
            </a:r>
          </a:p>
          <a:p>
            <a:r>
              <a:rPr lang="ru-RU" sz="1500" b="1" i="1" dirty="0"/>
              <a:t>Его именем названа известная гимназия № 25 в центре Алматы.</a:t>
            </a:r>
          </a:p>
          <a:p>
            <a:r>
              <a:rPr lang="ru-RU" sz="1500" b="1" i="1" dirty="0"/>
              <a:t>В родном городе </a:t>
            </a:r>
            <a:r>
              <a:rPr lang="ru-RU" sz="1500" b="1" i="1" dirty="0" err="1"/>
              <a:t>Есенберлина</a:t>
            </a:r>
            <a:r>
              <a:rPr lang="ru-RU" sz="1500" b="1" i="1" dirty="0"/>
              <a:t> Атбасаре открыт Литературный музей Ильяса </a:t>
            </a:r>
            <a:r>
              <a:rPr lang="ru-RU" sz="1500" b="1" i="1" dirty="0" err="1"/>
              <a:t>Есенберлина</a:t>
            </a:r>
            <a:r>
              <a:rPr lang="ru-RU" sz="1500" b="1" i="1" dirty="0"/>
              <a:t>, посвященный его творчеству, а также установлена мемориальная доска на доме, где родился писатель. Эта улица также названа именем </a:t>
            </a:r>
            <a:r>
              <a:rPr lang="ru-RU" sz="1500" b="1" i="1" dirty="0" err="1"/>
              <a:t>Есенберлина</a:t>
            </a:r>
            <a:r>
              <a:rPr lang="ru-RU" sz="1500" b="1" i="1" dirty="0"/>
              <a:t>. Имя писателя присвоено школе-гимназии № 1.</a:t>
            </a:r>
          </a:p>
          <a:p>
            <a:r>
              <a:rPr lang="ru-RU" sz="1500" b="1" i="1" dirty="0"/>
              <a:t>В центре Атбасара к столетию со дня рождения писателя ему установлен </a:t>
            </a:r>
            <a:r>
              <a:rPr lang="ru-RU" sz="1500" b="1" i="1" dirty="0" smtClean="0"/>
              <a:t>памятник.</a:t>
            </a:r>
            <a:endParaRPr lang="ru-RU" sz="1500" b="1" i="1" dirty="0"/>
          </a:p>
          <a:p>
            <a:r>
              <a:rPr lang="ru-RU" sz="1500" b="1" i="1" dirty="0"/>
              <a:t>В городе </a:t>
            </a:r>
            <a:r>
              <a:rPr lang="ru-RU" sz="1500" b="1" i="1" dirty="0" err="1"/>
              <a:t>Жезказгане</a:t>
            </a:r>
            <a:r>
              <a:rPr lang="ru-RU" sz="1500" b="1" i="1" dirty="0"/>
              <a:t> также есть улица Ильяса </a:t>
            </a:r>
            <a:r>
              <a:rPr lang="ru-RU" sz="1500" b="1" i="1" dirty="0" err="1"/>
              <a:t>Есенберлина</a:t>
            </a:r>
            <a:r>
              <a:rPr lang="ru-RU" sz="1500" b="1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5457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164</Words>
  <Application>Microsoft Office PowerPoint</Application>
  <PresentationFormat>Экран (4:3)</PresentationFormat>
  <Paragraphs>45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30</cp:revision>
  <dcterms:created xsi:type="dcterms:W3CDTF">2021-09-06T05:53:04Z</dcterms:created>
  <dcterms:modified xsi:type="dcterms:W3CDTF">2025-01-30T06:44:51Z</dcterms:modified>
</cp:coreProperties>
</file>