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Override3.xml" ContentType="application/vnd.openxmlformats-officedocument.themeOverride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Override PartName="/ppt/slideLayouts/slideLayout34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690" r:id="rId3"/>
  </p:sldMasterIdLst>
  <p:notesMasterIdLst>
    <p:notesMasterId r:id="rId15"/>
  </p:notesMasterIdLst>
  <p:sldIdLst>
    <p:sldId id="256" r:id="rId4"/>
    <p:sldId id="276" r:id="rId5"/>
    <p:sldId id="277" r:id="rId6"/>
    <p:sldId id="278" r:id="rId7"/>
    <p:sldId id="279" r:id="rId8"/>
    <p:sldId id="280" r:id="rId9"/>
    <p:sldId id="281" r:id="rId10"/>
    <p:sldId id="284" r:id="rId11"/>
    <p:sldId id="282" r:id="rId12"/>
    <p:sldId id="283" r:id="rId13"/>
    <p:sldId id="275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Раздел по умолчанию" id="{0274A6A3-EF15-4051-ABE1-81D66139F99E}">
          <p14:sldIdLst>
            <p14:sldId id="256"/>
            <p14:sldId id="276"/>
            <p14:sldId id="277"/>
            <p14:sldId id="278"/>
            <p14:sldId id="279"/>
            <p14:sldId id="280"/>
            <p14:sldId id="281"/>
            <p14:sldId id="284"/>
            <p14:sldId id="282"/>
            <p14:sldId id="283"/>
          </p14:sldIdLst>
        </p14:section>
        <p14:section name="Раздел без заголовка" id="{44646396-C768-45E6-AB45-5F43F8581922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34587" autoAdjust="0"/>
    <p:restoredTop sz="87469" autoAdjust="0"/>
  </p:normalViewPr>
  <p:slideViewPr>
    <p:cSldViewPr>
      <p:cViewPr>
        <p:scale>
          <a:sx n="50" d="100"/>
          <a:sy n="50" d="100"/>
        </p:scale>
        <p:origin x="-1638" y="-3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7997D9-D56C-4DF6-A3F9-15A3C4036471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6CD691-189D-439E-9DF0-11A8ADA7F95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73294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6CD691-189D-439E-9DF0-11A8ADA7F954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0922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4334933" y="1169931"/>
            <a:ext cx="4814835" cy="4993802"/>
            <a:chOff x="4334933" y="1169931"/>
            <a:chExt cx="4814835" cy="4993802"/>
          </a:xfrm>
        </p:grpSpPr>
        <p:cxnSp>
          <p:nvCxnSpPr>
            <p:cNvPr id="17" name="Straight Connector 16"/>
            <p:cNvCxnSpPr/>
            <p:nvPr/>
          </p:nvCxnSpPr>
          <p:spPr>
            <a:xfrm flipH="1">
              <a:off x="6009259" y="1169931"/>
              <a:ext cx="3134741" cy="313474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H="1">
              <a:off x="4334933" y="1348898"/>
              <a:ext cx="4814835" cy="481483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5225595" y="1469269"/>
              <a:ext cx="3912054" cy="391205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H="1">
              <a:off x="5304588" y="1307856"/>
              <a:ext cx="3839412" cy="3839412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5707078" y="1770196"/>
              <a:ext cx="3430571" cy="343057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533400"/>
            <a:ext cx="6154713" cy="3124201"/>
          </a:xfrm>
        </p:spPr>
        <p:txBody>
          <a:bodyPr anchor="b">
            <a:normAutofit/>
          </a:bodyPr>
          <a:lstStyle>
            <a:lvl1pPr algn="l">
              <a:defRPr sz="4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843868"/>
            <a:ext cx="4954250" cy="191346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21825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533400"/>
            <a:ext cx="6554867" cy="3767670"/>
          </a:xfrm>
        </p:spPr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063962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1981199"/>
            <a:ext cx="6402468" cy="2319867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487333"/>
            <a:ext cx="6402467" cy="1532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34034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Content Placeholder 3"/>
          <p:cNvSpPr>
            <a:spLocks noGrp="1"/>
          </p:cNvSpPr>
          <p:nvPr>
            <p:ph sz="half" idx="13"/>
          </p:nvPr>
        </p:nvSpPr>
        <p:spPr>
          <a:xfrm>
            <a:off x="533400" y="533400"/>
            <a:ext cx="3949967" cy="3767667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533400"/>
            <a:ext cx="3948238" cy="37592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586545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2001" y="533400"/>
            <a:ext cx="3716866" cy="609600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399" y="1143000"/>
            <a:ext cx="3945467" cy="3158067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55016" y="566738"/>
            <a:ext cx="376405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 cap="all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2362" y="1143000"/>
            <a:ext cx="3956705" cy="3149600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784546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319836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657434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8667" y="533400"/>
            <a:ext cx="3200400" cy="1524000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399" y="533400"/>
            <a:ext cx="4438755" cy="54864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18667" y="2209802"/>
            <a:ext cx="32004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2057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5800" y="1447800"/>
            <a:ext cx="3563258" cy="11430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762000" y="914400"/>
            <a:ext cx="3280974" cy="48006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6027" y="2743200"/>
            <a:ext cx="3564223" cy="2082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33400" y="6172200"/>
            <a:ext cx="581172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4534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533400" y="533400"/>
            <a:ext cx="8077200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762002" y="3843867"/>
            <a:ext cx="7281332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42694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8077200" cy="2895600"/>
          </a:xfrm>
        </p:spPr>
        <p:txBody>
          <a:bodyPr anchor="ctr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114800"/>
            <a:ext cx="6383552" cy="19050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7768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3" y="533400"/>
            <a:ext cx="6859787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66800" y="3429000"/>
            <a:ext cx="6402467" cy="4826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301070"/>
            <a:ext cx="6382361" cy="171873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6863869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429000"/>
            <a:ext cx="6382361" cy="1697400"/>
          </a:xfrm>
        </p:spPr>
        <p:txBody>
          <a:bodyPr anchor="b">
            <a:normAutofit/>
          </a:bodyPr>
          <a:lstStyle>
            <a:lvl1pPr algn="l">
              <a:defRPr sz="28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132980"/>
            <a:ext cx="6383552" cy="886819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762233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284" y="533400"/>
            <a:ext cx="6859786" cy="2895600"/>
          </a:xfrm>
        </p:spPr>
        <p:txBody>
          <a:bodyPr anchor="ctr">
            <a:normAutofit/>
          </a:bodyPr>
          <a:lstStyle>
            <a:lvl1pPr algn="l">
              <a:defRPr sz="28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886200"/>
            <a:ext cx="638236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953000"/>
            <a:ext cx="63823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8600" y="71062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96200" y="276860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3086198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33400"/>
            <a:ext cx="7525658" cy="28956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33400" y="3928534"/>
            <a:ext cx="638236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4766735"/>
            <a:ext cx="6382360" cy="1253065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617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</p:spPr>
        <p:txBody>
          <a:bodyPr>
            <a:normAutofit/>
          </a:bodyPr>
          <a:lstStyle>
            <a:lvl1pPr algn="l"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1"/>
            <a:ext cx="6554867" cy="376767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837408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66406" y="533400"/>
            <a:ext cx="2044194" cy="4419600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0"/>
            <a:ext cx="5850012" cy="54864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5553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670675" y="3894667"/>
            <a:ext cx="2470456" cy="2658533"/>
            <a:chOff x="6687077" y="3259666"/>
            <a:chExt cx="2981857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8756120" y="3259666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6687077" y="3486677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7772400" y="3581400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7923214" y="3433394"/>
              <a:ext cx="1739738" cy="17397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8398935" y="3985317"/>
              <a:ext cx="1264017" cy="1264016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3400" y="4495800"/>
            <a:ext cx="6554867" cy="15240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533401"/>
            <a:ext cx="6554867" cy="37676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30245" y="6172203"/>
            <a:ext cx="1200463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6172200"/>
            <a:ext cx="5811724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74426" y="5578478"/>
            <a:ext cx="856907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28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3560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ransition spd="slow">
    <p:split orient="vert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B5FDD3E-A93D-43D8-AA25-F3C4E439F6ED}" type="datetimeFigureOut">
              <a:rPr lang="ru-RU" smtClean="0"/>
              <a:pPr/>
              <a:t>21.04.2020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79E09F8-18D0-4D85-A1F1-5EC5CAFB206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ransition spd="slow">
    <p:split orient="vert"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go.mail.ru/redir?type=sr&amp;redir=eJzLKCkpKLbS1y8q1UtJLcgvziwpyMgvyS_WS87P1S8uyU_O1oUI6Ku6GKg6uYFJU1UXQ1ULczDbAMw2ApPOumAhQzDHGMx2hikCkhARC72MktwcBgZDUwtzIwsTQ0NThoDDOq7zNAW8NSXtJnSEsIYDAMP4J6w&amp;src=4a7e8aa&amp;via_page=1&amp;oqid=a6adc4a04275dea1" TargetMode="Externa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library.kz/" TargetMode="External"/><Relationship Id="rId2" Type="http://schemas.openxmlformats.org/officeDocument/2006/relationships/slideLayout" Target="../slideLayouts/slideLayout25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5.jpeg"/><Relationship Id="rId4" Type="http://schemas.openxmlformats.org/officeDocument/2006/relationships/hyperlink" Target="https://library.kazguu.kz/wp-content/uploads/2017/08/vestnik-akademii-pedagogicheskih-nauk-Kazahstana.jpeg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library.kazguu.kz/wp-content/uploads/2017/08/vestnik-nats-akademii-nauk-RK.jpeg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fis1922.ru/tekushchij.html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go.mail.ru/redir?type=sr&amp;redir=eJzLKCkpKLbS1y8vL9fLySxLzcwrSS3KSy3RKyrVLy1OLSrWB3LSEpNL9Avyi0tMDMwMDIwNjc0YGAxNLcyNzcxMjMwYjJfeXnS86bqjVW4w3x1G6RQA_f4c6A&amp;src=4543cda&amp;via_page=1&amp;oqid=a6fe2673a835f661" TargetMode="Externa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C%D1%83%D0%B7%D1%8B%D0%BA%D0%B0%D0%BB%D1%8C%D0%BD%D1%8B%D0%B5_%D0%B6%D1%83%D1%80%D0%BD%D0%B0%D0%BB%D1%8B" TargetMode="External"/><Relationship Id="rId2" Type="http://schemas.openxmlformats.org/officeDocument/2006/relationships/hyperlink" Target="https://ru.wikipedia.org/wiki/1992_%D0%B3%D0%BE%D0%B4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hyperlink" Target="https://ru.wikipedia.org/wiki/%D0%A1%D0%BF%D0%B8%D1%81%D0%BE%D0%BA_%D0%B6%D1%83%D1%80%D0%BD%D0%B0%D0%BB%D0%BE%D0%B2_%D0%92%D0%90%D0%9A" TargetMode="External"/><Relationship Id="rId4" Type="http://schemas.openxmlformats.org/officeDocument/2006/relationships/hyperlink" Target="https://ru.wikipedia.org/wiki/%D0%9D%D0%B0%D1%83%D1%87%D0%BD%D1%8B%D0%B9_%D0%B6%D1%83%D1%80%D0%BD%D0%B0%D0%BB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Student\Desktop\фон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357290" y="1785926"/>
            <a:ext cx="557216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ОБЗОР ПРОФЕССИОНАЛЬНЫХ ПЕРИОДИЧЕСКИХ ИЗДАНИЙ  ДЛЯ </a:t>
            </a: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СТУДЕНТОВ И ППС    ПЕДАГОГИЧЕСКОГО ФАКУЛЬТЕТА</a:t>
            </a:r>
          </a:p>
          <a:p>
            <a:pPr lvl="0"/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lvl="0"/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lvl="0"/>
            <a:r>
              <a:rPr lang="ru-RU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         </a:t>
            </a:r>
            <a:endParaRPr lang="ru-RU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31153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57158" y="1214422"/>
            <a:ext cx="4648626" cy="45720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cap="all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Уважаемые читатели!</a:t>
            </a:r>
            <a:r>
              <a:rPr lang="ru-RU" sz="2400" i="1" cap="all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i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cap="all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cap="all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Периодические Издания Были И Остаются Оперативными Источниками Информации.</a:t>
            </a:r>
            <a:endParaRPr lang="ru-RU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en-US" cap="all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cap="all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Предлагаем Вашему Вниманию Обзор, Где Представлены Журналы И Газеты, Выписываемые Научной Библиотекой </a:t>
            </a:r>
            <a:r>
              <a:rPr lang="ru-RU" cap="all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Скгу</a:t>
            </a:r>
            <a:r>
              <a:rPr lang="ru-RU" cap="all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 В Первом Полугодии 2020 Год</a:t>
            </a:r>
            <a:r>
              <a:rPr lang="ru-RU" i="1" cap="all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а.</a:t>
            </a:r>
            <a:endParaRPr lang="ru-RU" i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http://static8.depositphotos.com/1000976/838/i/450/depositphotos_8385052-stock-photo-old-magazines-with-bending-pages.jpg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9256" y="1142984"/>
            <a:ext cx="3210720" cy="47529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7419840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28662" y="928670"/>
            <a:ext cx="4105025" cy="54864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Периодический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научно-практический журнал «Вестник Академии Педагогических Наук Казахстана» публикует работы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теоретического, экспериментального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 учебно-методического направления по различным отраслям педагогической науки. Вестник включен в перечень научных изданий, рекомендуемых ККСОН МОН РК для публикации основных результатов по педагогическим наукам и в базу данных АО «Национальный центр научно-технической информации», размещенной на платформе Национальной электронной библиотеки </a:t>
            </a:r>
            <a:r>
              <a:rPr lang="ru-RU" u="sng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  <a:hlinkClick r:id="rId3"/>
              </a:rPr>
              <a:t>www.elibrary.kz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  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Выходит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 в два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месяца</a:t>
            </a:r>
          </a:p>
        </p:txBody>
      </p:sp>
      <p:pic>
        <p:nvPicPr>
          <p:cNvPr id="5" name="Рисунок 4" descr="вестник академии педагогических наук Казахстана">
            <a:hlinkClick r:id="rId4"/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9256" y="1142984"/>
            <a:ext cx="3223991" cy="48958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7054929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559" y="333375"/>
            <a:ext cx="7632849" cy="1439863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ВЕСТНИК </a:t>
            </a:r>
            <a:r>
              <a:rPr lang="en-US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НАЦИОНАЛЬНОЙ АКАДЕМИИ НАУК РЕСПУБЛИКИ КАЗАХСТАН</a:t>
            </a:r>
            <a:endParaRPr lang="ru-RU" sz="2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3786182" y="1500174"/>
            <a:ext cx="4752528" cy="4896544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Основное назначение журнала заключается, прежде всего, в публикации сообщений о крупных научных исследованиях, имеющих приоритетный характер. Представленные для опубликования материалы содержат результаты оригинальных научных исследований по актуальным проблемам в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области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естественно-научных,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общественных и гуманитарных наук, ранее не опубликованные и не предназначенные к публикации в других изданиях, авторами которых являются члены НАН РК, а также члены других академий и видные ученые зарубежных стран. Кроме того, в работе журнала принимают участие научные работники учебных институтов, университетов и научно-исследовательских институтов страны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вестник нац академии наук РК">
            <a:hlinkClick r:id="rId2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210026">
            <a:off x="686270" y="1681432"/>
            <a:ext cx="2658891" cy="401554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424713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 idx="4294967295"/>
          </p:nvPr>
        </p:nvSpPr>
        <p:spPr>
          <a:xfrm>
            <a:off x="0" y="4724400"/>
            <a:ext cx="7777163" cy="2014538"/>
          </a:xfrm>
        </p:spPr>
        <p:txBody>
          <a:bodyPr>
            <a:normAutofit/>
          </a:bodyPr>
          <a:lstStyle/>
          <a:p>
            <a:r>
              <a:rPr lang="ru-RU" sz="1100" dirty="0"/>
              <a:t> </a:t>
            </a:r>
          </a:p>
        </p:txBody>
      </p:sp>
      <p:sp>
        <p:nvSpPr>
          <p:cNvPr id="11" name="Объект 10"/>
          <p:cNvSpPr>
            <a:spLocks noGrp="1"/>
          </p:cNvSpPr>
          <p:nvPr>
            <p:ph sz="half" idx="4294967295"/>
          </p:nvPr>
        </p:nvSpPr>
        <p:spPr>
          <a:xfrm>
            <a:off x="2428860" y="357166"/>
            <a:ext cx="4176464" cy="623961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ЖУРНАЛ адресован 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широкому кругу специалистов, решающих как практические, так и теоретические задачи образования, развития, социализации и совершенствования психолого-медико-педагогической помощи детям и взрослым с ограниченными возможностями здоровья. Публикуемые в нем материалы отражают результаты современных исследований в области коррекционной педагогики, специальной, клинической психологии и смежных научных дисциплин, а также полезные методические разработки, посвященные разнообразным аспектам коррекционной и реабилитационной помощи различным категориям лиц с отклонениями в психофизическом развитии. </a:t>
            </a:r>
          </a:p>
        </p:txBody>
      </p:sp>
      <p:pic>
        <p:nvPicPr>
          <p:cNvPr id="14" name="Объект 13" descr="http://firstedu.ru/wp-content/uploads/2017/12/5971.gif"/>
          <p:cNvPicPr>
            <a:picLocks noGrp="1"/>
          </p:cNvPicPr>
          <p:nvPr>
            <p:ph sz="quarter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88161">
            <a:off x="6873306" y="2277795"/>
            <a:ext cx="1826807" cy="28538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Рисунок 7" descr="ДЕФЕКТОЛОГИЯ. Издается с 1969 года (Перечень ВАК)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1083110">
            <a:off x="473140" y="2411192"/>
            <a:ext cx="1870746" cy="2643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8399410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Объект 15"/>
          <p:cNvSpPr>
            <a:spLocks noGrp="1"/>
          </p:cNvSpPr>
          <p:nvPr>
            <p:ph idx="4294967295"/>
          </p:nvPr>
        </p:nvSpPr>
        <p:spPr>
          <a:xfrm>
            <a:off x="285720" y="428604"/>
            <a:ext cx="5076130" cy="5929354"/>
          </a:xfrm>
        </p:spPr>
        <p:txBody>
          <a:bodyPr>
            <a:noAutofit/>
          </a:bodyPr>
          <a:lstStyle/>
          <a:p>
            <a:pPr algn="just"/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Целью издания является пропаганда научных достижений в области организации учебного и воспитательного процесса для людей с ограниченными возможностями здоровья и особыми образовательными потребностями, в том числе олигофренопедагогики, медико-психолого-педагогического сопровождения самих детей с различными нарушениями развития, а также создания образовательных траекторий для одаренных детей. В центре внимания различные формы дошкольного и школьного образования, в том числе семейного. Традиционными разделами являются оригинальные статьи по актуальным проблемам коррекционной педагогики, инновационным технологиям обучения и воспитания лиц с ОВЗ, случаи из опыта деятельности и рекомендации практикующих логопедов, дефектологов, методистов центров реабилитации инвалидов и специальных учебных заведений для детей с особенностями развития</a:t>
            </a:r>
            <a:r>
              <a:rPr lang="ru-RU" sz="1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Рисунок 13" descr="Коррекционная педагогика: теория и практика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276441">
            <a:off x="5810291" y="1025910"/>
            <a:ext cx="2592288" cy="4255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9472491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idx="4294967295"/>
          </p:nvPr>
        </p:nvSpPr>
        <p:spPr>
          <a:xfrm>
            <a:off x="928662" y="4000504"/>
            <a:ext cx="7643866" cy="2428868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Физкультура и </a:t>
            </a:r>
            <a:r>
              <a:rPr lang="ru-RU" sz="24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  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Журнал основанный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15 мая 1922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года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пропагандирует здоровый образ жизни и способы его достижения. Самый популярный из журналов такого рода, он приглашает читателей в мир гармонии души и тела. В этом мире каждый найдет свой собственный путь к совершенствованию. Здесь есть из чего выбирать</a:t>
            </a:r>
          </a:p>
        </p:txBody>
      </p:sp>
      <p:pic>
        <p:nvPicPr>
          <p:cNvPr id="7" name="Рисунок 6" descr="Free Joomla Template">
            <a:hlinkClick r:id="rId2" tooltip="&quot;Lp 22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8728" y="571480"/>
            <a:ext cx="6552728" cy="31552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1997039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quarter" idx="4294967295"/>
          </p:nvPr>
        </p:nvSpPr>
        <p:spPr>
          <a:xfrm>
            <a:off x="4357686" y="500042"/>
            <a:ext cx="4104456" cy="6146626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Человек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суете своей повседневной жизни часто забывает о себе и своем здоровье. Он с головой погружен в решение насущных проблем. К сожалению, в современном мире забота о здоровье начинается только тогда, когда вы почувствуете, что этого самого здоровья становится всё меньше - болезнь валит с ног или начинают развиваться какие-либо  болезни. Вот тогда у нас и появляется ещё одна насущная проблема - наше здоровье. Хотя забота о нём как раз не должна быть проблемой, она должна быть образом жизни - здоровым образом жизни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!. Вестник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"Здорового образа жизни" создан для всех неравнодушных к состоянию своего собственного здоровья,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красоте и молодости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https://netfact.ru/uploads/posts/2017-01/1483686091_01.jpg">
            <a:hlinkClick r:id="rId2" tgtFrame="&quot;_blank&quot;"/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3633192" cy="51385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xmlns="" val="17129263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428596" y="1643050"/>
            <a:ext cx="3838327" cy="4019560"/>
          </a:xfrm>
        </p:spPr>
        <p:txBody>
          <a:bodyPr/>
          <a:lstStyle/>
          <a:p>
            <a:pPr algn="just"/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18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Музыка́льная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акаде́мия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(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2" tooltip="1992 год"/>
              </a:rPr>
              <a:t>1992 года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Сове́тская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му́зыка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 — российский ежеквартальный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3" tooltip="Музыкальные журналы"/>
              </a:rPr>
              <a:t>музыкальный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 tooltip="Научный журнал"/>
              </a:rPr>
              <a:t>научно-теоретический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 критико-публицистический журнал. Журнал входит в 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 tooltip="Список журналов ВАК"/>
              </a:rPr>
              <a:t>список журналов, рецензируемых ВАК</a:t>
            </a:r>
            <a:r>
              <a:rPr lang="ru-RU" sz="1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рекомендованных для опубликования результатов исследований докторских и кандидатских диссертаций по искусствоведению</a:t>
            </a:r>
            <a:r>
              <a:rPr lang="ru-RU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</p:txBody>
      </p:sp>
      <p:pic>
        <p:nvPicPr>
          <p:cNvPr id="7" name="Рисунок 6" descr="http://muzlifemagazine.ru/wp-content/uploads/2019/06/MA-flaer-1-1024x1024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142984"/>
            <a:ext cx="3618284" cy="46805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118360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rotWithShape="1">
          <a:gsLst>
            <a:gs pos="7000">
              <a:schemeClr val="bg2">
                <a:tint val="97000"/>
                <a:hueMod val="92000"/>
                <a:satMod val="169000"/>
                <a:lumMod val="164000"/>
              </a:schemeClr>
            </a:gs>
            <a:gs pos="10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 idx="4294967295"/>
          </p:nvPr>
        </p:nvSpPr>
        <p:spPr>
          <a:xfrm>
            <a:off x="1000100" y="214290"/>
            <a:ext cx="7127875" cy="1081088"/>
          </a:xfrm>
        </p:spPr>
        <p:txBody>
          <a:bodyPr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ПЕРЕЧЕНЬ ЖУРНАЛОВ И ГАЗЕТ 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КОТОРЫМИ ВЫ МОЖЕТЕ Ознакомиться В ЧИТАЛЬНЫХ ЗАЛАХ БИБЛИОТЕКИ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773771"/>
              </p:ext>
            </p:extLst>
          </p:nvPr>
        </p:nvGraphicFramePr>
        <p:xfrm>
          <a:off x="1071538" y="1428736"/>
          <a:ext cx="7072362" cy="52351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36181">
                  <a:extLst>
                    <a:ext uri="{9D8B030D-6E8A-4147-A177-3AD203B41FA5}">
                      <a16:colId xmlns:a16="http://schemas.microsoft.com/office/drawing/2014/main" xmlns="" val="2603467191"/>
                    </a:ext>
                  </a:extLst>
                </a:gridCol>
                <a:gridCol w="3536181">
                  <a:extLst>
                    <a:ext uri="{9D8B030D-6E8A-4147-A177-3AD203B41FA5}">
                      <a16:colId xmlns:a16="http://schemas.microsoft.com/office/drawing/2014/main" xmlns="" val="1949514017"/>
                    </a:ext>
                  </a:extLst>
                </a:gridCol>
              </a:tblGrid>
              <a:tr h="5000660"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БАСТАУЫШ МЕКТЕП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БІЛІМ-ЖАҢА БАҒДАР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БІЛІМ-ОБРАЗОВАН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ВЕСТНИК АКАДЕМИИ ПЕДАГОГИЧЕСКИХ НАУК КАЗАХСТАНА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ВЕСТНИК НАЦИОНАЛЬНОЙ АКАДЕМИИ НАУК РК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ВЕСТНИК ОБРАЗОВАНИЯ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ВОСПИТАТЕЛЬНАЯ РАБОТА В ДЕТСКОМ САДУ, В ШКОЛЕ И ВНЕКЛАССНЫХ УЧРЕЖДЕНИЯХ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ДЕФЕКТОЛОГИЯ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ӘДІСКЕР-МЕТОДИСТ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ӘЛЕУМЕТТІК ПЕДАГОГИКА ЖӘНЕ ӨЗІН-ӨЗІ ТАНУ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ЗДОРОВЫЙ ОБРАЗ ЖИЗНИ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КОРРЕКЦИОННАЯ ПЕДАГОГИКА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МУЗЫКА ӘЛЕМДІНДЕ: МЕКТЕПТЕ, КОЛЛЕДЖДЕ, ЖӘНЕ ЖОО-ДА ОҚЫТУ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МУЗЫКАЛЬНАЯ АКАДЕМИЯ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72" marR="50472" marT="0" marB="0">
                    <a:blipFill dpi="0" rotWithShape="1">
                      <a:blip r:embed="rId3">
                        <a:alphaModFix amt="93000"/>
                      </a:blip>
                      <a:srcRect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МҰҒАЛІМ ШЕБЕРХАНАСЫ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ОҚУ ИННОВАЦИЯЛЫҚ ТЕХНОЛОГИЯЛАР 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ӨЗІН ӨЗІ ТАНУ - САМОПОЗНАНИЕ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 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ПЕДАГОГИКА МӘСЕЛЕЛЕРІ, ВОПРОСЫ ПЕДАГОГИКИ  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САМОПОЗНАНИЕ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СПРАВОЧНИК МУЗЫКАЛЬНОГО РУКОВОДИТЕЛЯ </a:t>
                      </a: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УЧИТЕЛЬ КАЗАХСТАН</a:t>
                      </a:r>
                      <a:r>
                        <a:rPr lang="kk-KZ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lang="ru-RU" sz="1400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lvl="0" indent="-342900" algn="l">
                        <a:lnSpc>
                          <a:spcPct val="107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"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itchFamily="18" charset="0"/>
                        <a:ea typeface="Calibri" panose="020F0502020204030204" pitchFamily="34" charset="0"/>
                        <a:cs typeface="Times New Roman" pitchFamily="18" charset="0"/>
                      </a:endParaRPr>
                    </a:p>
                  </a:txBody>
                  <a:tcPr marL="50472" marR="50472" marT="0" marB="0">
                    <a:blipFill dpi="0" rotWithShape="1">
                      <a:blip r:embed="rId3">
                        <a:alphaModFix amt="93000"/>
                      </a:blip>
                      <a:srcRect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34779026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28206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928794" y="2357430"/>
            <a:ext cx="48965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ОБЗОР ПОДГОТОВЛЕН  </a:t>
            </a:r>
            <a:r>
              <a:rPr lang="ru-RU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ГЛАВНЫМ БИБЛИОТЕКАРЕМ   </a:t>
            </a:r>
            <a:r>
              <a:rPr lang="ru-RU" sz="2000" b="1" dirty="0" err="1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ОККиНОЛ</a:t>
            </a:r>
            <a:r>
              <a:rPr lang="ru-RU" sz="2000" b="1" dirty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b="1" dirty="0" smtClean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СЕВЕРО-КАЗАХСТАНСКОГО </a:t>
            </a:r>
            <a:r>
              <a:rPr lang="ru-RU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ГОСУДАРСТВЕННОГО УНИВЕРСИТЕТА</a:t>
            </a:r>
          </a:p>
          <a:p>
            <a:pPr lvl="0" algn="ctr"/>
            <a:r>
              <a:rPr lang="ru-RU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КАЛАНТЫРЕВОЙ ТАМАРОЙ ЕВГЕНЬЕВНОЙ</a:t>
            </a:r>
            <a:endParaRPr lang="ru-RU" sz="2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algn="ctr"/>
            <a:r>
              <a:rPr lang="ru-RU" sz="2000" b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2020</a:t>
            </a:r>
            <a:endParaRPr lang="ru-RU" sz="2000" b="1" dirty="0">
              <a:solidFill>
                <a:schemeClr val="accent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010720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70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3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2700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Яркая">
    <a:dk1>
      <a:sysClr val="windowText" lastClr="000000"/>
    </a:dk1>
    <a:lt1>
      <a:sysClr val="window" lastClr="FFFFFF"/>
    </a:lt1>
    <a:dk2>
      <a:srgbClr val="666666"/>
    </a:dk2>
    <a:lt2>
      <a:srgbClr val="D2D2D2"/>
    </a:lt2>
    <a:accent1>
      <a:srgbClr val="FF388C"/>
    </a:accent1>
    <a:accent2>
      <a:srgbClr val="E40059"/>
    </a:accent2>
    <a:accent3>
      <a:srgbClr val="9C007F"/>
    </a:accent3>
    <a:accent4>
      <a:srgbClr val="68007F"/>
    </a:accent4>
    <a:accent5>
      <a:srgbClr val="005BD3"/>
    </a:accent5>
    <a:accent6>
      <a:srgbClr val="00349E"/>
    </a:accent6>
    <a:hlink>
      <a:srgbClr val="17BBFD"/>
    </a:hlink>
    <a:folHlink>
      <a:srgbClr val="FF79C2"/>
    </a:folHlink>
  </a:clrScheme>
</a:themeOverride>
</file>

<file path=ppt/theme/themeOverride2.xml><?xml version="1.0" encoding="utf-8"?>
<a:themeOverride xmlns:a="http://schemas.openxmlformats.org/drawingml/2006/main">
  <a:clrScheme name="Апекс">
    <a:dk1>
      <a:sysClr val="windowText" lastClr="000000"/>
    </a:dk1>
    <a:lt1>
      <a:sysClr val="window" lastClr="FFFFFF"/>
    </a:lt1>
    <a:dk2>
      <a:srgbClr val="69676D"/>
    </a:dk2>
    <a:lt2>
      <a:srgbClr val="C9C2D1"/>
    </a:lt2>
    <a:accent1>
      <a:srgbClr val="CEB966"/>
    </a:accent1>
    <a:accent2>
      <a:srgbClr val="9CB084"/>
    </a:accent2>
    <a:accent3>
      <a:srgbClr val="6BB1C9"/>
    </a:accent3>
    <a:accent4>
      <a:srgbClr val="6585CF"/>
    </a:accent4>
    <a:accent5>
      <a:srgbClr val="7E6BC9"/>
    </a:accent5>
    <a:accent6>
      <a:srgbClr val="A379BB"/>
    </a:accent6>
    <a:hlink>
      <a:srgbClr val="410082"/>
    </a:hlink>
    <a:folHlink>
      <a:srgbClr val="932968"/>
    </a:folHlink>
  </a:clrScheme>
</a:themeOverride>
</file>

<file path=ppt/theme/themeOverride3.xml><?xml version="1.0" encoding="utf-8"?>
<a:themeOverride xmlns:a="http://schemas.openxmlformats.org/drawingml/2006/main">
  <a:clrScheme name="Солнцестояние">
    <a:dk1>
      <a:sysClr val="windowText" lastClr="000000"/>
    </a:dk1>
    <a:lt1>
      <a:sysClr val="window" lastClr="FFFFFF"/>
    </a:lt1>
    <a:dk2>
      <a:srgbClr val="4F271C"/>
    </a:dk2>
    <a:lt2>
      <a:srgbClr val="E7DEC9"/>
    </a:lt2>
    <a:accent1>
      <a:srgbClr val="3891A7"/>
    </a:accent1>
    <a:accent2>
      <a:srgbClr val="FEB80A"/>
    </a:accent2>
    <a:accent3>
      <a:srgbClr val="C32D2E"/>
    </a:accent3>
    <a:accent4>
      <a:srgbClr val="84AA33"/>
    </a:accent4>
    <a:accent5>
      <a:srgbClr val="964305"/>
    </a:accent5>
    <a:accent6>
      <a:srgbClr val="475A8D"/>
    </a:accent6>
    <a:hlink>
      <a:srgbClr val="8DC765"/>
    </a:hlink>
    <a:folHlink>
      <a:srgbClr val="AA8A14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346</TotalTime>
  <Words>629</Words>
  <Application>Microsoft Office PowerPoint</Application>
  <PresentationFormat>Экран (4:3)</PresentationFormat>
  <Paragraphs>53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Сектор</vt:lpstr>
      <vt:lpstr>Поток</vt:lpstr>
      <vt:lpstr>Эркер</vt:lpstr>
      <vt:lpstr>Слайд 1</vt:lpstr>
      <vt:lpstr>Слайд 2</vt:lpstr>
      <vt:lpstr>Слайд 3</vt:lpstr>
      <vt:lpstr>ВЕСТНИК  НАЦИОНАЛЬНОЙ АКАДЕМИИ НАУК РЕСПУБЛИКИ КАЗАХСТАН</vt:lpstr>
      <vt:lpstr> </vt:lpstr>
      <vt:lpstr>Слайд 6</vt:lpstr>
      <vt:lpstr>Слайд 7</vt:lpstr>
      <vt:lpstr>Слайд 8</vt:lpstr>
      <vt:lpstr>Слайд 9</vt:lpstr>
      <vt:lpstr>ПЕРЕЧЕНЬ ЖУРНАЛОВ И ГАЗЕТ  С КОТОРЫМИ ВЫ МОЖЕТЕ Ознакомиться В ЧИТАЛЬНЫХ ЗАЛАХ БИБЛИОТЕКИ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Student</dc:creator>
  <cp:lastModifiedBy>Yankosv-pc</cp:lastModifiedBy>
  <cp:revision>44</cp:revision>
  <dcterms:created xsi:type="dcterms:W3CDTF">2019-11-07T12:18:26Z</dcterms:created>
  <dcterms:modified xsi:type="dcterms:W3CDTF">2020-04-21T12:04:59Z</dcterms:modified>
</cp:coreProperties>
</file>