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3637939_86-p-fon-dlya-prezentatsii-den-studenta-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ppt-backgrounds.net/thumbs/graduation-hat-templates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www.ppt-backgrounds.net/thumbs/graduation-hat-templates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s://www.hse.ru/data/2021/01/12/1347295709/3%235%20%D0%9A%D0%BB%D0%BE%D0%BD%D0%B8%D1%80%D0%BE%D0%B2%D0%B0%D1%82%D1%8C%20%D1%80%D0%B5%D0%BF%D1%83%20(17).png.(1000x1000x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1270571">
            <a:off x="-16491" y="2164422"/>
            <a:ext cx="9184725" cy="11695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000" b="1" i="1" u="sng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«Вам, магистранты!»</a:t>
            </a:r>
            <a:endParaRPr lang="ru-RU" sz="7000" b="1" i="1" u="sng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79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https://storage.myseldon.com/news_pict_D7/D700278936F8B2D416DBD13BCE60521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https://img.kapital.kz/tHIGWEewAWA/czM6Ly9rYXBpdGFsLXN0YXRpYy9pbWcvNC9mL2UvNC8zLzAwOWFlMGYyYjE4YzY5YWZlMDVhMzE3ZmQzYS5qcG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2" descr="https://img.kapital.kz/tHIGWEewAWA/czM6Ly9rYXBpdGFsLXN0YXRpYy9pbWcvNC9mL2UvNC8zLzAwOWFlMGYyYjE4YzY5YWZlMDVhMzE3ZmQzYS5qcG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4" descr="https://neonomad.kz/wp-content/uploads/02/tokash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https://neonomad.kz/wp-content/uploads/02/tokash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55575" y="4941168"/>
            <a:ext cx="8592889" cy="1815882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«Цель науки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XXI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века в том, чтобы стремиться к достижению высот, к движению вперед».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Касым-Жомарт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Токаев</a:t>
            </a:r>
          </a:p>
          <a:p>
            <a:pPr algn="just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Сказано в статье «Абай в Казахстане в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XXI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веке»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575" y="1124744"/>
            <a:ext cx="391236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«Чтобы страна была богатой, нужно осваивать науку»…</a:t>
            </a:r>
          </a:p>
          <a:p>
            <a:pPr algn="ctr"/>
            <a:r>
              <a:rPr lang="ru-RU" sz="3000" b="1" i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Касым-Жомарт</a:t>
            </a:r>
            <a:r>
              <a:rPr lang="ru-RU" sz="30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Токаев</a:t>
            </a:r>
          </a:p>
        </p:txBody>
      </p:sp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.hipwallpaper.com/i/98/73/ogqfR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5575" y="4581128"/>
            <a:ext cx="8849033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Маги́стр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(от лат.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magister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«наставник, учитель») — академическая степень, квалификация (в некоторых странах — учёная степень), приобретаемая магистрантом после окончания магистратуры.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Магистрату́ра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(в некоторых странах называется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мастерат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) — ступень высшего профессионального образования, следующая после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 позволяющая углубить специализацию по определённому профессиональному направлению, а в некоторых случаях — сменить её.</a:t>
            </a:r>
          </a:p>
        </p:txBody>
      </p:sp>
      <p:sp>
        <p:nvSpPr>
          <p:cNvPr id="4" name="AutoShape 4" descr="https://recentscholarships.com/wp-content/uploads/2019/12/Graduation-Student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www.womenonbusiness.com/wp-content/uploads/2012/07/women-girls-gradu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4216585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antiplagiat-killer.kz/wp-content/uploads/2021/01/luchshie-vuzy-kazahstana-v-2021-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5575" y="732848"/>
            <a:ext cx="4526510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78135" y="317349"/>
            <a:ext cx="3596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Магистрант</a:t>
            </a:r>
            <a:endParaRPr lang="ru-RU" sz="48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www.ppt-backgrounds.net/thumbs/graduation-hat-template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://www.seekgif.com/uploads/2017/09/free-download-2012-graduation-powerpoint-backgrounds-and-graduation--2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61" y="0"/>
            <a:ext cx="91530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baymakanova\Downloads\WhatsApp Image 2021-10-05 at 10.10.3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5575" y="79489"/>
            <a:ext cx="4376936" cy="3282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3" name="Picture 7" descr="https://news-ru.arsu.kz/wp-content/uploads/2021/06/fc6d580d-6d97-43ac-a055-57ccdbb49d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2156"/>
            <a:ext cx="4062496" cy="2706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4788025" y="3355232"/>
            <a:ext cx="4248472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Целью работы может быть описание нового явления, изучение его характеристик, выявления закономерностей и т.д. Формулировка цели исследований обычно начинается с преамбулы: «разработать.», «установить…», «обосновать…», «выявить…» и т.д.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формулирования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цели формируются задачи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исследования (задачи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диссертации).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042" y="3362192"/>
            <a:ext cx="4729981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Университе́т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— высшее учебное заведение, где готовятся специалисты по фундаментальным и многим прикладным наукам. Как правило, осуществляет и научно-исследовательскую работу. Многие современные университеты действуют как учебно-научно-практические комплексы. Университеты объединяют в своём составе несколько факультетов, на которых представлена совокупность различных дисциплин, составляющих основы научного знания.</a:t>
            </a:r>
          </a:p>
        </p:txBody>
      </p:sp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library-ching.kz/images-new/-888/4/image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baymakanova\Downloads\WhatsApp Image 2021-10-05 at 10.10.36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r="18592"/>
          <a:stretch/>
        </p:blipFill>
        <p:spPr bwMode="auto">
          <a:xfrm rot="16200000">
            <a:off x="1163961" y="-1119335"/>
            <a:ext cx="3297156" cy="5625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storage.yvision.kz/images/user/duraton/wR375PnbIXOGz94yM2D05820nK09g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41781"/>
            <a:ext cx="4274752" cy="3516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25076" y="67960"/>
            <a:ext cx="35189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Диссертация – это квалификационный труд, который пишется научным сотрудником для присуждения звания или степени. Различают всего три вида диссертации: магистерскую, кандидатскую и докторскую.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405154"/>
            <a:ext cx="4846576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Научный </a:t>
            </a:r>
            <a:r>
              <a:rPr lang="ru-RU" sz="1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стиль представляет собой информационное пространство функционирования научных речевых жанров. Основная функция речевых жанров научного стиля - информативная. Общее содержание функции научного стиля можно определить как объяснение, которое включает в себя закрепление процесса познания и хранения знания, получение нового знания, передача специальной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un9-47.userapi.com/impf/xvRubrw3kDUaTm9jeH_-XHVF-rwVJpCDvBEa6w/KDZQpgRR3Sw.jpg?size=1280x955&amp;quality=96&amp;sign=54cd8c290e86db037483cfda4f5bf5c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baymakanova\Downloads\WhatsApp Image 2021-10-05 at 10.10.36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73370">
            <a:off x="355884" y="464500"/>
            <a:ext cx="4160912" cy="31206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5" y="4149080"/>
            <a:ext cx="41764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Кандидатская диссертация. Это квалификационная работа, которая пишется ученым в некой области.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3868346"/>
            <a:ext cx="48248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Диссерта́ция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(от лат.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dissertatio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— исследование, сочинение, рассуждение, доклад) — квалификационная работа на присуждение академической или ученой степени и квалификации (степени) 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магистра.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5" descr="https://tengrinews.kz/userdata/news/2021/news_448039/resize/photo_37334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9811">
            <a:off x="4765175" y="548680"/>
            <a:ext cx="4224469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dn.wallpapersafari.com/55/78/u30F7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62"/>
            <a:ext cx="9144000" cy="686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baymakanova\Downloads\WhatsApp Image 2021-10-05 at 10.10.35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4" r="18094"/>
          <a:stretch/>
        </p:blipFill>
        <p:spPr bwMode="auto">
          <a:xfrm rot="16200000">
            <a:off x="819339" y="-630699"/>
            <a:ext cx="3061786" cy="47004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111898" y="330879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1" dirty="0">
                <a:solidFill>
                  <a:srgbClr val="0070C0"/>
                </a:solidFill>
              </a:rPr>
              <a:t>Дипломная работа – исследование студента в письменной форме по специальности, которую он изучал в течение всего периода обучения.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32986" y="188640"/>
            <a:ext cx="42922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/>
              <a:t>Дипломная работа — профессиональная проверка, это не </a:t>
            </a:r>
            <a:r>
              <a:rPr lang="ru-RU" b="1" i="1" dirty="0" smtClean="0"/>
              <a:t>диссертация</a:t>
            </a:r>
            <a:r>
              <a:rPr lang="ru-RU" b="1" i="1" dirty="0"/>
              <a:t>, которая — проверка академическая. Диссертация дол-</a:t>
            </a:r>
          </a:p>
          <a:p>
            <a:pPr algn="ctr"/>
            <a:r>
              <a:rPr lang="ru-RU" b="1" i="1" dirty="0" err="1"/>
              <a:t>жна</a:t>
            </a:r>
            <a:r>
              <a:rPr lang="ru-RU" b="1" i="1" dirty="0"/>
              <a:t> быть оригинальна; в диссертации кандидат доказывает, </a:t>
            </a:r>
            <a:r>
              <a:rPr lang="ru-RU" b="1" i="1" dirty="0" smtClean="0"/>
              <a:t>что как </a:t>
            </a:r>
            <a:r>
              <a:rPr lang="ru-RU" b="1" i="1" dirty="0"/>
              <a:t>ученый он может </a:t>
            </a:r>
            <a:r>
              <a:rPr lang="ru-RU" b="1" i="1" dirty="0" smtClean="0"/>
              <a:t>поспособствовать развитию </a:t>
            </a:r>
            <a:r>
              <a:rPr lang="ru-RU" b="1" i="1" dirty="0"/>
              <a:t>науки, которой</a:t>
            </a:r>
          </a:p>
          <a:p>
            <a:pPr algn="ctr"/>
            <a:r>
              <a:rPr lang="ru-RU" b="1" i="1" dirty="0"/>
              <a:t>намерен заниматься. Диссертацию защищают не в двадцать два</a:t>
            </a:r>
          </a:p>
          <a:p>
            <a:pPr algn="ctr"/>
            <a:r>
              <a:rPr lang="ru-RU" b="1" i="1" dirty="0"/>
              <a:t>года, как диплом, а в более зрелом возрасте, порой даже в сорок</a:t>
            </a:r>
          </a:p>
          <a:p>
            <a:pPr algn="ctr"/>
            <a:r>
              <a:rPr lang="ru-RU" b="1" i="1" dirty="0"/>
              <a:t>или в пятьдесят лет, хотя, конечно, бывают и очень молодые </a:t>
            </a:r>
            <a:r>
              <a:rPr lang="ru-RU" b="1" i="1" dirty="0" smtClean="0"/>
              <a:t>диссертанты</a:t>
            </a:r>
            <a:r>
              <a:rPr lang="ru-RU" b="1" i="1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4508" y="4586352"/>
            <a:ext cx="8845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7030A0"/>
                </a:solidFill>
              </a:rPr>
              <a:t>Это значит, что работа над дипломом учит рассудительности</a:t>
            </a:r>
          </a:p>
          <a:p>
            <a:pPr algn="just"/>
            <a:r>
              <a:rPr lang="ru-RU" sz="2000" b="1" i="1" dirty="0">
                <a:solidFill>
                  <a:srgbClr val="7030A0"/>
                </a:solidFill>
              </a:rPr>
              <a:t>и систематичности. Приобретается метод. Человек учится </a:t>
            </a:r>
            <a:r>
              <a:rPr lang="ru-RU" sz="2000" b="1" i="1" dirty="0" smtClean="0">
                <a:solidFill>
                  <a:srgbClr val="7030A0"/>
                </a:solidFill>
              </a:rPr>
              <a:t>создавать </a:t>
            </a:r>
            <a:r>
              <a:rPr lang="ru-RU" sz="2000" b="1" i="1" dirty="0">
                <a:solidFill>
                  <a:srgbClr val="7030A0"/>
                </a:solidFill>
              </a:rPr>
              <a:t>годный для употребления текст. Следовательно, не так </a:t>
            </a:r>
            <a:r>
              <a:rPr lang="ru-RU" sz="2000" b="1" i="1" dirty="0" smtClean="0">
                <a:solidFill>
                  <a:srgbClr val="7030A0"/>
                </a:solidFill>
              </a:rPr>
              <a:t>важна </a:t>
            </a:r>
            <a:r>
              <a:rPr lang="ru-RU" sz="2000" b="1" i="1" dirty="0">
                <a:solidFill>
                  <a:srgbClr val="7030A0"/>
                </a:solidFill>
              </a:rPr>
              <a:t>тема работы, как опыт ее создания. Кто способен </a:t>
            </a:r>
            <a:r>
              <a:rPr lang="ru-RU" sz="2000" b="1" i="1" dirty="0" smtClean="0">
                <a:solidFill>
                  <a:srgbClr val="7030A0"/>
                </a:solidFill>
              </a:rPr>
              <a:t>основательно </a:t>
            </a:r>
            <a:r>
              <a:rPr lang="ru-RU" sz="2000" b="1" i="1" dirty="0">
                <a:solidFill>
                  <a:srgbClr val="7030A0"/>
                </a:solidFill>
              </a:rPr>
              <a:t>подготовить сравнение двух редакций </a:t>
            </a:r>
            <a:r>
              <a:rPr lang="ru-RU" sz="2000" b="1" i="1" dirty="0" err="1" smtClean="0">
                <a:solidFill>
                  <a:srgbClr val="7030A0"/>
                </a:solidFill>
              </a:rPr>
              <a:t>мандзониевского</a:t>
            </a:r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романа</a:t>
            </a:r>
            <a:r>
              <a:rPr lang="ru-RU" sz="2000" b="1" i="1" dirty="0">
                <a:solidFill>
                  <a:srgbClr val="7030A0"/>
                </a:solidFill>
              </a:rPr>
              <a:t>, сумеет и правильно организовать базу данных своего </a:t>
            </a:r>
            <a:r>
              <a:rPr lang="ru-RU" sz="2000" b="1" i="1" dirty="0" smtClean="0">
                <a:solidFill>
                  <a:srgbClr val="7030A0"/>
                </a:solidFill>
              </a:rPr>
              <a:t>туристического </a:t>
            </a:r>
            <a:r>
              <a:rPr lang="ru-RU" sz="2000" b="1" i="1" dirty="0">
                <a:solidFill>
                  <a:srgbClr val="7030A0"/>
                </a:solidFill>
              </a:rPr>
              <a:t>агентства.</a:t>
            </a:r>
          </a:p>
        </p:txBody>
      </p:sp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s05.infourok.ru/uploads/ex/0eeb/000f512a-4cb3d393/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baymakanova\Downloads\WhatsApp Image 2021-10-05 at 10.10.34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2640"/>
          <a:stretch/>
        </p:blipFill>
        <p:spPr bwMode="auto">
          <a:xfrm rot="10800000">
            <a:off x="1627448" y="168275"/>
            <a:ext cx="5889104" cy="3374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53752" y="3645024"/>
            <a:ext cx="89107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основе диссертации должна лежать ключевая идея, основанная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явлениях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процессах реальной жизни, при этом общий замысел работы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процессе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раскрытия нередко порождает новые идеи. В дальнейшем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смена ракурсов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исследовании того или иного вопроса может изменить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подходы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 рассмотрению целостного идейного замысла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диссертации. Идея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как форма отражения действительности должна стимулировать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всесторонний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показ объекта изучения и в то же время содержать цель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отражать дальнейшие перспективы познания мира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возможности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практического применения новых знаний, полученных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результате реализации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данной идеи.</a:t>
            </a:r>
          </a:p>
        </p:txBody>
      </p:sp>
      <p:sp>
        <p:nvSpPr>
          <p:cNvPr id="3" name="AutoShape 5" descr="https://kazatu.edu.kz/assets/i/photos/1026/436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www.kstu.kz/wp-content/uploads/2017/02/IMG_00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91" y="8320"/>
            <a:ext cx="9156491" cy="684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35286">
            <a:off x="-145215" y="549866"/>
            <a:ext cx="94219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0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291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23</cp:revision>
  <dcterms:created xsi:type="dcterms:W3CDTF">2021-10-05T02:41:53Z</dcterms:created>
  <dcterms:modified xsi:type="dcterms:W3CDTF">2021-10-06T03:59:44Z</dcterms:modified>
</cp:coreProperties>
</file>