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9" r:id="rId3"/>
    <p:sldId id="260" r:id="rId4"/>
    <p:sldId id="258" r:id="rId5"/>
    <p:sldId id="261" r:id="rId6"/>
    <p:sldId id="266" r:id="rId7"/>
    <p:sldId id="262" r:id="rId8"/>
    <p:sldId id="265" r:id="rId9"/>
    <p:sldId id="257" r:id="rId10"/>
    <p:sldId id="263" r:id="rId11"/>
    <p:sldId id="267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5D8F"/>
    <a:srgbClr val="000066"/>
    <a:srgbClr val="3333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75" d="100"/>
          <a:sy n="75" d="100"/>
        </p:scale>
        <p:origin x="-1050" y="-3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37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51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56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77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4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36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8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1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78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11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11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548326E-25E1-43F7-8E7C-915F801C4A64}" type="datetimeFigureOut">
              <a:rPr lang="ru-RU" smtClean="0"/>
              <a:t>02.06.2022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CEA58988-1FFE-437A-B760-F2E8801CE6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802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trategy2050.kz/ru/news/den-gosudarstvennykh-simvolov-atributy-suvereniteta-istoriya-sozdaniya-i-znamenatelnye-dat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333501"/>
            <a:ext cx="9144000" cy="3009002"/>
          </a:xfrm>
          <a:solidFill>
            <a:srgbClr val="135D8F"/>
          </a:solidFill>
          <a:effectLst>
            <a:softEdge rad="127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Суверенитет и идентичность нашего государства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2887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212"/>
            <a:ext cx="12248553" cy="6026288"/>
          </a:xfrm>
        </p:spPr>
      </p:pic>
    </p:spTree>
    <p:extLst>
      <p:ext uri="{BB962C8B-B14F-4D97-AF65-F5344CB8AC3E}">
        <p14:creationId xmlns:p14="http://schemas.microsoft.com/office/powerpoint/2010/main" val="37947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1482" y="513678"/>
            <a:ext cx="9049218" cy="2476948"/>
          </a:xfrm>
          <a:solidFill>
            <a:srgbClr val="135D8F"/>
          </a:solidFill>
          <a:effectLst>
            <a:softEdge rad="127000"/>
          </a:effectLst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smtClean="0">
                <a:solidFill>
                  <a:schemeClr val="bg1"/>
                </a:solidFill>
              </a:rPr>
              <a:t>«Флаг, герб и гимн – пробуждают в каждом из нас патриотические чувства. Пусть эти священные атрибуты независимости всегда служат единению нации»</a:t>
            </a:r>
            <a:endParaRPr lang="ru-RU" sz="3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b="1" dirty="0" err="1" smtClean="0">
                <a:solidFill>
                  <a:schemeClr val="bg1"/>
                </a:solidFill>
              </a:rPr>
              <a:t>Касым-Жомарт</a:t>
            </a:r>
            <a:r>
              <a:rPr lang="ru-RU" b="1" dirty="0" smtClean="0">
                <a:solidFill>
                  <a:schemeClr val="bg1"/>
                </a:solidFill>
              </a:rPr>
              <a:t> Токаев</a:t>
            </a:r>
            <a:endParaRPr lang="ru-RU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02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1200" y="800100"/>
            <a:ext cx="10883900" cy="59690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Конституционный </a:t>
            </a:r>
            <a:r>
              <a:rPr lang="ru-RU" b="1" dirty="0">
                <a:solidFill>
                  <a:schemeClr val="bg1"/>
                </a:solidFill>
              </a:rPr>
              <a:t>Закон «О государственных символах Республики Казахстан» был принят 4 июня 2007 года. В соответствии с этим Законом ежегодно 4 июня празднуется как день государственных символов в Республике Казахстан</a:t>
            </a:r>
            <a:r>
              <a:rPr lang="ru-RU" b="1" dirty="0" smtClean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Государственные </a:t>
            </a:r>
            <a:r>
              <a:rPr lang="ru-RU" b="1" dirty="0">
                <a:solidFill>
                  <a:schemeClr val="bg1"/>
                </a:solidFill>
              </a:rPr>
              <a:t>символы  –  это один из неотъемлемых атрибутов любого государства, олицетворяющих его идентичность и суверенитет. В Республике Казахстан государственными символами являются – Государственный Флаг, Государственный Герб и Государственный гимн.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34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114" y="241300"/>
            <a:ext cx="6636980" cy="3159610"/>
          </a:xfrm>
        </p:spPr>
      </p:pic>
      <p:sp>
        <p:nvSpPr>
          <p:cNvPr id="5" name="Прямоугольник 4"/>
          <p:cNvSpPr/>
          <p:nvPr/>
        </p:nvSpPr>
        <p:spPr>
          <a:xfrm>
            <a:off x="729155" y="519060"/>
            <a:ext cx="427464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  <a:effectLst/>
              </a:rPr>
              <a:t>Государственный флаг Республики Казахстан представляет собой прямоугольное полотнище голубого цвета с изображением в центре солнца с лучами, под которым – парящий орел. </a:t>
            </a:r>
            <a:endParaRPr lang="ru-RU" sz="20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29155" y="3678670"/>
            <a:ext cx="10985500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b="1" dirty="0" smtClean="0">
                <a:solidFill>
                  <a:schemeClr val="bg1"/>
                </a:solidFill>
              </a:rPr>
              <a:t>Небесно-голубой цвет символизирует чистое небо, мир и благополучие, а </a:t>
            </a:r>
            <a:r>
              <a:rPr lang="ru-RU" sz="2000" b="1" dirty="0" err="1" smtClean="0">
                <a:solidFill>
                  <a:schemeClr val="bg1"/>
                </a:solidFill>
              </a:rPr>
              <a:t>одноцветие</a:t>
            </a:r>
            <a:r>
              <a:rPr lang="ru-RU" sz="2000" b="1" dirty="0" smtClean="0">
                <a:solidFill>
                  <a:schemeClr val="bg1"/>
                </a:solidFill>
              </a:rPr>
              <a:t> фона – единство нашей страны. Солнце символизирует богатство и изобилие, жизнь и энергию. Поэтому лучи солнца на флаге страны имеют форму зерна – символа достатка и благополучия. Новое молодое государство полно жизнеутверждающей энергии и открыто всем странам мира для партнерства и сотрудничества. 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96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3724" y="506896"/>
            <a:ext cx="10894875" cy="558579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Образ </a:t>
            </a:r>
            <a:r>
              <a:rPr lang="ru-RU" b="1" dirty="0">
                <a:solidFill>
                  <a:schemeClr val="bg1"/>
                </a:solidFill>
              </a:rPr>
              <a:t>беркута </a:t>
            </a:r>
            <a:r>
              <a:rPr lang="ru-RU" b="1" dirty="0" smtClean="0">
                <a:solidFill>
                  <a:schemeClr val="bg1"/>
                </a:solidFill>
              </a:rPr>
              <a:t>воспринимается </a:t>
            </a:r>
            <a:r>
              <a:rPr lang="ru-RU" b="1" dirty="0">
                <a:solidFill>
                  <a:schemeClr val="bg1"/>
                </a:solidFill>
              </a:rPr>
              <a:t>как символ власти, прозорливости и великодушия. Парящий под солнцем беркут олицетворяет собой силу государства, его суверенитет и независимость, стремление к высоким целям и устойчивому будущему.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Важным </a:t>
            </a:r>
            <a:r>
              <a:rPr lang="ru-RU" b="1" dirty="0">
                <a:solidFill>
                  <a:schemeClr val="bg1"/>
                </a:solidFill>
              </a:rPr>
              <a:t>элементом государственного флага является расположенная у его древка вертикальная полоса с национальным </a:t>
            </a:r>
            <a:r>
              <a:rPr lang="ru-RU" b="1" dirty="0" smtClean="0">
                <a:solidFill>
                  <a:schemeClr val="bg1"/>
                </a:solidFill>
              </a:rPr>
              <a:t>орнаментом, символизирует </a:t>
            </a:r>
            <a:r>
              <a:rPr lang="ru-RU" b="1" dirty="0">
                <a:solidFill>
                  <a:schemeClr val="bg1"/>
                </a:solidFill>
              </a:rPr>
              <a:t>культуру и традиции народа Казахстана.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Автор </a:t>
            </a:r>
            <a:r>
              <a:rPr lang="ru-RU" sz="2000" b="1" dirty="0">
                <a:solidFill>
                  <a:schemeClr val="bg1"/>
                </a:solidFill>
              </a:rPr>
              <a:t>Государственного флага Республики Казахстан – заслуженный деятель искусств Казахстана </a:t>
            </a:r>
            <a:r>
              <a:rPr lang="ru-RU" sz="2000" b="1" dirty="0" err="1">
                <a:solidFill>
                  <a:schemeClr val="bg1"/>
                </a:solidFill>
              </a:rPr>
              <a:t>Шакен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Ниязбеков</a:t>
            </a:r>
            <a:r>
              <a:rPr lang="ru-RU" sz="2000" b="1" dirty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64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569" y="326200"/>
            <a:ext cx="6673029" cy="5221013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	Государственный </a:t>
            </a:r>
            <a:r>
              <a:rPr lang="ru-RU" sz="2400" b="1" dirty="0">
                <a:solidFill>
                  <a:schemeClr val="bg1"/>
                </a:solidFill>
              </a:rPr>
              <a:t>герб Республики Казахстан имеет форму круга и представляет собой изображение </a:t>
            </a:r>
            <a:r>
              <a:rPr lang="ru-RU" sz="2400" b="1" dirty="0" err="1">
                <a:solidFill>
                  <a:schemeClr val="bg1"/>
                </a:solidFill>
              </a:rPr>
              <a:t>шанырака</a:t>
            </a:r>
            <a:r>
              <a:rPr lang="ru-RU" sz="2400" b="1" dirty="0">
                <a:solidFill>
                  <a:schemeClr val="bg1"/>
                </a:solidFill>
              </a:rPr>
              <a:t> на голубом фоне, от которого во все стороны в виде солнечных лучей расходятся </a:t>
            </a:r>
            <a:r>
              <a:rPr lang="ru-RU" sz="2400" b="1" dirty="0" err="1">
                <a:solidFill>
                  <a:schemeClr val="bg1"/>
                </a:solidFill>
              </a:rPr>
              <a:t>уыки</a:t>
            </a:r>
            <a:r>
              <a:rPr lang="ru-RU" sz="2400" b="1" dirty="0">
                <a:solidFill>
                  <a:schemeClr val="bg1"/>
                </a:solidFill>
              </a:rPr>
              <a:t>. Справа и слева от </a:t>
            </a:r>
            <a:r>
              <a:rPr lang="ru-RU" sz="2400" b="1" dirty="0" err="1">
                <a:solidFill>
                  <a:schemeClr val="bg1"/>
                </a:solidFill>
              </a:rPr>
              <a:t>шанырака</a:t>
            </a:r>
            <a:r>
              <a:rPr lang="ru-RU" sz="2400" b="1" dirty="0">
                <a:solidFill>
                  <a:schemeClr val="bg1"/>
                </a:solidFill>
              </a:rPr>
              <a:t> расположены изображения мифических крылатых коней. В верхней части расположена объемная пятиконечная звезда, а в нижней части надпись «</a:t>
            </a:r>
            <a:r>
              <a:rPr lang="ru-RU" sz="2400" b="1" dirty="0" err="1">
                <a:solidFill>
                  <a:schemeClr val="bg1"/>
                </a:solidFill>
              </a:rPr>
              <a:t>Қазақстан</a:t>
            </a:r>
            <a:r>
              <a:rPr lang="ru-RU" sz="2400" b="1" dirty="0">
                <a:solidFill>
                  <a:schemeClr val="bg1"/>
                </a:solidFill>
              </a:rPr>
              <a:t>».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598" y="0"/>
            <a:ext cx="5041402" cy="519380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7569" y="5735523"/>
            <a:ext cx="114037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bg1"/>
                </a:solidFill>
              </a:rPr>
              <a:t>Авторами Государственного герба Республики Казахстан являются известные архитекторы </a:t>
            </a:r>
            <a:r>
              <a:rPr lang="ru-RU" sz="2200" dirty="0" err="1" smtClean="0">
                <a:solidFill>
                  <a:schemeClr val="bg1"/>
                </a:solidFill>
              </a:rPr>
              <a:t>Жандарбек</a:t>
            </a:r>
            <a:r>
              <a:rPr lang="ru-RU" sz="2200" dirty="0" smtClean="0">
                <a:solidFill>
                  <a:schemeClr val="bg1"/>
                </a:solidFill>
              </a:rPr>
              <a:t> </a:t>
            </a:r>
            <a:r>
              <a:rPr lang="ru-RU" sz="2200" dirty="0" err="1" smtClean="0">
                <a:solidFill>
                  <a:schemeClr val="bg1"/>
                </a:solidFill>
              </a:rPr>
              <a:t>Малибеков</a:t>
            </a:r>
            <a:r>
              <a:rPr lang="ru-RU" sz="2200" dirty="0" smtClean="0">
                <a:solidFill>
                  <a:schemeClr val="bg1"/>
                </a:solidFill>
              </a:rPr>
              <a:t> и </a:t>
            </a:r>
            <a:r>
              <a:rPr lang="ru-RU" sz="2200" dirty="0" err="1" smtClean="0">
                <a:solidFill>
                  <a:schemeClr val="bg1"/>
                </a:solidFill>
              </a:rPr>
              <a:t>Шот</a:t>
            </a:r>
            <a:r>
              <a:rPr lang="ru-RU" sz="2200" dirty="0" smtClean="0">
                <a:solidFill>
                  <a:schemeClr val="bg1"/>
                </a:solidFill>
              </a:rPr>
              <a:t>-Аман Валиханов.</a:t>
            </a:r>
            <a:endParaRPr lang="ru-RU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48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0400" y="178904"/>
            <a:ext cx="11201400" cy="667909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Круг </a:t>
            </a:r>
            <a:r>
              <a:rPr lang="ru-RU" b="1" dirty="0">
                <a:solidFill>
                  <a:schemeClr val="bg1"/>
                </a:solidFill>
              </a:rPr>
              <a:t>(колесо) – это символ жизни и вечности, который пользовался особым почетом среди кочевников Великой степи. Центральным геральдическим элементом в государственном гербе является изображение </a:t>
            </a:r>
            <a:r>
              <a:rPr lang="ru-RU" b="1" dirty="0" err="1">
                <a:solidFill>
                  <a:schemeClr val="bg1"/>
                </a:solidFill>
              </a:rPr>
              <a:t>шанырака</a:t>
            </a:r>
            <a:r>
              <a:rPr lang="ru-RU" b="1" dirty="0">
                <a:solidFill>
                  <a:schemeClr val="bg1"/>
                </a:solidFill>
              </a:rPr>
              <a:t> - верхняя сводчатая часть </a:t>
            </a:r>
            <a:r>
              <a:rPr lang="ru-RU" b="1" dirty="0" smtClean="0">
                <a:solidFill>
                  <a:schemeClr val="bg1"/>
                </a:solidFill>
              </a:rPr>
              <a:t>юрты. Это </a:t>
            </a:r>
            <a:r>
              <a:rPr lang="ru-RU" b="1" dirty="0">
                <a:solidFill>
                  <a:schemeClr val="bg1"/>
                </a:solidFill>
              </a:rPr>
              <a:t>символ общего дома и единой Родины для всех народов, проживающих в стране.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	Крылатые </a:t>
            </a:r>
            <a:r>
              <a:rPr lang="ru-RU" b="1" dirty="0">
                <a:solidFill>
                  <a:schemeClr val="bg1"/>
                </a:solidFill>
              </a:rPr>
              <a:t>мифические кони – </a:t>
            </a:r>
            <a:r>
              <a:rPr lang="ru-RU" b="1" dirty="0" err="1">
                <a:solidFill>
                  <a:schemeClr val="bg1"/>
                </a:solidFill>
              </a:rPr>
              <a:t>тулпары</a:t>
            </a:r>
            <a:r>
              <a:rPr lang="ru-RU" b="1" dirty="0">
                <a:solidFill>
                  <a:schemeClr val="bg1"/>
                </a:solidFill>
              </a:rPr>
              <a:t> в государственном гербе являются ключевым геральдическим элементом. Он олицетворяет такие понятия, как храбрость, верность и силу. Крылья символизируют многовековую мечту многонационального народа Казахстана о построении сильного и процветающего государства. Они свидетельствуют о чистых помыслах и стремлении к последовательному совершенствованию и созидательному развитию. Золотые крылья скакунов напоминают также золотые колосья и олицетворяют собой трудолюбие </a:t>
            </a:r>
            <a:r>
              <a:rPr lang="ru-RU" b="1" dirty="0" err="1">
                <a:solidFill>
                  <a:schemeClr val="bg1"/>
                </a:solidFill>
              </a:rPr>
              <a:t>казахстанцев</a:t>
            </a:r>
            <a:r>
              <a:rPr lang="ru-RU" b="1" dirty="0">
                <a:solidFill>
                  <a:schemeClr val="bg1"/>
                </a:solidFill>
              </a:rPr>
              <a:t> и материальное благополучие страны.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048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953153" y="416859"/>
            <a:ext cx="10680047" cy="5940911"/>
          </a:xfrm>
        </p:spPr>
        <p:txBody>
          <a:bodyPr>
            <a:normAutofit fontScale="92500" lnSpcReduction="10000"/>
          </a:bodyPr>
          <a:lstStyle/>
          <a:p>
            <a:pPr marL="4572" lvl="1" indent="0" algn="just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	Пятиконечная звезда олицетворяет </a:t>
            </a:r>
            <a:r>
              <a:rPr lang="ru-RU" b="1" dirty="0">
                <a:solidFill>
                  <a:schemeClr val="bg1"/>
                </a:solidFill>
              </a:rPr>
              <a:t>постоянное стремление людей к свету истины, ко всему возвышенному и вечному. Изображение звезды в государственном гербе отражает желание </a:t>
            </a:r>
            <a:r>
              <a:rPr lang="ru-RU" b="1" dirty="0" err="1">
                <a:solidFill>
                  <a:schemeClr val="bg1"/>
                </a:solidFill>
              </a:rPr>
              <a:t>казахстанцев</a:t>
            </a:r>
            <a:r>
              <a:rPr lang="ru-RU" b="1" dirty="0">
                <a:solidFill>
                  <a:schemeClr val="bg1"/>
                </a:solidFill>
              </a:rPr>
              <a:t> созидать страну, открытую для сотрудничества и партнерства со всеми народами мира. Сердца и объятия жителей Казахстана открыты представителям всех пяти континентов.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      	Основным </a:t>
            </a:r>
            <a:r>
              <a:rPr lang="ru-RU" b="1" dirty="0">
                <a:solidFill>
                  <a:schemeClr val="bg1"/>
                </a:solidFill>
              </a:rPr>
              <a:t>цветом, используемым в Государственном флаге и Государственном гербе, является цвет золота, который олицетворяет могущество, силу, богатство, постоянство, знатность, веру, справедливость, добродетель, милосердие, верность. Небесно-голубой цвет гармонирует с цветом золота и символизирует честность, целомудрие, верность, безупречность, чистое небо, мир и благополучие. </a:t>
            </a:r>
          </a:p>
          <a:p>
            <a:pPr algn="just">
              <a:lnSpc>
                <a:spcPct val="150000"/>
              </a:lnSpc>
            </a:pP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68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400" y="1227931"/>
            <a:ext cx="2370137" cy="3555206"/>
          </a:xfrm>
        </p:spPr>
      </p:pic>
      <p:sp>
        <p:nvSpPr>
          <p:cNvPr id="8" name="Прямоугольник 7"/>
          <p:cNvSpPr/>
          <p:nvPr/>
        </p:nvSpPr>
        <p:spPr>
          <a:xfrm>
            <a:off x="647700" y="958513"/>
            <a:ext cx="7904921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b="1" dirty="0" smtClean="0">
                <a:solidFill>
                  <a:schemeClr val="bg1"/>
                </a:solidFill>
                <a:effectLst/>
              </a:rPr>
              <a:t>	Гимн Казахстана, ранее известный как песня «</a:t>
            </a:r>
            <a:r>
              <a:rPr lang="ru-RU" sz="2400" b="1" dirty="0" err="1" smtClean="0">
                <a:solidFill>
                  <a:schemeClr val="bg1"/>
                </a:solidFill>
                <a:effectLst/>
              </a:rPr>
              <a:t>Менің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effectLst/>
              </a:rPr>
              <a:t>Қазақстаным</a:t>
            </a:r>
            <a:r>
              <a:rPr lang="ru-RU" sz="2400" b="1" dirty="0" smtClean="0">
                <a:solidFill>
                  <a:schemeClr val="bg1"/>
                </a:solidFill>
                <a:effectLst/>
              </a:rPr>
              <a:t>», по инициативе Президента Нурсултана Назарбаева был утвержден Парламентом страны 6 января 2006 года. Впервые он прозвучал 11 января 2006 года во время торжественной инаугурации Главы государства.</a:t>
            </a:r>
          </a:p>
          <a:p>
            <a:pPr algn="just">
              <a:lnSpc>
                <a:spcPct val="150000"/>
              </a:lnSpc>
            </a:pPr>
            <a:endParaRPr lang="ru-RU" sz="2400" b="1" dirty="0" smtClean="0">
              <a:solidFill>
                <a:schemeClr val="bg1"/>
              </a:solidFill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ru-RU" sz="2200" b="1" dirty="0" smtClean="0">
                <a:solidFill>
                  <a:schemeClr val="bg1"/>
                </a:solidFill>
                <a:effectLst/>
              </a:rPr>
              <a:t>Музыка – композитора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Шамши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Калдаякова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, слова –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Жумекена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</a:t>
            </a:r>
            <a:r>
              <a:rPr lang="ru-RU" sz="2200" b="1" dirty="0" err="1" smtClean="0">
                <a:solidFill>
                  <a:schemeClr val="bg1"/>
                </a:solidFill>
                <a:effectLst/>
              </a:rPr>
              <a:t>Нажимеденова</a:t>
            </a:r>
            <a:r>
              <a:rPr lang="ru-RU" sz="2200" b="1" dirty="0" smtClean="0">
                <a:solidFill>
                  <a:schemeClr val="bg1"/>
                </a:solidFill>
                <a:effectLst/>
              </a:rPr>
              <a:t> и Нурсултана Назарбаева.</a:t>
            </a:r>
            <a:endParaRPr lang="ru-RU" sz="2200" b="1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1119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824" y="2772833"/>
            <a:ext cx="10772775" cy="165819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государственных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символов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укрепление патриотизма молодежи и единства всех наций, пропаганда ценностей и достижений независимой страны. </a:t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245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  <a:hlinkClick r:id="rId2"/>
              </a:rPr>
              <a:t> https</a:t>
            </a:r>
            <a:r>
              <a:rPr lang="ru-RU" dirty="0">
                <a:solidFill>
                  <a:schemeClr val="bg1"/>
                </a:solidFill>
                <a:hlinkClick r:id="rId2"/>
              </a:rPr>
              <a:t>://strategy2050.kz/ru/news/den-gosudarstvennykh-simvolov-atributy-suvereniteta-istoriya-sozdaniya-i-znamenatelnye-daty</a:t>
            </a:r>
            <a:r>
              <a:rPr lang="ru-RU" dirty="0" smtClean="0">
                <a:solidFill>
                  <a:schemeClr val="bg1"/>
                </a:solidFill>
                <a:hlinkClick r:id="rId2"/>
              </a:rPr>
              <a:t>/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https</a:t>
            </a:r>
            <a:r>
              <a:rPr lang="en-US" dirty="0">
                <a:solidFill>
                  <a:schemeClr val="bg1"/>
                </a:solidFill>
              </a:rPr>
              <a:t>://www.akorda.kz/ru/state_symbols/about_state_symbols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33800" y="1016000"/>
            <a:ext cx="4371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Список использованных ссылок: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51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Метрополи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250</TotalTime>
  <Words>146</Words>
  <Application>Microsoft Office PowerPoint</Application>
  <PresentationFormat>Произвольный</PresentationFormat>
  <Paragraphs>24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Метрополия</vt:lpstr>
      <vt:lpstr>Суверенитет и идентичность нашего государства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День государственных символов  является укрепление патриотизма молодежи и единства всех наций, пропаганда ценностей и достижений независимой страны. 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Суверенитет и идентичность нашего государства</dc:title>
  <dc:creator>Шитканова Асель Сарсембаевна</dc:creator>
  <cp:lastModifiedBy>Косарева Наталья Евгеньевна</cp:lastModifiedBy>
  <cp:revision>17</cp:revision>
  <dcterms:created xsi:type="dcterms:W3CDTF">2022-06-01T06:37:14Z</dcterms:created>
  <dcterms:modified xsi:type="dcterms:W3CDTF">2022-06-02T03:22:00Z</dcterms:modified>
</cp:coreProperties>
</file>