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01" r:id="rId3"/>
    <p:sldId id="306" r:id="rId4"/>
    <p:sldId id="267" r:id="rId5"/>
    <p:sldId id="281" r:id="rId6"/>
    <p:sldId id="280" r:id="rId7"/>
    <p:sldId id="283" r:id="rId8"/>
    <p:sldId id="291" r:id="rId9"/>
    <p:sldId id="292" r:id="rId10"/>
    <p:sldId id="295" r:id="rId11"/>
    <p:sldId id="297" r:id="rId12"/>
    <p:sldId id="302" r:id="rId13"/>
    <p:sldId id="269" r:id="rId14"/>
    <p:sldId id="284" r:id="rId15"/>
    <p:sldId id="307" r:id="rId16"/>
    <p:sldId id="308" r:id="rId17"/>
    <p:sldId id="309" r:id="rId18"/>
    <p:sldId id="299" r:id="rId19"/>
    <p:sldId id="288" r:id="rId20"/>
    <p:sldId id="271" r:id="rId21"/>
    <p:sldId id="305" r:id="rId22"/>
    <p:sldId id="304" r:id="rId23"/>
    <p:sldId id="27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0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FE4B3-0D35-4980-80B8-1BF89A4DEC92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E0A4A-CB70-436E-83C4-7704461895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047333"/>
      </p:ext>
    </p:extLst>
  </p:cSld>
  <p:clrMapOvr>
    <a:masterClrMapping/>
  </p:clrMapOvr>
  <p:transition spd="slow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4A6C1-A7DA-4F08-AC27-4D76F5DB4377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F3ABB-9879-4805-A3DC-A7E2163FDA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76733"/>
      </p:ext>
    </p:extLst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C2BF7-746D-44D0-86D7-B6A4D2E4C44D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BB44F-1E03-4F08-8ABD-567893D7F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072758"/>
      </p:ext>
    </p:extLst>
  </p:cSld>
  <p:clrMapOvr>
    <a:masterClrMapping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F6E8E-56CF-445E-8ED0-7370722AB431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930E7-575F-4940-BD77-0FC883CBB9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622912"/>
      </p:ext>
    </p:extLst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646A6-725C-4A7F-A91A-D3E46D179F2B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6A6CA-9AA9-4BB1-85C9-17FCAFBEB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746274"/>
      </p:ext>
    </p:extLst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BD5D4-FA08-4B3B-9E6C-8077A64A98EB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623E1-3F38-44AC-910D-D5817A04E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717099"/>
      </p:ext>
    </p:extLst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C215-A215-49D9-9115-C3FD1C58B12D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4A1DD-B9B0-4380-996B-6715B0B14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862393"/>
      </p:ext>
    </p:extLst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0F9D6-4968-426B-BB82-C4CEB81AC871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9C840-FDB4-43F0-AF9E-6E3295635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91564"/>
      </p:ext>
    </p:extLst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DB3B3-ECFD-4F5F-8807-F39DF2CAE81E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31D62-2AD5-4417-B127-509253F1A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194551"/>
      </p:ext>
    </p:extLst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EB37D-BA4E-4AD2-AA15-D7CB567665B7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49D94-5C87-47F5-957C-196862025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609279"/>
      </p:ext>
    </p:extLst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0FB8D-2C66-4E10-906D-B41B30974CCA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44E68-2B5C-4C63-A41B-F71827DE3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89289"/>
      </p:ext>
    </p:extLst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49BCDF-3715-4C56-A8AD-0DA3491EA40F}" type="datetimeFigureOut">
              <a:rPr lang="ru-RU"/>
              <a:pPr>
                <a:defRPr/>
              </a:pPr>
              <a:t>02.09.2022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8729B7-F48E-41FE-AE73-C07E6A040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umilev.ru/" TargetMode="External"/><Relationship Id="rId3" Type="http://schemas.openxmlformats.org/officeDocument/2006/relationships/hyperlink" Target="http://kitaphane.tatarstan.ru/rus/gumilev/bibl1.htm" TargetMode="External"/><Relationship Id="rId7" Type="http://schemas.openxmlformats.org/officeDocument/2006/relationships/hyperlink" Target="http://ru.wikipedia.org/wiki" TargetMode="External"/><Relationship Id="rId2" Type="http://schemas.openxmlformats.org/officeDocument/2006/relationships/hyperlink" Target="http://kitaphane.tatarstan.ru/rus/gumilev/bibl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itaphane.tatarstan.ru/file/ukazatel.doc" TargetMode="External"/><Relationship Id="rId5" Type="http://schemas.openxmlformats.org/officeDocument/2006/relationships/hyperlink" Target="http://kitaphane.tatarstan.ru/rus/gumilev/bibl2.htm" TargetMode="External"/><Relationship Id="rId4" Type="http://schemas.openxmlformats.org/officeDocument/2006/relationships/hyperlink" Target="http://levgumilev.spbu.ru/biblio1" TargetMode="External"/><Relationship Id="rId9" Type="http://schemas.openxmlformats.org/officeDocument/2006/relationships/hyperlink" Target="http://www.ivlim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3563938" y="6048375"/>
            <a:ext cx="223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(1912 — 1992)</a:t>
            </a:r>
          </a:p>
        </p:txBody>
      </p:sp>
      <p:sp>
        <p:nvSpPr>
          <p:cNvPr id="2051" name="WordArt 8"/>
          <p:cNvSpPr>
            <a:spLocks noChangeArrowheads="1" noChangeShapeType="1" noTextEdit="1"/>
          </p:cNvSpPr>
          <p:nvPr/>
        </p:nvSpPr>
        <p:spPr bwMode="auto">
          <a:xfrm>
            <a:off x="0" y="4652963"/>
            <a:ext cx="9144000" cy="122396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 Antiqua"/>
              </a:rPr>
              <a:t>Лев </a:t>
            </a:r>
            <a:r>
              <a:rPr lang="ru-RU" sz="3600" b="1" kern="10" dirty="0" err="1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 Antiqua"/>
              </a:rPr>
              <a:t>НиколаевичГумилёв</a:t>
            </a:r>
            <a:endParaRPr lang="ru-RU" sz="3600" b="1" kern="10" dirty="0">
              <a:ln w="12700">
                <a:solidFill>
                  <a:srgbClr val="9933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Book Antiqua"/>
            </a:endParaRPr>
          </a:p>
        </p:txBody>
      </p:sp>
      <p:pic>
        <p:nvPicPr>
          <p:cNvPr id="2053" name="Picture 8" descr="header_bg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275" y="3183358"/>
            <a:ext cx="8692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«Лабиринты жизни Л. Гумилева </a:t>
            </a:r>
            <a:endParaRPr lang="en-US" sz="3600" b="1" i="1" u="sng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u="sng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b="1" i="1" u="sng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b="1" i="1" u="sng" spc="5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110 </a:t>
            </a:r>
            <a:r>
              <a:rPr lang="ru-RU" sz="3600" b="1" i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летию</a:t>
            </a:r>
            <a:r>
              <a:rPr lang="ru-RU" sz="3600" b="1" i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со дня рождения)»</a:t>
            </a:r>
            <a:endParaRPr lang="ru-RU" sz="3600" b="1" i="1" u="sng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522486" y="2210659"/>
            <a:ext cx="8280400" cy="2181225"/>
          </a:xfrm>
        </p:spPr>
        <p:txBody>
          <a:bodyPr/>
          <a:lstStyle/>
          <a:p>
            <a:pPr marL="0" indent="0" eaLnBrk="1" hangingPunct="1">
              <a:buNone/>
            </a:pPr>
            <a:endParaRPr lang="ru-RU" sz="2400" b="1" dirty="0" smtClean="0">
              <a:latin typeface="Times New Roman" pitchFamily="18" charset="0"/>
            </a:endParaRPr>
          </a:p>
        </p:txBody>
      </p:sp>
      <p:sp>
        <p:nvSpPr>
          <p:cNvPr id="3076" name="WordArt 8"/>
          <p:cNvSpPr>
            <a:spLocks noChangeArrowheads="1" noChangeShapeType="1" noTextEdit="1"/>
          </p:cNvSpPr>
          <p:nvPr/>
        </p:nvSpPr>
        <p:spPr bwMode="auto">
          <a:xfrm>
            <a:off x="378024" y="116632"/>
            <a:ext cx="8569325" cy="208756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 dirty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 Antiqua"/>
              </a:rPr>
              <a:t>Лев Гумилёв: </a:t>
            </a:r>
          </a:p>
          <a:p>
            <a:pPr algn="ctr"/>
            <a:r>
              <a:rPr lang="ru-RU" sz="3600" b="1" kern="10" dirty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Book Antiqua"/>
              </a:rPr>
              <a:t>учёный, пророк, человек"  </a:t>
            </a:r>
          </a:p>
        </p:txBody>
      </p:sp>
      <p:pic>
        <p:nvPicPr>
          <p:cNvPr id="3078" name="Picture 6" descr="C:\Users\dbaymakanova\Desktop\3863879686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1" t="10415" r="8683" b="10511"/>
          <a:stretch/>
        </p:blipFill>
        <p:spPr bwMode="auto">
          <a:xfrm>
            <a:off x="539552" y="2276872"/>
            <a:ext cx="8136904" cy="433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body" idx="1"/>
          </p:nvPr>
        </p:nvSpPr>
        <p:spPr>
          <a:xfrm>
            <a:off x="571472" y="3429000"/>
            <a:ext cx="8001056" cy="3241675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Сын крупнейших поэтов ХХ века, Анны Ахматовой и Николая Гумилева, олицетворял живую связь между культурой России Серебряного века и современностью. </a:t>
            </a:r>
          </a:p>
          <a:p>
            <a:pPr algn="just">
              <a:lnSpc>
                <a:spcPct val="80000"/>
              </a:lnSpc>
            </a:pP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Его учение о человечестве и этносах как биосоциальных категориях - одна из самых смелых теорий о закономерностях в историческом развитии человечества. </a:t>
            </a:r>
          </a:p>
          <a:p>
            <a:pPr algn="just">
              <a:lnSpc>
                <a:spcPct val="80000"/>
              </a:lnSpc>
            </a:pPr>
            <a:r>
              <a:rPr lang="ru-RU" sz="2400" b="1" dirty="0" smtClean="0">
                <a:solidFill>
                  <a:srgbClr val="800000"/>
                </a:solidFill>
                <a:latin typeface="Times New Roman" pitchFamily="18" charset="0"/>
              </a:rPr>
              <a:t>По сей день она вызывает острую полемику, имеет приверженцев и яростных врагов.</a:t>
            </a: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2"/>
            <a:ext cx="3024336" cy="3359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C:\Users\dbaymakanova\Desktop\354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7" t="34033" r="48064" b="7518"/>
          <a:stretch/>
        </p:blipFill>
        <p:spPr bwMode="auto">
          <a:xfrm>
            <a:off x="5072066" y="357166"/>
            <a:ext cx="3278350" cy="273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063" y="260350"/>
            <a:ext cx="3348037" cy="2638425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Рыжий львёныш</a:t>
            </a:r>
            <a:b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</a:b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С глазами зелеными,</a:t>
            </a:r>
            <a:b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</a:b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Страшное наследье </a:t>
            </a:r>
          </a:p>
          <a:p>
            <a:pPr>
              <a:lnSpc>
                <a:spcPct val="90000"/>
              </a:lnSpc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                 тебе нести!</a:t>
            </a:r>
            <a:endParaRPr lang="ru-RU" sz="2400" i="1" smtClean="0">
              <a:solidFill>
                <a:srgbClr val="800000"/>
              </a:solidFill>
              <a:latin typeface="Times New Roman" pitchFamily="18" charset="0"/>
            </a:endParaRPr>
          </a:p>
          <a:p>
            <a:pPr algn="r">
              <a:lnSpc>
                <a:spcPct val="90000"/>
              </a:lnSpc>
            </a:pPr>
            <a:r>
              <a:rPr lang="ru-RU" sz="2400" i="1" smtClean="0">
                <a:solidFill>
                  <a:srgbClr val="800000"/>
                </a:solidFill>
                <a:latin typeface="Times New Roman" pitchFamily="18" charset="0"/>
              </a:rPr>
              <a:t>М.Цветаева</a:t>
            </a:r>
          </a:p>
        </p:txBody>
      </p:sp>
      <p:pic>
        <p:nvPicPr>
          <p:cNvPr id="6147" name="il_fi" descr="http://img-fotki.yandex.ru/get/4211/hi-his.2/0_3052f_3bd86b85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0350"/>
            <a:ext cx="4529137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0" y="4941888"/>
            <a:ext cx="914400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000" b="1">
                <a:solidFill>
                  <a:srgbClr val="800000"/>
                </a:solidFill>
                <a:latin typeface="Times New Roman" pitchFamily="18" charset="0"/>
              </a:rPr>
              <a:t>Лев Николаевич Гумилёв </a:t>
            </a:r>
          </a:p>
          <a:p>
            <a:pPr algn="ctr">
              <a:spcBef>
                <a:spcPct val="20000"/>
              </a:spcBef>
            </a:pPr>
            <a:r>
              <a:rPr lang="ru-RU" sz="2000" b="1">
                <a:solidFill>
                  <a:srgbClr val="800000"/>
                </a:solidFill>
                <a:latin typeface="Times New Roman" pitchFamily="18" charset="0"/>
              </a:rPr>
              <a:t>(1 октября 1912, Царское Село – 15 июня 1992, Санкт-Петербург) </a:t>
            </a:r>
          </a:p>
          <a:p>
            <a:pPr algn="ctr">
              <a:spcBef>
                <a:spcPct val="20000"/>
              </a:spcBef>
            </a:pPr>
            <a:r>
              <a:rPr lang="ru-RU" sz="2000" b="1">
                <a:solidFill>
                  <a:srgbClr val="800000"/>
                </a:solidFill>
                <a:latin typeface="Times New Roman" pitchFamily="18" charset="0"/>
              </a:rPr>
              <a:t>русский учёный, историк-этнолог </a:t>
            </a:r>
          </a:p>
          <a:p>
            <a:pPr algn="ctr">
              <a:spcBef>
                <a:spcPct val="20000"/>
              </a:spcBef>
            </a:pPr>
            <a:r>
              <a:rPr lang="ru-RU" sz="2000" b="1">
                <a:solidFill>
                  <a:srgbClr val="800000"/>
                </a:solidFill>
                <a:latin typeface="Times New Roman" pitchFamily="18" charset="0"/>
              </a:rPr>
              <a:t>(доктор исторических и географических наук), поэт, переводчик с фарси.  </a:t>
            </a:r>
          </a:p>
        </p:txBody>
      </p:sp>
      <p:sp>
        <p:nvSpPr>
          <p:cNvPr id="6149" name="Rectangle 9"/>
          <p:cNvSpPr>
            <a:spLocks noChangeArrowheads="1"/>
          </p:cNvSpPr>
          <p:nvPr/>
        </p:nvSpPr>
        <p:spPr bwMode="auto">
          <a:xfrm>
            <a:off x="5724525" y="2852738"/>
            <a:ext cx="273685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Николай Гумилёв, </a:t>
            </a:r>
          </a:p>
          <a:p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Лев Гумилёв </a:t>
            </a:r>
          </a:p>
          <a:p>
            <a:pPr algn="ctr"/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и Анна Ахматова</a:t>
            </a:r>
            <a:r>
              <a:rPr lang="ru-RU" i="1">
                <a:solidFill>
                  <a:srgbClr val="800000"/>
                </a:solidFill>
              </a:rPr>
              <a:t> </a:t>
            </a:r>
            <a:r>
              <a:rPr lang="ru-RU"/>
              <a:t>Царское Село. 1916 г.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88913"/>
            <a:ext cx="5329238" cy="399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68313" y="4292600"/>
            <a:ext cx="8424862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 eaLnBrk="0" hangingPunct="0"/>
            <a:r>
              <a:rPr lang="ru-RU"/>
              <a:t>"Место моего детства, - писал Лев Николаевич, - которое я довольно хорошо помню, ибо с рождения и до 20 лет жил там и постоянно его посещал, оно не относится к числу красивых мест России. Это - ополье, всхолмленная местность, глубокие овраги, в которых текут очень мелкие реки. Молога, которая была в свое время путем из варяг в хазары, сейчас около Бежецка совершенно затянулась илом, обмелела. Прекрасная речка Остречина, в которой мы все купались,- очень маленькая речка - была красива, покрыта кувшинками, белыми лилиями...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http://www.litmir.net/book_image/?b=133582&amp;n=image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348615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3924300" y="882650"/>
            <a:ext cx="5219700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Бабушка - Анна Ивановна - изумительной доброты и ума человек.   Посмотрите на фотографию: открытое, красивое лицо. </a:t>
            </a:r>
          </a:p>
          <a:p>
            <a:pPr eaLnBrk="0" hangingPunct="0"/>
            <a:endParaRPr lang="ru-RU" sz="2400">
              <a:solidFill>
                <a:srgbClr val="800000"/>
              </a:solidFill>
              <a:latin typeface="Times New Roman" pitchFamily="18" charset="0"/>
            </a:endParaRPr>
          </a:p>
          <a:p>
            <a:pPr eaLnBrk="0" hangingPunct="0"/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"Анна Ивановна была хороша собой - высокого роста, худощавая, с красивым овалом лица, правильными чертами и большими добрыми глазами; очень хорошо воспитанная и очень начитанная. Характера приятного: всегда всем довольная, уравновешенная, спокойная", - писала невестка - Анна Гумилев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На  всей жизни Льва Николаевича отразилось то, что он был сыном расстрелянного поэта.</a:t>
            </a:r>
            <a:r>
              <a:rPr lang="ru-RU" smtClean="0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886200"/>
            <a:ext cx="8229600" cy="762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000" smtClean="0"/>
              <a:t>    </a:t>
            </a: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7 ноября 1949 года был вновь арестован, осуждён Особым совещанием на 10 лет.</a:t>
            </a:r>
          </a:p>
          <a:p>
            <a:pPr eaLnBrk="1" hangingPunct="1">
              <a:lnSpc>
                <a:spcPct val="90000"/>
              </a:lnSpc>
            </a:pPr>
            <a:endParaRPr lang="ru-RU" sz="2400" smtClean="0">
              <a:solidFill>
                <a:srgbClr val="8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ru-RU" sz="2000" smtClean="0"/>
          </a:p>
          <a:p>
            <a:pPr eaLnBrk="1" hangingPunct="1">
              <a:lnSpc>
                <a:spcPct val="90000"/>
              </a:lnSpc>
            </a:pPr>
            <a:endParaRPr lang="ru-RU" sz="1200" smtClean="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5800" y="1752600"/>
            <a:ext cx="798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В 1935 году был исключён из университета и арестован</a:t>
            </a:r>
            <a:r>
              <a:rPr lang="ru-RU" sz="2400" b="1" i="1">
                <a:latin typeface="Times New Roman" pitchFamily="18" charset="0"/>
              </a:rPr>
              <a:t>.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50825" y="2743200"/>
            <a:ext cx="84978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/>
              <a:t> </a:t>
            </a:r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В марте 1938 года был снова арестован, будучи студентом ЛГУ, и   осуждён на пять лет. 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762000" y="5105400"/>
            <a:ext cx="7924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11 мая 1956 года реабилитирован по причине отсутствия состава преступления.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9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7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5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1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  <p:bldP spid="24580" grpId="0" build="allAtOnce"/>
      <p:bldP spid="24581" grpId="0"/>
      <p:bldP spid="245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800000"/>
                </a:solidFill>
                <a:latin typeface="Times New Roman" pitchFamily="18" charset="0"/>
              </a:rPr>
              <a:t>Анна Андреевна Ахматова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2400" smtClean="0">
                <a:solidFill>
                  <a:srgbClr val="800000"/>
                </a:solidFill>
                <a:latin typeface="Times New Roman" pitchFamily="18" charset="0"/>
              </a:rPr>
              <a:t>(1889 - 1966)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348038" y="1773238"/>
            <a:ext cx="5616575" cy="2808287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Arial" charset="0"/>
              <a:buNone/>
            </a:pPr>
            <a:r>
              <a:rPr lang="ru-RU" sz="1200" smtClean="0"/>
              <a:t>        </a:t>
            </a: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Жена и мать «врагов народа», признанная классиком</a:t>
            </a:r>
          </a:p>
          <a:p>
            <a:pPr eaLnBrk="1" hangingPunct="1">
              <a:lnSpc>
                <a:spcPct val="140000"/>
              </a:lnSpc>
              <a:buFont typeface="Arial" charset="0"/>
              <a:buNone/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   отечественной поэзии ещё в 1920-е годы, А.А. Ахматова подвергалась замалчиванию, цензуре и травле</a:t>
            </a:r>
            <a:r>
              <a:rPr lang="ru-RU" sz="2400" i="1" smtClean="0">
                <a:solidFill>
                  <a:srgbClr val="800000"/>
                </a:solidFill>
                <a:latin typeface="Times New Roman" pitchFamily="18" charset="0"/>
              </a:rPr>
              <a:t>. </a:t>
            </a:r>
          </a:p>
        </p:txBody>
      </p:sp>
      <p:pic>
        <p:nvPicPr>
          <p:cNvPr id="32775" name="Picture 7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25538"/>
            <a:ext cx="2841625" cy="3789362"/>
          </a:xfrm>
          <a:noFill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50825" y="5157788"/>
            <a:ext cx="849788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Стоя в мрачных очередях к тюремному окошку с передачей сыну, Анна Андреевна Ахматова мысленно сочиняла стихи. Эти стихи были не только про нее, но и про всех матерей, которые ждали своих сыновей, стоя в очередях, как и она.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7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2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2087562"/>
          </a:xfrm>
        </p:spPr>
        <p:txBody>
          <a:bodyPr/>
          <a:lstStyle/>
          <a:p>
            <a:pPr eaLnBrk="1" hangingPunct="1"/>
            <a:r>
              <a:rPr lang="ru-RU" smtClean="0"/>
              <a:t> 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773238"/>
            <a:ext cx="4033838" cy="2592387"/>
          </a:xfrm>
        </p:spPr>
      </p:pic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457200" y="304800"/>
            <a:ext cx="3733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Семь тысяч три километра…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Не услышишь как мать зовет, 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В грозном вое полярного ветра,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В тесноте обступивших невзгод,</a:t>
            </a: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4419600" y="381000"/>
            <a:ext cx="40386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Там дичаешь, звереешь – ты милый, 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Ты, последний и первый, ты – наш,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Над моей ленинградской могилой 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Равнодушная бродит весна.                  </a:t>
            </a:r>
          </a:p>
          <a:p>
            <a:r>
              <a:rPr lang="ru-RU" b="1" i="1">
                <a:solidFill>
                  <a:srgbClr val="800000"/>
                </a:solidFill>
                <a:latin typeface="Times New Roman" pitchFamily="18" charset="0"/>
              </a:rPr>
              <a:t>                                          А.Ахматова</a:t>
            </a:r>
          </a:p>
        </p:txBody>
      </p:sp>
      <p:sp>
        <p:nvSpPr>
          <p:cNvPr id="12294" name="Rectangle 9"/>
          <p:cNvSpPr>
            <a:spLocks noChangeArrowheads="1"/>
          </p:cNvSpPr>
          <p:nvPr/>
        </p:nvSpPr>
        <p:spPr bwMode="auto">
          <a:xfrm>
            <a:off x="323850" y="4724400"/>
            <a:ext cx="388778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В 1939 г. Л.Н. Гумилев </a:t>
            </a:r>
          </a:p>
          <a:p>
            <a:pPr algn="ctr"/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был осужден</a:t>
            </a:r>
          </a:p>
          <a:p>
            <a:pPr algn="ctr"/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 и отправлен в Норильск. </a:t>
            </a:r>
          </a:p>
        </p:txBody>
      </p:sp>
      <p:pic>
        <p:nvPicPr>
          <p:cNvPr id="1229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205038"/>
            <a:ext cx="39243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4967288" y="5157788"/>
            <a:ext cx="39258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>
                <a:solidFill>
                  <a:srgbClr val="800000"/>
                </a:solidFill>
                <a:latin typeface="Times New Roman" pitchFamily="18" charset="0"/>
              </a:rPr>
              <a:t>Вторая ссылка Л.Н. Гумилева закончилась в разгар Великой Отечественной войны. И он добровольцем уходит на фронт</a:t>
            </a:r>
            <a:r>
              <a:rPr lang="ru-RU"/>
              <a:t>.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5715000"/>
            <a:ext cx="8153400" cy="7620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000" smtClean="0"/>
              <a:t>         </a:t>
            </a:r>
            <a:r>
              <a:rPr lang="ru-RU" sz="2000" smtClean="0">
                <a:solidFill>
                  <a:srgbClr val="800000"/>
                </a:solidFill>
                <a:latin typeface="Times New Roman" pitchFamily="18" charset="0"/>
              </a:rPr>
              <a:t>Жизнь матери и сына после войны была очень нелегкой:   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smtClean="0">
                <a:solidFill>
                  <a:srgbClr val="800000"/>
                </a:solidFill>
                <a:latin typeface="Times New Roman" pitchFamily="18" charset="0"/>
              </a:rPr>
              <a:t>    бедность, нищенское существование в маленькой квартире</a:t>
            </a:r>
            <a:r>
              <a:rPr lang="ru-RU" sz="2000" b="1" smtClean="0">
                <a:solidFill>
                  <a:srgbClr val="800000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13315" name="Picture 4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304800"/>
            <a:ext cx="7620000" cy="5257800"/>
          </a:xfr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096962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После </a:t>
            </a:r>
            <a:r>
              <a:rPr lang="en-US" sz="2400" b="1" smtClean="0">
                <a:solidFill>
                  <a:srgbClr val="800000"/>
                </a:solidFill>
                <a:latin typeface="Times New Roman" pitchFamily="18" charset="0"/>
              </a:rPr>
              <a:t>XX </a:t>
            </a: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съезда КПСС </a:t>
            </a:r>
            <a:b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</a:b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Лев Николаевич Гумилев был отпущен на свободу</a:t>
            </a:r>
          </a:p>
        </p:txBody>
      </p:sp>
      <p:pic>
        <p:nvPicPr>
          <p:cNvPr id="81924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676400"/>
            <a:ext cx="7467600" cy="4724400"/>
          </a:xfr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228600"/>
            <a:ext cx="8153400" cy="536575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ru-RU" sz="2000" b="1" smtClean="0">
                <a:solidFill>
                  <a:srgbClr val="800000"/>
                </a:solidFill>
                <a:latin typeface="Times New Roman" pitchFamily="18" charset="0"/>
              </a:rPr>
              <a:t>В 70-х гг. для Л.Н. Гумилева наступила известность и слава.</a:t>
            </a:r>
            <a:r>
              <a:rPr lang="ru-RU" sz="2000" smtClean="0"/>
              <a:t> </a:t>
            </a:r>
            <a:br>
              <a:rPr lang="ru-RU" sz="2000" smtClean="0"/>
            </a:br>
            <a:endParaRPr lang="ru-RU" sz="4000" smtClean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762000"/>
            <a:ext cx="8534400" cy="5105400"/>
          </a:xfrm>
        </p:spPr>
      </p:pic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900113" y="6237288"/>
            <a:ext cx="7391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         </a:t>
            </a:r>
            <a:r>
              <a:rPr lang="ru-RU" sz="2000" b="1">
                <a:solidFill>
                  <a:srgbClr val="800000"/>
                </a:solidFill>
                <a:latin typeface="Times New Roman" pitchFamily="18" charset="0"/>
              </a:rPr>
              <a:t>Его любили и приглашали выступать с лекциями.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573463"/>
            <a:ext cx="4329112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5157788"/>
            <a:ext cx="13112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60350"/>
            <a:ext cx="4392613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3960813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12"/>
          <p:cNvSpPr>
            <a:spLocks noChangeArrowheads="1"/>
          </p:cNvSpPr>
          <p:nvPr/>
        </p:nvSpPr>
        <p:spPr bwMode="auto">
          <a:xfrm>
            <a:off x="323850" y="3860800"/>
            <a:ext cx="31162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800000"/>
                </a:solidFill>
              </a:rPr>
              <a:t>Гумилев на трибуне </a:t>
            </a:r>
          </a:p>
          <a:p>
            <a:pPr algn="ctr"/>
            <a:r>
              <a:rPr lang="ru-RU">
                <a:solidFill>
                  <a:srgbClr val="800000"/>
                </a:solidFill>
              </a:rPr>
              <a:t>Географического общества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age001(36)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3598862" cy="4751388"/>
          </a:xfr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14282" y="5143512"/>
            <a:ext cx="38115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Ахметшин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Ш.К.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«Лев Николаевич Гумилев»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Спб.:АО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Славия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, 2011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643438" y="765175"/>
            <a:ext cx="4176712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Arial" charset="0"/>
              </a:rPr>
              <a:t>Книга посвящена выдающемуся ученому Л.Н. Гумилеву, чья судьба была тесно переплетена со всеми перипетиями российской истории XX века.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Arial" charset="0"/>
              </a:rPr>
              <a:t>Главной идеей творчества Л.Н. Гумилева было </a:t>
            </a:r>
            <a:r>
              <a:rPr lang="ru-RU" sz="2400" dirty="0" err="1">
                <a:latin typeface="Times New Roman" pitchFamily="18" charset="0"/>
                <a:cs typeface="Arial" charset="0"/>
              </a:rPr>
              <a:t>евразийство</a:t>
            </a:r>
            <a:r>
              <a:rPr lang="ru-RU" sz="2400" dirty="0">
                <a:latin typeface="Times New Roman" pitchFamily="18" charset="0"/>
                <a:cs typeface="Arial" charset="0"/>
              </a:rPr>
              <a:t> - направление русской исторической мысли, возникшее в первой половине прошлого столетия. </a:t>
            </a:r>
          </a:p>
          <a:p>
            <a:r>
              <a:rPr lang="ru-RU" dirty="0">
                <a:cs typeface="Arial" charset="0"/>
              </a:rPr>
              <a:t>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cdn.100sp.ru/pictures/2224258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0" y="106616"/>
            <a:ext cx="200662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4" descr="https://cf.ppt-online.org/files/slide/z/ZAfVWwUKdNLsp51XtQRCTrGMHzmuPeag4DxS97/slide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879" y="147392"/>
            <a:ext cx="1728192" cy="279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0" name="Picture 6" descr="https://cf.ppt-online.org/files/slide/z/ZAfVWwUKdNLsp51XtQRCTrGMHzmuPeag4DxS97/slide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195" y="177216"/>
            <a:ext cx="1800200" cy="273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2" name="Picture 8" descr="https://cf.ppt-online.org/files/slide/z/ZAfVWwUKdNLsp51XtQRCTrGMHzmuPeag4DxS97/slide-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1"/>
            <a:ext cx="1800200" cy="273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4" name="Picture 10" descr="https://cf.ppt-online.org/files/slide/z/ZAfVWwUKdNLsp51XtQRCTrGMHzmuPeag4DxS97/slide-1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904" y="188641"/>
            <a:ext cx="1654502" cy="272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4" descr="https://crb-atyashevo.mr.muzkult.ru/media/2020/10/01/1242674045/10036451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6" descr="https://crb-atyashevo.mr.muzkult.ru/media/2020/10/01/1242674045/100364513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41" name="Picture 17" descr="C:\Users\dbaymakanova\Desktop\7777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6936"/>
            <a:ext cx="4607601" cy="375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42" name="Picture 18" descr="C:\Users\dbaymakanova\Desktop\11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t="6408" r="5632" b="7033"/>
          <a:stretch/>
        </p:blipFill>
        <p:spPr bwMode="auto">
          <a:xfrm>
            <a:off x="4607600" y="3052798"/>
            <a:ext cx="4515805" cy="354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747206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bookvoed.ru/files/1836/33/52/32/8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bookvoed.ru/files/1836/33/52/32/8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dn1.ozone.ru/s3/multimedia-s/c1200/600733146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C:\Users\dbaymakanova\Desktop\60073314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9" y="221255"/>
            <a:ext cx="2940198" cy="371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0" name="Picture 8" descr="C:\Users\dbaymakanova\Desktop\65e10dccbd2c65b36120ae45a20ee0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410"/>
            <a:ext cx="5417056" cy="412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s://72.img.avito.st/1280x960/575032597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9" b="35829"/>
          <a:stretch/>
        </p:blipFill>
        <p:spPr bwMode="auto">
          <a:xfrm>
            <a:off x="38860" y="4005064"/>
            <a:ext cx="6012159" cy="276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83" name="Picture 11" descr="C:\Users\dbaymakanova\Desktop\600733149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67"/>
          <a:stretch/>
        </p:blipFill>
        <p:spPr bwMode="auto">
          <a:xfrm>
            <a:off x="6084371" y="4156746"/>
            <a:ext cx="3053479" cy="27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245296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 descr="C:\Users\dbaymakanova\Desktop\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13319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До середины 1980-х годов Гумилев </a:t>
            </a:r>
            <a:b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</a:b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продолжал оставаться под негласным надзором.</a:t>
            </a:r>
            <a:r>
              <a:rPr lang="ru-RU" sz="4000" smtClean="0"/>
              <a:t> 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412875"/>
            <a:ext cx="5113337" cy="3887788"/>
          </a:xfrm>
        </p:spPr>
        <p:txBody>
          <a:bodyPr/>
          <a:lstStyle/>
          <a:p>
            <a:pPr algn="ctr" eaLnBrk="1" hangingPunct="1">
              <a:lnSpc>
                <a:spcPct val="130000"/>
              </a:lnSpc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В 1961 году защитил</a:t>
            </a:r>
          </a:p>
          <a:p>
            <a:pPr algn="ctr" eaLnBrk="1" hangingPunct="1">
              <a:lnSpc>
                <a:spcPct val="130000"/>
              </a:lnSpc>
              <a:buFont typeface="Arial" charset="0"/>
              <a:buNone/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докторскую диссертацию </a:t>
            </a:r>
          </a:p>
          <a:p>
            <a:pPr algn="ctr" eaLnBrk="1" hangingPunct="1">
              <a:lnSpc>
                <a:spcPct val="130000"/>
              </a:lnSpc>
              <a:buFont typeface="Arial" charset="0"/>
              <a:buNone/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по истории </a:t>
            </a:r>
          </a:p>
          <a:p>
            <a:pPr algn="ctr" eaLnBrk="1" hangingPunct="1">
              <a:lnSpc>
                <a:spcPct val="130000"/>
              </a:lnSpc>
              <a:buFont typeface="Arial" charset="0"/>
              <a:buNone/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«Древние тюрки VI-VIII вв.».</a:t>
            </a:r>
          </a:p>
          <a:p>
            <a:pPr algn="ctr" eaLnBrk="1" hangingPunct="1">
              <a:lnSpc>
                <a:spcPct val="130000"/>
              </a:lnSpc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В 1974 году защитил докторскую диссертацию по географии </a:t>
            </a:r>
          </a:p>
          <a:p>
            <a:pPr algn="ctr" eaLnBrk="1" hangingPunct="1">
              <a:lnSpc>
                <a:spcPct val="130000"/>
              </a:lnSpc>
            </a:pPr>
            <a:r>
              <a:rPr lang="ru-RU" sz="2400" b="1" i="1" smtClean="0">
                <a:solidFill>
                  <a:srgbClr val="800000"/>
                </a:solidFill>
                <a:latin typeface="Times New Roman" pitchFamily="18" charset="0"/>
              </a:rPr>
              <a:t>«Этногенез и биосфера Земли».</a:t>
            </a:r>
          </a:p>
        </p:txBody>
      </p:sp>
      <p:pic>
        <p:nvPicPr>
          <p:cNvPr id="74761" name="Picture 9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1412875"/>
            <a:ext cx="3314700" cy="5000625"/>
          </a:xfrm>
          <a:noFill/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084763"/>
            <a:ext cx="1727200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68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96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960"/>
                            </p:stCondLst>
                            <p:childTnLst>
                              <p:par>
                                <p:cTn id="4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/>
      <p:bldP spid="7475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3492500" y="1989138"/>
            <a:ext cx="5257800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000" i="1" dirty="0">
                <a:latin typeface="Times New Roman" pitchFamily="18" charset="0"/>
                <a:cs typeface="Arial" charset="0"/>
              </a:rPr>
              <a:t>"Знайте, это – гордое имя! </a:t>
            </a:r>
          </a:p>
          <a:p>
            <a:r>
              <a:rPr lang="ru-RU" sz="2000" i="1" dirty="0">
                <a:latin typeface="Times New Roman" pitchFamily="18" charset="0"/>
                <a:cs typeface="Arial" charset="0"/>
              </a:rPr>
              <a:t>Ради истины, а не ради псевдонаучной, политической или какой-то другой конъюнктуры я, русский человек, всю жизнь защищаю татар от клеветы. </a:t>
            </a:r>
          </a:p>
          <a:p>
            <a:r>
              <a:rPr lang="ru-RU" sz="2000" i="1" dirty="0">
                <a:latin typeface="Times New Roman" pitchFamily="18" charset="0"/>
                <a:cs typeface="Arial" charset="0"/>
              </a:rPr>
              <a:t>Они - в нашей крови, в нашей истории, в нашем языке, в нашем мироощущении. Мне кажется совершенно естественным вот такое представление: какими бы ни были реальные различия с русскими, татары – это народ не вне, а внутри нас".</a:t>
            </a:r>
            <a:endParaRPr lang="ru-RU" sz="2000" dirty="0"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2000" i="1" dirty="0">
                <a:latin typeface="Times New Roman" pitchFamily="18" charset="0"/>
                <a:cs typeface="Arial" charset="0"/>
              </a:rPr>
              <a:t>Л.Н. Гумилев </a:t>
            </a:r>
          </a:p>
          <a:p>
            <a:pPr algn="ctr"/>
            <a:r>
              <a:rPr lang="ru-RU" sz="2000" i="1" dirty="0">
                <a:latin typeface="Times New Roman" pitchFamily="18" charset="0"/>
                <a:cs typeface="Arial" charset="0"/>
              </a:rPr>
              <a:t>(в адрес татар, татарского народа)</a:t>
            </a:r>
            <a:r>
              <a:rPr lang="ru-RU" sz="2000" dirty="0">
                <a:latin typeface="Times New Roman" pitchFamily="18" charset="0"/>
                <a:cs typeface="Arial" charset="0"/>
              </a:rPr>
              <a:t> </a:t>
            </a:r>
          </a:p>
        </p:txBody>
      </p:sp>
      <p:pic>
        <p:nvPicPr>
          <p:cNvPr id="21507" name="Picture 6" descr="titul(5)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989138"/>
            <a:ext cx="3062288" cy="4387850"/>
          </a:xfrm>
          <a:noFill/>
        </p:spPr>
      </p:pic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2"/>
          <a:stretch>
            <a:fillRect/>
          </a:stretch>
        </p:blipFill>
        <p:spPr bwMode="auto">
          <a:xfrm>
            <a:off x="1116013" y="260350"/>
            <a:ext cx="689133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6697662" cy="626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0"/>
            <a:ext cx="2062163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068638"/>
            <a:ext cx="20955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260350"/>
            <a:ext cx="2743200" cy="4286250"/>
          </a:xfrm>
          <a:noFill/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1268413"/>
            <a:ext cx="27432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844675"/>
            <a:ext cx="27003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060575"/>
            <a:ext cx="28956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836613"/>
            <a:ext cx="3048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8575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0066"/>
                </a:solidFill>
              </a:rPr>
              <a:t>  </a:t>
            </a: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</a:rPr>
              <a:t>Они были со своим народом:  отец,  мать и  сын</a:t>
            </a:r>
            <a:endParaRPr lang="ru-RU" sz="4000" b="1" smtClean="0">
              <a:solidFill>
                <a:srgbClr val="800000"/>
              </a:solidFill>
            </a:endParaRPr>
          </a:p>
        </p:txBody>
      </p:sp>
      <p:pic>
        <p:nvPicPr>
          <p:cNvPr id="57347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" r="2942" b="7166"/>
          <a:stretch>
            <a:fillRect/>
          </a:stretch>
        </p:blipFill>
        <p:spPr>
          <a:xfrm>
            <a:off x="6084888" y="981075"/>
            <a:ext cx="2447925" cy="3743325"/>
          </a:xfrm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96975"/>
            <a:ext cx="23749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/>
          <a:stretch>
            <a:fillRect/>
          </a:stretch>
        </p:blipFill>
        <p:spPr bwMode="auto">
          <a:xfrm>
            <a:off x="468313" y="1628775"/>
            <a:ext cx="2519362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179388" y="5516563"/>
            <a:ext cx="87137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Они любили Россию, несмотря на тяжелейшие испытания. </a:t>
            </a:r>
          </a:p>
          <a:p>
            <a:pPr algn="ctr"/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Их творчество - наше драгоценное наследство.</a:t>
            </a:r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2"/>
          <p:cNvSpPr>
            <a:spLocks noChangeArrowheads="1"/>
          </p:cNvSpPr>
          <p:nvPr/>
        </p:nvSpPr>
        <p:spPr bwMode="auto">
          <a:xfrm>
            <a:off x="214313" y="1000125"/>
            <a:ext cx="8643937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ctr"/>
            <a:r>
              <a:rPr lang="ru-RU" sz="2400" b="1" dirty="0">
                <a:solidFill>
                  <a:srgbClr val="800000"/>
                </a:solidFill>
                <a:latin typeface="Times New Roman" pitchFamily="18" charset="0"/>
              </a:rPr>
              <a:t>Литература</a:t>
            </a:r>
          </a:p>
          <a:p>
            <a:pPr marL="342900" indent="-342900">
              <a:buFontTx/>
              <a:buAutoNum type="arabicPeriod"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</a:rPr>
              <a:t>Л. Гумилев. О людях на нас не похожих. "Советская культура", 1988  </a:t>
            </a:r>
          </a:p>
          <a:p>
            <a:pPr marL="342900" indent="-342900">
              <a:buFontTx/>
              <a:buAutoNum type="arabicPeriod"/>
            </a:pPr>
            <a:r>
              <a:rPr lang="ru-RU" sz="2400" dirty="0" err="1">
                <a:solidFill>
                  <a:srgbClr val="800000"/>
                </a:solidFill>
                <a:latin typeface="Times New Roman" pitchFamily="18" charset="0"/>
              </a:rPr>
              <a:t>Ахметшин</a:t>
            </a:r>
            <a:r>
              <a:rPr lang="ru-RU" sz="2400" dirty="0">
                <a:solidFill>
                  <a:srgbClr val="800000"/>
                </a:solidFill>
                <a:latin typeface="Times New Roman" pitchFamily="18" charset="0"/>
              </a:rPr>
              <a:t> Ш..К. Лев Гумилев</a:t>
            </a:r>
          </a:p>
          <a:p>
            <a:pPr marL="342900" indent="-342900">
              <a:buFontTx/>
              <a:buAutoNum type="arabicPeriod"/>
            </a:pPr>
            <a:r>
              <a:rPr lang="ru-RU" sz="2400" u="sng" dirty="0">
                <a:solidFill>
                  <a:srgbClr val="800000"/>
                </a:solidFill>
                <a:latin typeface="Times New Roman" pitchFamily="18" charset="0"/>
                <a:hlinkClick r:id="rId2"/>
              </a:rPr>
              <a:t>Произведения Гумилева Л.Н</a:t>
            </a:r>
            <a:endParaRPr lang="ru-RU" sz="2400" u="sng" dirty="0">
              <a:solidFill>
                <a:srgbClr val="800000"/>
              </a:solidFill>
              <a:latin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hlinkClick r:id="rId3"/>
              </a:rPr>
              <a:t>Библиографические источники о Л.Н. Гумилеве</a:t>
            </a:r>
            <a:endParaRPr lang="ru-RU" sz="2400" dirty="0">
              <a:solidFill>
                <a:srgbClr val="800000"/>
              </a:solidFill>
              <a:latin typeface="Times New Roman" pitchFamily="18" charset="0"/>
            </a:endParaRPr>
          </a:p>
          <a:p>
            <a:pPr marL="800100" lvl="1" indent="-342900">
              <a:buFontTx/>
              <a:buAutoNum type="arabicPeriod"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hlinkClick r:id="rId4"/>
              </a:rPr>
              <a:t>Библиографический указатель работ Л.Н.Гумилева</a:t>
            </a:r>
            <a:endParaRPr lang="ru-RU" sz="2400" dirty="0">
              <a:solidFill>
                <a:srgbClr val="800000"/>
              </a:solidFill>
              <a:latin typeface="Times New Roman" pitchFamily="18" charset="0"/>
              <a:hlinkClick r:id="rId5"/>
            </a:endParaRPr>
          </a:p>
          <a:p>
            <a:pPr marL="800100" lvl="1" indent="-342900">
              <a:buFontTx/>
              <a:buAutoNum type="arabicPeriod"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hlinkClick r:id="rId5"/>
              </a:rPr>
              <a:t>Некоторые статьи о Л.Н. Гумилеве</a:t>
            </a:r>
            <a:endParaRPr lang="ru-RU" sz="2400" dirty="0">
              <a:solidFill>
                <a:srgbClr val="800000"/>
              </a:solidFill>
              <a:latin typeface="Times New Roman" pitchFamily="18" charset="0"/>
              <a:hlinkClick r:id="rId6"/>
            </a:endParaRPr>
          </a:p>
          <a:p>
            <a:pPr marL="342900" indent="-342900">
              <a:buFontTx/>
              <a:buAutoNum type="arabicPeriod"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hlinkClick r:id="rId6"/>
              </a:rPr>
              <a:t>Лев Николаевич Гумилев. </a:t>
            </a:r>
            <a:r>
              <a:rPr lang="ru-RU" sz="2400">
                <a:solidFill>
                  <a:srgbClr val="800000"/>
                </a:solidFill>
                <a:latin typeface="Times New Roman" pitchFamily="18" charset="0"/>
                <a:hlinkClick r:id="rId6"/>
              </a:rPr>
              <a:t>Библиографический указатель</a:t>
            </a:r>
            <a:r>
              <a:rPr lang="ru-RU" sz="2400">
                <a:solidFill>
                  <a:srgbClr val="800000"/>
                </a:solidFill>
                <a:latin typeface="Times New Roman" pitchFamily="18" charset="0"/>
              </a:rPr>
              <a:t> (предисловие, составление, редакция А.Г. </a:t>
            </a:r>
            <a:r>
              <a:rPr lang="ru-RU" sz="2400" dirty="0">
                <a:solidFill>
                  <a:srgbClr val="800000"/>
                </a:solidFill>
                <a:latin typeface="Times New Roman" pitchFamily="18" charset="0"/>
              </a:rPr>
              <a:t>Каримуллина)</a:t>
            </a:r>
          </a:p>
          <a:p>
            <a:pPr marL="342900" indent="-342900">
              <a:buFontTx/>
              <a:buAutoNum type="arabicPeriod"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</a:rPr>
              <a:t>Источники информации </a:t>
            </a:r>
            <a:endParaRPr lang="en-US" sz="2400" dirty="0">
              <a:solidFill>
                <a:srgbClr val="800000"/>
              </a:solidFill>
              <a:latin typeface="Times New Roman" pitchFamily="18" charset="0"/>
            </a:endParaRPr>
          </a:p>
          <a:p>
            <a:pPr marL="800100" lvl="1" indent="-342900">
              <a:buFontTx/>
              <a:buChar char="•"/>
            </a:pP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h​t​</a:t>
            </a:r>
            <a:r>
              <a:rPr lang="en-US" sz="2400" dirty="0" err="1">
                <a:solidFill>
                  <a:srgbClr val="800000"/>
                </a:solidFill>
                <a:latin typeface="Times New Roman" pitchFamily="18" charset="0"/>
              </a:rPr>
              <a:t>t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​p​:​/​/​w​</a:t>
            </a:r>
            <a:r>
              <a:rPr lang="en-US" sz="2400" dirty="0" err="1">
                <a:solidFill>
                  <a:srgbClr val="800000"/>
                </a:solidFill>
                <a:latin typeface="Times New Roman" pitchFamily="18" charset="0"/>
              </a:rPr>
              <a:t>w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​</a:t>
            </a:r>
            <a:r>
              <a:rPr lang="en-US" sz="2400" dirty="0" err="1">
                <a:solidFill>
                  <a:srgbClr val="800000"/>
                </a:solidFill>
                <a:latin typeface="Times New Roman" pitchFamily="18" charset="0"/>
              </a:rPr>
              <a:t>w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​.​p​e​o​p​l​e​s​.​r​u​/​s​c​</a:t>
            </a:r>
            <a:r>
              <a:rPr lang="en-US" sz="2400" dirty="0" err="1">
                <a:solidFill>
                  <a:srgbClr val="800000"/>
                </a:solidFill>
                <a:latin typeface="Times New Roman" pitchFamily="18" charset="0"/>
              </a:rPr>
              <a:t>i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​e​/​h​</a:t>
            </a:r>
            <a:r>
              <a:rPr lang="en-US" sz="2400" dirty="0" err="1">
                <a:solidFill>
                  <a:srgbClr val="800000"/>
                </a:solidFill>
                <a:latin typeface="Times New Roman" pitchFamily="18" charset="0"/>
              </a:rPr>
              <a:t>i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​s​t​o​r​y​/​g​u​m​</a:t>
            </a:r>
            <a:r>
              <a:rPr lang="en-US" sz="2400" dirty="0" err="1">
                <a:solidFill>
                  <a:srgbClr val="800000"/>
                </a:solidFill>
                <a:latin typeface="Times New Roman" pitchFamily="18" charset="0"/>
              </a:rPr>
              <a:t>i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​l​e​v </a:t>
            </a:r>
            <a:endParaRPr lang="en-US" sz="2400" dirty="0">
              <a:solidFill>
                <a:srgbClr val="800000"/>
              </a:solidFill>
              <a:latin typeface="Times New Roman" pitchFamily="18" charset="0"/>
              <a:hlinkClick r:id="rId7"/>
            </a:endParaRPr>
          </a:p>
          <a:p>
            <a:pPr marL="800100" lvl="1" indent="-342900">
              <a:buFontTx/>
              <a:buChar char="•"/>
            </a:pPr>
            <a:r>
              <a:rPr lang="en-US" sz="2400" dirty="0">
                <a:solidFill>
                  <a:srgbClr val="800000"/>
                </a:solidFill>
                <a:latin typeface="Times New Roman" pitchFamily="18" charset="0"/>
                <a:hlinkClick r:id="rId7"/>
              </a:rPr>
              <a:t>http://ru.wikipedia.org/wiki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endParaRPr lang="en-US" sz="2400" dirty="0">
              <a:solidFill>
                <a:srgbClr val="800000"/>
              </a:solidFill>
              <a:latin typeface="Times New Roman" pitchFamily="18" charset="0"/>
              <a:hlinkClick r:id="rId8"/>
            </a:endParaRPr>
          </a:p>
          <a:p>
            <a:pPr marL="800100" lvl="1" indent="-342900">
              <a:buFontTx/>
              <a:buChar char="•"/>
            </a:pPr>
            <a:r>
              <a:rPr lang="en-US" sz="2400" dirty="0">
                <a:solidFill>
                  <a:srgbClr val="800000"/>
                </a:solidFill>
                <a:latin typeface="Times New Roman" pitchFamily="18" charset="0"/>
                <a:hlinkClick r:id="rId8"/>
              </a:rPr>
              <a:t>www.gumilev.ru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endParaRPr lang="en-US" sz="2400" dirty="0">
              <a:solidFill>
                <a:srgbClr val="800000"/>
              </a:solidFill>
              <a:latin typeface="Times New Roman" pitchFamily="18" charset="0"/>
              <a:hlinkClick r:id="rId9"/>
            </a:endParaRPr>
          </a:p>
          <a:p>
            <a:pPr marL="800100" lvl="1" indent="-342900">
              <a:buFontTx/>
              <a:buChar char="•"/>
            </a:pPr>
            <a:r>
              <a:rPr lang="en-US" sz="2400" dirty="0">
                <a:solidFill>
                  <a:srgbClr val="800000"/>
                </a:solidFill>
                <a:latin typeface="Times New Roman" pitchFamily="18" charset="0"/>
                <a:hlinkClick r:id="rId9"/>
              </a:rPr>
              <a:t>www.ivlim.ru</a:t>
            </a:r>
            <a:r>
              <a:rPr lang="en-US" sz="2400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954</Words>
  <Application>Microsoft Office PowerPoint</Application>
  <PresentationFormat>Экран (4:3)</PresentationFormat>
  <Paragraphs>88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 всей жизни Льва Николаевича отразилось то, что он был сыном расстрелянного поэта. </vt:lpstr>
      <vt:lpstr>Анна Андреевна Ахматова (1889 - 1966)</vt:lpstr>
      <vt:lpstr> </vt:lpstr>
      <vt:lpstr>Презентация PowerPoint</vt:lpstr>
      <vt:lpstr>После XX съезда КПСС  Лев Николаевич Гумилев был отпущен на свободу</vt:lpstr>
      <vt:lpstr>В 70-х гг. для Л.Н. Гумилева наступила известность и слава.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 середины 1980-х годов Гумилев  продолжал оставаться под негласным надзором. </vt:lpstr>
      <vt:lpstr>Презентация PowerPoint</vt:lpstr>
      <vt:lpstr>Презентация PowerPoint</vt:lpstr>
      <vt:lpstr>Презентация PowerPoint</vt:lpstr>
      <vt:lpstr>  Они были со своим народом:  отец,  мать и  сын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Косарева Наталья Евгеньевна</cp:lastModifiedBy>
  <cp:revision>41</cp:revision>
  <dcterms:created xsi:type="dcterms:W3CDTF">2009-11-03T09:57:24Z</dcterms:created>
  <dcterms:modified xsi:type="dcterms:W3CDTF">2022-09-02T04:47:52Z</dcterms:modified>
</cp:coreProperties>
</file>