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6" r:id="rId7"/>
    <p:sldId id="270" r:id="rId8"/>
    <p:sldId id="268" r:id="rId9"/>
    <p:sldId id="269" r:id="rId10"/>
    <p:sldId id="262" r:id="rId11"/>
    <p:sldId id="260" r:id="rId12"/>
    <p:sldId id="263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1942" autoAdjust="0"/>
  </p:normalViewPr>
  <p:slideViewPr>
    <p:cSldViewPr>
      <p:cViewPr varScale="1">
        <p:scale>
          <a:sx n="80" d="100"/>
          <a:sy n="80" d="100"/>
        </p:scale>
        <p:origin x="-159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https://i.pinimg.com/originals/de/8d/f2/de8df2f145efbf4fe72133f254a2f06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958" y="0"/>
            <a:ext cx="91599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rot="21443031">
            <a:off x="249670" y="2144045"/>
            <a:ext cx="87236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i="1" u="sng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«Последний безумец века </a:t>
            </a:r>
            <a:endParaRPr lang="en-US" sz="6000" b="1" i="1" u="sng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i="1" u="sng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600" b="1" i="1" u="sng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125 лет со дня рождения Луи Арагона»</a:t>
            </a:r>
            <a:endParaRPr lang="ru-RU" sz="3600" b="1" i="1" u="sng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780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www.desktopbackground.org/download/1920x1080/2011/05/01/196386_gallery-for-blue-colour-wallpapers-desktop_1920x1200_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https://persons-info.com/userfiles/image/persons/10000-20000/13000-14000/13612/TELZHANOV_Kanafiia_Temir-Bulatovich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https://persons-info.com/userfiles/image/persons/10000-20000/13000-14000/13612/TELZHANOV_Kanafiia_Temir-Bulatovich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http://images.myshared.ru/17/1161122/slide_2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8246"/>
          <a:stretch/>
        </p:blipFill>
        <p:spPr bwMode="auto">
          <a:xfrm>
            <a:off x="928662" y="285728"/>
            <a:ext cx="7390034" cy="42222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7975" y="4549676"/>
            <a:ext cx="8656513" cy="178510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r>
              <a:rPr lang="ru-RU" sz="2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Луи́ </a:t>
            </a:r>
            <a:r>
              <a:rPr lang="ru-RU" sz="2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Араго́н</a:t>
            </a:r>
            <a:r>
              <a:rPr lang="ru-RU" sz="22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- французский </a:t>
            </a:r>
            <a:r>
              <a:rPr lang="ru-RU" sz="22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поэт и прозаик, член Гонкуровской </a:t>
            </a:r>
            <a:r>
              <a:rPr lang="ru-RU" sz="2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академии. Деятель</a:t>
            </a:r>
            <a:r>
              <a:rPr lang="ru-RU" sz="22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 Французской коммунистической партии, лауреат Международной Ленинской премии «За укрепление мира между </a:t>
            </a:r>
            <a:r>
              <a:rPr lang="ru-RU" sz="2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народами»</a:t>
            </a:r>
            <a:r>
              <a:rPr lang="ru-RU" sz="22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 (1957). Муж французской писательницы и переводчицы Эльзы </a:t>
            </a:r>
            <a:r>
              <a:rPr lang="ru-RU" sz="2200" b="1" i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Триоле</a:t>
            </a:r>
            <a:r>
              <a:rPr lang="ru-RU" sz="22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192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wallpaperaccess.com/full/7323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4281" y="3244334"/>
            <a:ext cx="8786875" cy="329320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Был внебрачным сыном Маргариты Тука́, записавшей его как приёмного сына своей матери и отчима — политического деятеля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Андриё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. Впоследствии выбрал себе псевдоним Арагон по названию испанской исторической области. С 1915 года учился на медицинском факультете в Париже. Участвовал в Первой мировой войне санитаром. В 1919—1924 годах входил в парижскую группу дадаистов; в 1924 году вместе с Андре Бретоном и Филиппом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Супо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 основал движение сюрреалистов.</a:t>
            </a:r>
          </a:p>
          <a:p>
            <a:pPr algn="ctr"/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В 1927 году вступил во Французскую коммунистическую партию и начал активно заниматься журналистикой. В августе 1932 года посетил СССР в составе интернациональной бригады писателей, изучавшей новостройки социалистического Урала, в том числе города Магнитогорск, Челябинск и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Надеждинск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(ныне Серов). Свои впечатления от поездки отразил в написанном по горячим следам цикле стихов «Ура, Урал!».</a:t>
            </a:r>
          </a:p>
          <a:p>
            <a:pPr algn="ctr"/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27 февраля 1928 года женился на младшей сестре Лили Брик — французской писательнице и переводчице Эльзе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Триоле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, которой посвящал многие свои стихи.</a:t>
            </a:r>
          </a:p>
        </p:txBody>
      </p:sp>
      <p:sp>
        <p:nvSpPr>
          <p:cNvPr id="4" name="AutoShape 2" descr="https://upload.wikimedia.org/wikipedia/commons/thumb/9/9b/Louis_Aragon_et_sa_m%C3%A8re.jpg/220px-Louis_Aragon_et_sa_m%C3%A8r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 descr="C:\Users\dbaymakanova\Desktop\Louis_Aragon_et_sa_mè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306" y="160338"/>
            <a:ext cx="3240360" cy="29116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https://image3.slideserve.com/5400284/slide9-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1869"/>
            <a:ext cx="4896544" cy="3128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92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getwallpapers.com/wallpaper/full/5/b/b/1013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53090"/>
            <a:ext cx="9144000" cy="6911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s://antonia.lv/images/izsole71/kanafija-telzhanov_348_x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antonia.lv/images/izsole71/kanafija-telzhanov_348_xl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 descr="https://icdn.ensonhaber.com/resimler/diger/louis-aragon_34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025" y="15712"/>
            <a:ext cx="4166647" cy="3125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268672" y="-4936"/>
            <a:ext cx="4878574" cy="681725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900" b="1" i="1" dirty="0"/>
              <a:t>Во время Второй мировой войны участвовал в движении Сопротивления.</a:t>
            </a:r>
          </a:p>
          <a:p>
            <a:pPr algn="ctr"/>
            <a:r>
              <a:rPr lang="ru-RU" sz="1900" b="1" i="1" dirty="0"/>
              <a:t>В 1957 году стал лауреатом Международной Ленинской премии «За укрепление мира между народами». Популяризовал во Франции советскую литературу; редактировал газету </a:t>
            </a:r>
            <a:r>
              <a:rPr lang="ru-RU" sz="1900" b="1" i="1" dirty="0" err="1"/>
              <a:t>Les</a:t>
            </a:r>
            <a:r>
              <a:rPr lang="ru-RU" sz="1900" b="1" i="1" dirty="0"/>
              <a:t> </a:t>
            </a:r>
            <a:r>
              <a:rPr lang="ru-RU" sz="1900" b="1" i="1" dirty="0" err="1"/>
              <a:t>Lettres</a:t>
            </a:r>
            <a:r>
              <a:rPr lang="ru-RU" sz="1900" b="1" i="1" dirty="0"/>
              <a:t> </a:t>
            </a:r>
            <a:r>
              <a:rPr lang="ru-RU" sz="1900" b="1" i="1" dirty="0" err="1"/>
              <a:t>françaises</a:t>
            </a:r>
            <a:r>
              <a:rPr lang="ru-RU" sz="1900" b="1" i="1" dirty="0"/>
              <a:t> (1953—1972), выходившую при финансовой поддержке Французской коммунистической партии. В последующие годы резко выступал против авторитаризма коммунистического режима в СССР. Осуждал судебные процессы против советских писателей, в частности Процесс Синявского и Даниэля (1966). В 1968 году резко протестовал против ввода советских войск в Чехословакию. Лично обратился к Л. И. Брежневу с требованием освободить кинорежиссёра Сергея Параджанова</a:t>
            </a:r>
            <a:r>
              <a:rPr lang="ru-RU" sz="1900" b="1" i="1" dirty="0" smtClean="0"/>
              <a:t>.</a:t>
            </a:r>
            <a:endParaRPr lang="ru-RU" sz="1900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2025" y="3353068"/>
            <a:ext cx="4075382" cy="34163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i="1" dirty="0"/>
              <a:t>В 1962 году Арагон и Андре Моруа завершили «Параллельную историю» Советского Союза и Соединенных Штатов Америки с 1917 по 1960 год. Арагон написал историю СССР, а Моруа — историю США.</a:t>
            </a:r>
          </a:p>
          <a:p>
            <a:pPr algn="just"/>
            <a:r>
              <a:rPr lang="ru-RU" b="1" i="1" dirty="0"/>
              <a:t>27 марта 2012 года в Париже по адресу Набережная Бурбонов, 45 (</a:t>
            </a:r>
            <a:r>
              <a:rPr lang="ru-RU" b="1" i="1" dirty="0" err="1"/>
              <a:t>Quai</a:t>
            </a:r>
            <a:r>
              <a:rPr lang="ru-RU" b="1" i="1" dirty="0"/>
              <a:t> </a:t>
            </a:r>
            <a:r>
              <a:rPr lang="ru-RU" b="1" i="1" dirty="0" err="1"/>
              <a:t>de</a:t>
            </a:r>
            <a:r>
              <a:rPr lang="ru-RU" b="1" i="1" dirty="0"/>
              <a:t> </a:t>
            </a:r>
            <a:r>
              <a:rPr lang="ru-RU" b="1" i="1" dirty="0" err="1"/>
              <a:t>Bourbon</a:t>
            </a:r>
            <a:r>
              <a:rPr lang="ru-RU" b="1" i="1" dirty="0"/>
              <a:t>) на острове Сен-Луи была открыта площадь имени Луи Арагона.</a:t>
            </a:r>
          </a:p>
        </p:txBody>
      </p:sp>
    </p:spTree>
    <p:extLst>
      <p:ext uri="{BB962C8B-B14F-4D97-AF65-F5344CB8AC3E}">
        <p14:creationId xmlns:p14="http://schemas.microsoft.com/office/powerpoint/2010/main" xmlns="" val="2192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0-tub-ru.yandex.net/i?id=ce4f3e2eeb6400ab433296677305c5ff&amp;ref=rim&amp;n=33&amp;w=267&amp;h=1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9880"/>
            <a:ext cx="9144000" cy="6877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s://2.bp.blogspot.com/-aETiH4momZw/WdNS6OrKHDI/AAAAAAABEGg/GRlSNq1nnB4HNDN_jRuEPXmsplFVwMGegCLcBGAs/s1600/%25D0%25A1%25D0%25BB%25D0%25B0%25D0%25B9%25D0%25B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760" y="27452"/>
            <a:ext cx="8892479" cy="6669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518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nimal-wallpaper.com/wallpaper/unicorn-ombre-hd-wallpaper-For-Background-HD-Wallpap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https://fsd.kopilkaurokov.ru/uploads/user_file_577f38dc396b5/img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 descr="https://present5.com/presentation/307145891_417531724/image-3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357166"/>
            <a:ext cx="8584505" cy="62646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1150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https://wallpaper-mania.com/wp-content/uploads/2018/09/High_resolution_wallpaper_background_ID_777003579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https://www.hubav-den.com/wp-content/uploads/2017/02/orelien-lui-aragon-edin-ot-nai-velikite-liubovni-romani-naizminaloto-stoleti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67" name="Picture 3" descr="C:\Users\dbaymakanova\Desktop\orelien-lui-aragon-edin-ot-nai-velikite-liubovni-romani-naizminaloto-stoleti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54294"/>
            <a:ext cx="2135560" cy="328197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5" descr="https://pbs.twimg.com/media/EF7iPQrXoAAvvtJ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70" name="Picture 6" descr="C:\Users\dbaymakanova\Desktop\EF7iPQrXoAAvvtJ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1135" y="199639"/>
            <a:ext cx="2309242" cy="31405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://www.nlt.tj/uploads/avatar/prose_classic/img_5bff5b70f053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65978" y="221782"/>
            <a:ext cx="2114575" cy="31718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0" descr="https://cdn1.ozone.ru/multimedia/1003222788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75" name="Picture 11" descr="C:\Users\dbaymakanova\Desktop\100322278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777" y="3526940"/>
            <a:ext cx="2231033" cy="321711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3" descr="https://pbs.twimg.com/media/DLMRd14WAAA-2WO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78" name="Picture 14" descr="C:\Users\dbaymakanova\Desktop\DLMRd14WAAA-2WO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566593"/>
            <a:ext cx="2194372" cy="312843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80" name="Picture 16" descr="https://bidspirit-images.global.ssl.fastly.net/thearc/cloned-images/194796/003/a_ignore_q_80_w_1000_c_limit_00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34428" y="3699959"/>
            <a:ext cx="2243496" cy="299506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18" descr="https://cdn1.ozone.ru/multimedia/1004454998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83" name="Picture 19" descr="C:\Users\dbaymakanova\Desktop\1004454998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13463" y="3754120"/>
            <a:ext cx="1895222" cy="29899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85" name="Picture 21" descr="https://avatars.yandex.net/get-music-content/34131/348bb313.a.515022-1/m1000x1000?webp=fals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80553" y="190182"/>
            <a:ext cx="2428132" cy="33725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41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s://cdn.wallpapersafari.com/78/56/pbv6Z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s://static.daru-dar.org/s600/02/00/66/13/66137f1d11af3ca2dc5339efd2eec99868ea339a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62" t="5159" r="2986" b="6803"/>
          <a:stretch/>
        </p:blipFill>
        <p:spPr bwMode="auto">
          <a:xfrm>
            <a:off x="215900" y="124024"/>
            <a:ext cx="3219803" cy="334710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www.christies.com/img/LotImages/2019/PAR/2019_PAR_17875_0193_000(aragon_louis).jpg?w=400?width=1600&amp;quality=7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68275"/>
            <a:ext cx="2231473" cy="284490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s://static.auction.ru/offer_images/cmn8/2019/03/22/01/big/A/aPyRta7btTN/555012_lui_aragon_bazelskie_kolokola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0950" b="30593"/>
          <a:stretch/>
        </p:blipFill>
        <p:spPr bwMode="auto">
          <a:xfrm>
            <a:off x="6405956" y="124024"/>
            <a:ext cx="2246570" cy="352839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2" descr="https://www.bookvoed.ru/files/1836/12/18/16/84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4" descr="https://itemimg.com/i/120560023.0.208x2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6" descr="https://itemimg.com/i/120560023.0.208x208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34" name="Picture 18" descr="https://static.auction.ru/offer_images/2016/12/05/11/big/O/ODLgr23beCs/kniga_lui_aragon_serija_mastera_sovremennoj_prozy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776" t="7916" r="13914" b="7362"/>
          <a:stretch/>
        </p:blipFill>
        <p:spPr bwMode="auto">
          <a:xfrm>
            <a:off x="3563888" y="3421360"/>
            <a:ext cx="2170470" cy="302433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36" name="Picture 20" descr="https://72.img.avito.st/1280x960/249880767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837" t="12422" r="18154" b="8818"/>
          <a:stretch/>
        </p:blipFill>
        <p:spPr bwMode="auto">
          <a:xfrm>
            <a:off x="6444208" y="3763585"/>
            <a:ext cx="2208318" cy="309441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38" name="Picture 22" descr="https://cs1.livemaster.ru/storage/65/fc/c9cfb98eb6bb20152ec9c99282lz--vintazh-b0241-aragon-lui-kommunisty-1953-g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302" t="9900" r="21228" b="4584"/>
          <a:stretch/>
        </p:blipFill>
        <p:spPr bwMode="auto">
          <a:xfrm>
            <a:off x="662339" y="3700436"/>
            <a:ext cx="2279377" cy="315756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9182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4.bp.blogspot.com/-RGjMP9JEPlo/WdNUiDfvHTI/AAAAAAABEG8/VaRJPmfKupk0wkVc3wlNGEw-ZKYpSOnkACLcBGAs/s1600/%25D0%25A1%25D0%25BB%25D0%25B0%25D0%25B9%25D0%25B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66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4067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wallpapertag.com/wallpaper/full/e/f/9/354735-vertical-blur-background-2560x1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2" y="0"/>
            <a:ext cx="91414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sun9-10.userapi.com/impf/c851324/v851324837/1a5927/axbG5_DelJc.jpg?size=604x453&amp;quality=96&amp;sign=0d48c776da6d45ae17fcde6c1bafa983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4480" y="0"/>
            <a:ext cx="6099020" cy="40770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8505" y="4221088"/>
            <a:ext cx="8856984" cy="25853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В феврале 1966 г. Арагон публично протестовал против приговора Синявскому и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Даниэлю. 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В декабре 1969 года Арагон подписал коллективный протест против исключения Солженицына из Союза писателей, в котором это исключение было названо «страшной ошибкой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». 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Могли ли мы поверить, что сегодня на родине торжествующего социализма то, что даже Николай II и не подумал сделать с Чеховым, свободно издавшим свой «Сахалин», станет судьбой Александра Солженицына, лучшего продолжателя великой русской традиции, жертвы сталинского террора, главное преступление которого заключается в том, что он выжил!</a:t>
            </a:r>
          </a:p>
        </p:txBody>
      </p:sp>
    </p:spTree>
    <p:extLst>
      <p:ext uri="{BB962C8B-B14F-4D97-AF65-F5344CB8AC3E}">
        <p14:creationId xmlns:p14="http://schemas.microsoft.com/office/powerpoint/2010/main" xmlns="" val="2192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nimal-wallpaper.com/wallpaper/unicorn-ombre-hd-wallpaper-For-Background-HD-Wallpap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http://sputnikimages.com/images/old_preview/40/60/406089_preview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2" name="Picture 4" descr="http://sputnikimages.com/images/old_preview/40/60/406089_previe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404664"/>
            <a:ext cx="3609975" cy="571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851920" y="335845"/>
            <a:ext cx="5112568" cy="618630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200" b="1" i="1" dirty="0"/>
              <a:t>После выезда на Запад Виктора Некрасова его жене и пасынку Виктору </a:t>
            </a:r>
            <a:r>
              <a:rPr lang="ru-RU" sz="2200" b="1" i="1" dirty="0" err="1"/>
              <a:t>Кондыреву</a:t>
            </a:r>
            <a:r>
              <a:rPr lang="ru-RU" sz="2200" b="1" i="1" dirty="0"/>
              <a:t> власти СССР не разрешали выехать из страны. Некрасов обратился за помощью к Арагону, которого советское руководство к 80-летию (1977) решило наградить орденом Дружбы народов. Придя в советское посольство в Париже на вручение награды, Арагон заявил советскому послу С. В. Червоненко, что при дальнейшем удержании в СССР сына Некрасова он открыто откажется от ордена. Угроза подействовала, и Виктора </a:t>
            </a:r>
            <a:r>
              <a:rPr lang="ru-RU" sz="2200" b="1" i="1" dirty="0" err="1"/>
              <a:t>Кондырева</a:t>
            </a:r>
            <a:r>
              <a:rPr lang="ru-RU" sz="2200" b="1" i="1" dirty="0"/>
              <a:t> выпустили «под нажимом мировой коммунистической общественности»</a:t>
            </a:r>
          </a:p>
        </p:txBody>
      </p:sp>
    </p:spTree>
    <p:extLst>
      <p:ext uri="{BB962C8B-B14F-4D97-AF65-F5344CB8AC3E}">
        <p14:creationId xmlns:p14="http://schemas.microsoft.com/office/powerpoint/2010/main" xmlns="" val="21929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https://wallpaper-mania.com/wp-content/uploads/2018/09/High_resolution_wallpaper_background_ID_777003579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932040" y="19087"/>
            <a:ext cx="334578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i="1" dirty="0">
                <a:solidFill>
                  <a:schemeClr val="bg1"/>
                </a:solidFill>
              </a:rPr>
              <a:t>Награды </a:t>
            </a:r>
          </a:p>
        </p:txBody>
      </p:sp>
      <p:sp>
        <p:nvSpPr>
          <p:cNvPr id="4" name="AutoShape 2" descr="https://persons-info.com/userfiles/image/persons/10000-20000/13000-14000/13612/TELZHANOV_Kanafiia_Temir-Bulatovich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fsd.multiurok.ru/html/2017/12/06/s_5a27325391318/img4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382492" y="1700808"/>
            <a:ext cx="4618664" cy="156966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i="1" dirty="0"/>
              <a:t>Орден Октябрьской Революции </a:t>
            </a:r>
            <a:endParaRPr lang="ru-RU" sz="2400" b="1" i="1" dirty="0" smtClean="0"/>
          </a:p>
          <a:p>
            <a:pPr algn="ctr"/>
            <a:r>
              <a:rPr lang="ru-RU" sz="2400" b="1" i="1" dirty="0" smtClean="0"/>
              <a:t>(</a:t>
            </a:r>
            <a:r>
              <a:rPr lang="ru-RU" sz="2400" b="1" i="1" dirty="0"/>
              <a:t>2 октября 1972)</a:t>
            </a:r>
          </a:p>
          <a:p>
            <a:pPr algn="ctr"/>
            <a:r>
              <a:rPr lang="ru-RU" sz="2400" b="1" i="1" dirty="0"/>
              <a:t>Орден Дружбы народов </a:t>
            </a:r>
            <a:endParaRPr lang="en-US" sz="2400" b="1" i="1" dirty="0" smtClean="0"/>
          </a:p>
          <a:p>
            <a:pPr algn="ctr"/>
            <a:r>
              <a:rPr lang="ru-RU" sz="2400" b="1" i="1" dirty="0" smtClean="0"/>
              <a:t>(</a:t>
            </a:r>
            <a:r>
              <a:rPr lang="ru-RU" sz="2400" b="1" i="1" dirty="0"/>
              <a:t>3 ноября 1977)</a:t>
            </a:r>
          </a:p>
        </p:txBody>
      </p:sp>
      <p:sp>
        <p:nvSpPr>
          <p:cNvPr id="7" name="AutoShape 2" descr="https://pbs.twimg.com/media/ELWFbudX0AM4xaN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6" name="Picture 4" descr="https://magnifisonz.com/wp-content/uploads/2016/11/louis_aragon_quo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98332" y="3717032"/>
            <a:ext cx="4762500" cy="2857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6" descr="https://img-fotki.yandex.ru/get/15506/97833783.c4c/0_126371_62dfec96_XXXL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https://upload.wikimedia.org/wikipedia/commons/2/28/Portrait_Aragon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201" name="Picture 9" descr="C:\Users\dbaymakanova\Desktop\Portrait_Arag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2918"/>
            <a:ext cx="4310168" cy="58841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92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s://cdn.wallpapersafari.com/78/56/pbv6Z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 rot="21248664">
            <a:off x="248188" y="1835532"/>
            <a:ext cx="864762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xmlns="" val="2192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59</Words>
  <Application>Microsoft Office PowerPoint</Application>
  <PresentationFormat>Экран (4:3)</PresentationFormat>
  <Paragraphs>18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nekosareva</cp:lastModifiedBy>
  <cp:revision>25</cp:revision>
  <dcterms:created xsi:type="dcterms:W3CDTF">2022-05-03T02:35:39Z</dcterms:created>
  <dcterms:modified xsi:type="dcterms:W3CDTF">2022-10-03T04:32:48Z</dcterms:modified>
</cp:coreProperties>
</file>