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01" r:id="rId3"/>
    <p:sldId id="306" r:id="rId4"/>
    <p:sldId id="267" r:id="rId5"/>
    <p:sldId id="281" r:id="rId6"/>
    <p:sldId id="280" r:id="rId7"/>
    <p:sldId id="283" r:id="rId8"/>
    <p:sldId id="291" r:id="rId9"/>
    <p:sldId id="292" r:id="rId10"/>
    <p:sldId id="295" r:id="rId11"/>
    <p:sldId id="297" r:id="rId12"/>
    <p:sldId id="284" r:id="rId13"/>
    <p:sldId id="302" r:id="rId14"/>
    <p:sldId id="269" r:id="rId15"/>
    <p:sldId id="299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  <a:srgbClr val="99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4" d="100"/>
          <a:sy n="94" d="100"/>
        </p:scale>
        <p:origin x="-1200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E4B3-0D35-4980-80B8-1BF89A4DEC92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E0A4A-CB70-436E-83C4-7704461895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5047333"/>
      </p:ext>
    </p:extLst>
  </p:cSld>
  <p:clrMapOvr>
    <a:masterClrMapping/>
  </p:clrMapOvr>
  <p:transition spd="slow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4A6C1-A7DA-4F08-AC27-4D76F5DB4377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F3ABB-9879-4805-A3DC-A7E2163FD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3476733"/>
      </p:ext>
    </p:extLst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C2BF7-746D-44D0-86D7-B6A4D2E4C44D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BB44F-1E03-4F08-8ABD-567893D7F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1072758"/>
      </p:ext>
    </p:extLst>
  </p:cSld>
  <p:clrMapOvr>
    <a:masterClrMapping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F6E8E-56CF-445E-8ED0-7370722AB431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30E7-575F-4940-BD77-0FC883CBB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6622912"/>
      </p:ext>
    </p:extLst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646A6-725C-4A7F-A91A-D3E46D179F2B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6A6CA-9AA9-4BB1-85C9-17FCAFBEB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6746274"/>
      </p:ext>
    </p:extLst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BD5D4-FA08-4B3B-9E6C-8077A64A98EB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623E1-3F38-44AC-910D-D5817A04E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8717099"/>
      </p:ext>
    </p:extLst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C215-A215-49D9-9115-C3FD1C58B12D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A1DD-B9B0-4380-996B-6715B0B14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4862393"/>
      </p:ext>
    </p:extLst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0F9D6-4968-426B-BB82-C4CEB81AC871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9C840-FDB4-43F0-AF9E-6E3295635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5791564"/>
      </p:ext>
    </p:extLst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DB3B3-ECFD-4F5F-8807-F39DF2CAE81E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31D62-2AD5-4417-B127-509253F1A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6194551"/>
      </p:ext>
    </p:extLst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EB37D-BA4E-4AD2-AA15-D7CB567665B7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49D94-5C87-47F5-957C-196862025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3609279"/>
      </p:ext>
    </p:extLst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FB8D-2C66-4E10-906D-B41B30974CCA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44E68-2B5C-4C63-A41B-F71827DE3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3989289"/>
      </p:ext>
    </p:extLst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49BCDF-3715-4C56-A8AD-0DA3491EA40F}" type="datetimeFigureOut">
              <a:rPr lang="ru-RU"/>
              <a:pPr>
                <a:defRPr/>
              </a:pPr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8729B7-F48E-41FE-AE73-C07E6A040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3571868" y="5072074"/>
            <a:ext cx="223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1893 </a:t>
            </a:r>
            <a:r>
              <a:rPr lang="ru-RU" sz="24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1941)</a:t>
            </a: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WordArt 8"/>
          <p:cNvSpPr>
            <a:spLocks noChangeArrowheads="1" noChangeShapeType="1" noTextEdit="1"/>
          </p:cNvSpPr>
          <p:nvPr/>
        </p:nvSpPr>
        <p:spPr bwMode="auto">
          <a:xfrm>
            <a:off x="0" y="3929066"/>
            <a:ext cx="9144000" cy="122396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Иван Васильевич Панфилов</a:t>
            </a:r>
            <a:endParaRPr lang="ru-RU" sz="3600" b="1" kern="10" dirty="0">
              <a:ln w="12700">
                <a:solidFill>
                  <a:srgbClr val="9933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599" y="1268760"/>
            <a:ext cx="8692702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Чтобы остаться в сердцах </a:t>
            </a: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поколений</a:t>
            </a:r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en-US" sz="3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130 лет со дня рождения советского военачальника </a:t>
            </a:r>
            <a:endParaRPr lang="ru-RU" sz="24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Ивана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Панфилова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WordArt 8"/>
          <p:cNvSpPr>
            <a:spLocks noChangeArrowheads="1" noChangeShapeType="1" noTextEdit="1"/>
          </p:cNvSpPr>
          <p:nvPr/>
        </p:nvSpPr>
        <p:spPr bwMode="auto">
          <a:xfrm>
            <a:off x="539552" y="116633"/>
            <a:ext cx="8407797" cy="172819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 Antiqua"/>
              </a:rPr>
              <a:t>Иван Панфилов: </a:t>
            </a:r>
            <a:endParaRPr lang="ru-RU" sz="3600" b="1" kern="10" dirty="0">
              <a:ln w="12700">
                <a:solidFill>
                  <a:srgbClr val="9933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Book Antiqua"/>
            </a:endParaRPr>
          </a:p>
          <a:p>
            <a:pPr algn="ctr"/>
            <a:r>
              <a:rPr lang="ru-RU" sz="3600" dirty="0"/>
              <a:t>Советский военачальник, Герой Советского Союза. Генерал-майор</a:t>
            </a:r>
            <a:r>
              <a:rPr lang="ru-RU" sz="3600" b="1" kern="10" dirty="0" smtClean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 Antiqua"/>
              </a:rPr>
              <a:t>"  </a:t>
            </a:r>
            <a:endParaRPr lang="ru-RU" sz="3600" b="1" kern="10" dirty="0">
              <a:ln w="12700">
                <a:solidFill>
                  <a:srgbClr val="9933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Book Antiqua"/>
            </a:endParaRPr>
          </a:p>
        </p:txBody>
      </p:sp>
      <p:pic>
        <p:nvPicPr>
          <p:cNvPr id="1026" name="Picture 2" descr="C:\Users\dbaymakanova\Desktop\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856984" cy="5085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i.pinimg.com/originals/2b/1c/cc/2b1ccc85a8d119046f8dd140924b87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k16.ru/book/Gnevnoe_nebo_Ispanii/Panfilov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4045471" cy="5878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71392" y="951692"/>
            <a:ext cx="4355976" cy="535531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Родился (20 декабря 1892 года (1 января 1893 года) или  (13) января 1893 года в Петровске Саратовской губернии в семье мелкого конторского служащего. Русский по национальности.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Отец — отставной военный писарь из мещан г. Петровска Саратовской губернии Василий Захарович Панфилов, мать — Александра Степановна.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Из-за ранней смерти матери (1904 г.), после окончания третьего класса вынужден был оставить учёбу в четырёхклассном городском училище Петровска, с 1905 года работал в бакалейной лавке в Саратове по найму. Во время 1 Русской революции отец за участие в забастовке был уволен и уже не мог содержать семью.</a:t>
            </a:r>
          </a:p>
        </p:txBody>
      </p:sp>
      <p:sp>
        <p:nvSpPr>
          <p:cNvPr id="5" name="AutoShape 6" descr="https://catherineasquithgallery.com/uploads/posts/2021-02/1613170428_69-p-zheltii-fon-dlya-vizitok-7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catherineasquithgallery.com/uploads/posts/2021-02/1613170428_69-p-zheltii-fon-dlya-vizitok-7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f3.ppt-online.org/files3/slide/o/ok0xzFRNWi54HA1M73PtyvwBXbnS6UrDIpsKaf/slide-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baymakanova\Desktop\7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3999" cy="669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krmuseumgr.nnov.muzkult.ru/media/2020/12/31/1243785500/panfilo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dbaymakanova\Desktop\8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7937"/>
            <a:ext cx="9108504" cy="49332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040" y="4828695"/>
            <a:ext cx="91085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Первая мировая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война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: В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октябре 1915 года был призван в Русскую императорскую армию. Военная служба началась в учебной команде 168-го запасного батальона. С марта 1917 года в составе 638-го пехотного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Ольтинского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полка 160-й пехотной дивизии 16-го армейского корпуса 9-й армии воевал на Юго-Западном фронте Первой мировой войны в звании 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фельдфебеля.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 1917 году был избран членом полкового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комитета.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Демобилизовался в 1918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году.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hert-poberi.ru/wp-content/uploads/proga/111/images1/201801/igor2-07011815391339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776"/>
            <a:ext cx="4896544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.mycdn.me/i?r=AzEPZsRbOZEKgBhR0XGMT1RkWFDrHky5YOJn4H9QpMbsA6aKTM5SRkZCeTgDn6uOy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776"/>
            <a:ext cx="3384376" cy="3271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0" y="3388652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Гражданская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война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октябре 1918 года добровольно вступил в Красную армию. Первой должностью красного командира стала командир взвода в 1-ом Саратовском пехотном полку 25-й стрелковой дивизии. В составе полка участвовал в подавлении восстания Чехословацкого корпуса. С марта 1919 года служил в 20-й Пензенской стрелковой дивизии. Принимал участие в Уфимской операции. С августа воевал под Царицыном. В марте 1920 года заболел тифом. После болезни, с апреля участвовал в советско-польской войне, где воевал в должности командира взвода в 100-ом стрелковом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полку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(по другим данным — командир разведывательного эскадрона). В 1920 году вступил в РКП(б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героизм в советско-польской войне в 1921 году был награждён орденом Красного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знамени.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1462"/>
            <a:ext cx="9161656" cy="703497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002060"/>
                </a:solidFill>
              </a:rPr>
              <a:t>Межвоенный</a:t>
            </a:r>
            <a:r>
              <a:rPr lang="ru-RU" sz="1400" b="1" i="1" dirty="0">
                <a:solidFill>
                  <a:srgbClr val="002060"/>
                </a:solidFill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</a:rPr>
              <a:t>период</a:t>
            </a:r>
          </a:p>
          <a:p>
            <a:pPr algn="ctr"/>
            <a:endParaRPr lang="ru-RU" sz="1400" b="1" i="1" dirty="0">
              <a:solidFill>
                <a:srgbClr val="002060"/>
              </a:solidFill>
            </a:endParaRPr>
          </a:p>
          <a:p>
            <a:r>
              <a:rPr lang="ru-RU" sz="1400" b="1" i="1" dirty="0">
                <a:solidFill>
                  <a:srgbClr val="002060"/>
                </a:solidFill>
              </a:rPr>
              <a:t>С сентября 1920 года боролся с бандитизмом на Украине сначала в должности командира взвода, а затем роты 100-го стрелкового полка. В марте 1921 года он был назначен командиром взвода 183-го отдельного пограничного батальона. В городе </a:t>
            </a:r>
            <a:r>
              <a:rPr lang="ru-RU" sz="1400" b="1" i="1" dirty="0" smtClean="0">
                <a:solidFill>
                  <a:srgbClr val="002060"/>
                </a:solidFill>
              </a:rPr>
              <a:t>Овидиополь</a:t>
            </a:r>
            <a:r>
              <a:rPr lang="ru-RU" sz="1400" b="1" i="1" dirty="0">
                <a:solidFill>
                  <a:srgbClr val="002060"/>
                </a:solidFill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</a:rPr>
              <a:t>встретил </a:t>
            </a:r>
            <a:r>
              <a:rPr lang="ru-RU" sz="1400" b="1" i="1" dirty="0">
                <a:solidFill>
                  <a:srgbClr val="002060"/>
                </a:solidFill>
              </a:rPr>
              <a:t>Марию Ивановну, которая стала его женой.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В декабре перспективного командира направили в Киевскую объединённую пехотную школу, где Панфилов в течение двух лет проходил обучение. По окончании военной школы в 1923 назначен в 52-й Ярославский стрелковый полк на должность командира взвода, позже занимал должности помощника командира и командира роты.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В апреле 1924 года по собственной просьбе был переведён в 1-й Туркестанский стрелковый полк; с этого времени судьба Ивана Васильевича была тесно связана с Туркестаном. В полку служил командиром роты, помощником командира батальона, а затем начальником полковой школы. С мая 1925 по август 1926 года служил командиром роты и начальником пограничного поста Хорог (в Бадахшане, высокогорном регионе Таджикистана) в составе </a:t>
            </a:r>
            <a:r>
              <a:rPr lang="ru-RU" sz="1400" b="1" i="1" dirty="0" err="1">
                <a:solidFill>
                  <a:srgbClr val="002060"/>
                </a:solidFill>
              </a:rPr>
              <a:t>Памирского</a:t>
            </a:r>
            <a:r>
              <a:rPr lang="ru-RU" sz="1400" b="1" i="1" dirty="0">
                <a:solidFill>
                  <a:srgbClr val="002060"/>
                </a:solidFill>
              </a:rPr>
              <a:t> отряда.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С августа по октябрь Иван Васильевич исполнял должность командира </a:t>
            </a:r>
            <a:r>
              <a:rPr lang="ru-RU" sz="1400" b="1" i="1" dirty="0" err="1">
                <a:solidFill>
                  <a:srgbClr val="002060"/>
                </a:solidFill>
              </a:rPr>
              <a:t>Памирского</a:t>
            </a:r>
            <a:r>
              <a:rPr lang="ru-RU" sz="1400" b="1" i="1" dirty="0">
                <a:solidFill>
                  <a:srgbClr val="002060"/>
                </a:solidFill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</a:rPr>
              <a:t>отряда. </a:t>
            </a:r>
            <a:r>
              <a:rPr lang="ru-RU" sz="1400" b="1" i="1" dirty="0">
                <a:solidFill>
                  <a:srgbClr val="002060"/>
                </a:solidFill>
              </a:rPr>
              <a:t>С августа 1927 года служил начальником полковой школы 4-го Туркестанского стрелкового полка. В апреле 1928 года переведён на должность командира батальона 6-го Туркестанского стрелкового полка. В марте–июне 1929 года принимал участие в боях с </a:t>
            </a:r>
            <a:r>
              <a:rPr lang="ru-RU" sz="1400" b="1" i="1" dirty="0" smtClean="0">
                <a:solidFill>
                  <a:srgbClr val="002060"/>
                </a:solidFill>
              </a:rPr>
              <a:t>басмачами. </a:t>
            </a:r>
            <a:r>
              <a:rPr lang="ru-RU" sz="1400" b="1" i="1" dirty="0">
                <a:solidFill>
                  <a:srgbClr val="002060"/>
                </a:solidFill>
              </a:rPr>
              <a:t>За боевые отличия в этих боях был награждён орденом Красного </a:t>
            </a:r>
            <a:r>
              <a:rPr lang="ru-RU" sz="1400" b="1" i="1" dirty="0" smtClean="0">
                <a:solidFill>
                  <a:srgbClr val="002060"/>
                </a:solidFill>
              </a:rPr>
              <a:t>Знамени.</a:t>
            </a:r>
            <a:endParaRPr lang="ru-RU" sz="1400" b="1" i="1" dirty="0">
              <a:solidFill>
                <a:srgbClr val="002060"/>
              </a:solidFill>
            </a:endParaRPr>
          </a:p>
          <a:p>
            <a:r>
              <a:rPr lang="ru-RU" sz="1400" b="1" i="1" dirty="0">
                <a:solidFill>
                  <a:srgbClr val="002060"/>
                </a:solidFill>
              </a:rPr>
              <a:t>В марте 1931 года получил назначение на должность командира и комиссара 8-го отдельного стрелкового батальона местных войск. Окончил Высшие военные курсы, получил звание полковника.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В декабре 1932 года возглавил 9-й отдельный Туркестанский Краснознаменный горнострелковый полк (выделен из состава 3-й Туркестанской горнострелковой дивизии).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В 1936 году жена Панфилова, Мария Ивановна, участвовала во Всесоюзном совещании жён командиров </a:t>
            </a:r>
            <a:r>
              <a:rPr lang="ru-RU" sz="1400" b="1" i="1" dirty="0" smtClean="0">
                <a:solidFill>
                  <a:srgbClr val="002060"/>
                </a:solidFill>
              </a:rPr>
              <a:t>РККА. </a:t>
            </a:r>
            <a:r>
              <a:rPr lang="ru-RU" sz="1400" b="1" i="1" dirty="0">
                <a:solidFill>
                  <a:srgbClr val="002060"/>
                </a:solidFill>
              </a:rPr>
              <a:t>В июле 1937 года был переведён в штаб Среднеазиатского военного </a:t>
            </a:r>
            <a:r>
              <a:rPr lang="ru-RU" sz="1400" b="1" i="1" dirty="0" smtClean="0">
                <a:solidFill>
                  <a:srgbClr val="002060"/>
                </a:solidFill>
              </a:rPr>
              <a:t>округа</a:t>
            </a:r>
            <a:r>
              <a:rPr lang="ru-RU" sz="1400" b="1" i="1" dirty="0">
                <a:solidFill>
                  <a:srgbClr val="002060"/>
                </a:solidFill>
              </a:rPr>
              <a:t> </a:t>
            </a:r>
            <a:r>
              <a:rPr lang="ru-RU" sz="1400" b="1" i="1" dirty="0" smtClean="0">
                <a:solidFill>
                  <a:srgbClr val="002060"/>
                </a:solidFill>
              </a:rPr>
              <a:t>на </a:t>
            </a:r>
            <a:r>
              <a:rPr lang="ru-RU" sz="1400" b="1" i="1" dirty="0">
                <a:solidFill>
                  <a:srgbClr val="002060"/>
                </a:solidFill>
              </a:rPr>
              <a:t>должность начальника квартирно-эксплуатационного отдела.</a:t>
            </a:r>
          </a:p>
          <a:p>
            <a:r>
              <a:rPr lang="ru-RU" sz="1400" b="1" i="1" dirty="0">
                <a:solidFill>
                  <a:srgbClr val="002060"/>
                </a:solidFill>
              </a:rPr>
              <a:t>В 1938 году был награждён медалью «XX лет Рабоче-Крестьянской Красной Армии</a:t>
            </a:r>
            <a:r>
              <a:rPr lang="ru-RU" sz="1400" b="1" i="1" dirty="0" smtClean="0">
                <a:solidFill>
                  <a:srgbClr val="002060"/>
                </a:solidFill>
              </a:rPr>
              <a:t>».</a:t>
            </a:r>
            <a:endParaRPr lang="ru-RU" sz="1400" b="1" i="1" dirty="0">
              <a:solidFill>
                <a:srgbClr val="002060"/>
              </a:solidFill>
            </a:endParaRPr>
          </a:p>
          <a:p>
            <a:r>
              <a:rPr lang="ru-RU" sz="1400" b="1" i="1" dirty="0">
                <a:solidFill>
                  <a:srgbClr val="002060"/>
                </a:solidFill>
              </a:rPr>
              <a:t>В октябре 1938 года Иван Васильевич получил назначение в город Фрунзе на должность военного комиссара Киргизской ССР. В это время жена Панфилова возглавила Свердловский райсовет города Фрунзе. За свою деятельность она была награждена орденом «Знак Почета</a:t>
            </a:r>
            <a:r>
              <a:rPr lang="ru-RU" sz="1400" b="1" i="1" dirty="0" smtClean="0">
                <a:solidFill>
                  <a:srgbClr val="002060"/>
                </a:solidFill>
              </a:rPr>
              <a:t>». </a:t>
            </a:r>
            <a:r>
              <a:rPr lang="ru-RU" sz="1400" b="1" i="1" dirty="0">
                <a:solidFill>
                  <a:srgbClr val="002060"/>
                </a:solidFill>
              </a:rPr>
              <a:t>В июне 1941 года был выдвинут кандидатом в депутаты Верховного Совета Киргизской ССР 1-го созыва, но после начала войны выборы были отменены</a:t>
            </a:r>
            <a:r>
              <a:rPr lang="ru-RU" sz="1400" b="1" i="1" dirty="0" smtClean="0">
                <a:solidFill>
                  <a:srgbClr val="002060"/>
                </a:solidFill>
              </a:rPr>
              <a:t>.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s.myshared.ru/116/1442080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624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s://nosoldat.net/wp-content/uploads/3/e/1/3e1ba7ebae04ec80814a54b63282e0c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88" y="116632"/>
            <a:ext cx="9058016" cy="6516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hareslide.ru/img/thumbs/d0a171a70ca654b70b5ffdadb42c0267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dbaymakanova\Desktop\d0a171a70ca654b70b5ffdadb42c0267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8880921" cy="6581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heslide.ru/img/thumbs/fa059a918741a500becc885e2a162536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 descr="C:\Users\dbaymakanova\Desktop\fa059a918741a500becc885e2a162536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007" y="116632"/>
            <a:ext cx="8854489" cy="6624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fsd.multiurok.ru/html/2018/03/01/s_5a9860f10a016/img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1" name="Picture 3" descr="C:\Users\dbaymakanova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6681"/>
            <a:ext cx="8808913" cy="6624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:\Users\dbaymakanova\Downloads\slide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8" y="116632"/>
            <a:ext cx="8807320" cy="6624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age2.slideserve.com/4294525/slide4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06" y="3241625"/>
            <a:ext cx="4573172" cy="35394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smtClean="0"/>
              <a:t>Награды</a:t>
            </a:r>
            <a:endParaRPr lang="ru-RU" sz="1600" b="1" i="1" dirty="0"/>
          </a:p>
          <a:p>
            <a:pPr algn="ctr"/>
            <a:r>
              <a:rPr lang="ru-RU" sz="1600" b="1" i="1" dirty="0"/>
              <a:t>Герой Советского Союза (12.04.1942, </a:t>
            </a:r>
            <a:r>
              <a:rPr lang="ru-RU" sz="1600" b="1" i="1" dirty="0" smtClean="0"/>
              <a:t>посмертно)</a:t>
            </a:r>
            <a:endParaRPr lang="ru-RU" sz="1600" b="1" i="1" dirty="0"/>
          </a:p>
          <a:p>
            <a:pPr algn="ctr"/>
            <a:r>
              <a:rPr lang="ru-RU" sz="1600" b="1" i="1" dirty="0"/>
              <a:t>Орден Ленина (12.04.1942, </a:t>
            </a:r>
            <a:r>
              <a:rPr lang="ru-RU" sz="1600" b="1" i="1" dirty="0" smtClean="0"/>
              <a:t>посмертно)</a:t>
            </a:r>
            <a:endParaRPr lang="ru-RU" sz="1600" b="1" i="1" dirty="0"/>
          </a:p>
          <a:p>
            <a:pPr algn="ctr"/>
            <a:r>
              <a:rPr lang="ru-RU" sz="1600" b="1" i="1" dirty="0"/>
              <a:t>Орден Красного Знамени (</a:t>
            </a:r>
            <a:r>
              <a:rPr lang="ru-RU" sz="1600" b="1" i="1" dirty="0" smtClean="0"/>
              <a:t>13.08.1921, 7.08.1929, 11.11.1941)</a:t>
            </a:r>
            <a:endParaRPr lang="ru-RU" sz="1600" b="1" i="1" dirty="0"/>
          </a:p>
          <a:p>
            <a:pPr algn="ctr"/>
            <a:r>
              <a:rPr lang="ru-RU" sz="1600" b="1" i="1" dirty="0"/>
              <a:t>Юбилейная медаль «XX лет Рабоче-Крестьянской Красной Армии» (</a:t>
            </a:r>
            <a:r>
              <a:rPr lang="ru-RU" sz="1600" b="1" i="1" dirty="0" smtClean="0"/>
              <a:t>22.02.1938)</a:t>
            </a:r>
            <a:endParaRPr lang="ru-RU" sz="1600" b="1" i="1" dirty="0"/>
          </a:p>
          <a:p>
            <a:pPr algn="ctr"/>
            <a:r>
              <a:rPr lang="ru-RU" sz="1600" b="1" i="1" dirty="0"/>
              <a:t>Медаль «За оборону </a:t>
            </a:r>
            <a:r>
              <a:rPr lang="ru-RU" sz="1600" b="1" i="1" dirty="0" smtClean="0"/>
              <a:t>Москвы», </a:t>
            </a:r>
            <a:r>
              <a:rPr lang="ru-RU" sz="1600" b="1" i="1" dirty="0"/>
              <a:t>посмертно (</a:t>
            </a:r>
            <a:r>
              <a:rPr lang="ru-RU" sz="1600" b="1" i="1" dirty="0" smtClean="0"/>
              <a:t>1944)</a:t>
            </a:r>
            <a:endParaRPr lang="ru-RU" sz="1600" b="1" i="1" dirty="0"/>
          </a:p>
          <a:p>
            <a:pPr algn="ctr"/>
            <a:r>
              <a:rPr lang="ru-RU" sz="1600" b="1" i="1" dirty="0"/>
              <a:t>Именное оружие (пистолет «парабеллум») от Реввоенсовета СССР (26.11.1930)</a:t>
            </a:r>
          </a:p>
          <a:p>
            <a:pPr algn="ctr"/>
            <a:r>
              <a:rPr lang="ru-RU" sz="1600" b="1" i="1" dirty="0"/>
              <a:t>Именное оружие (пистолет Коровина) от ЦИК Киргизский АССР (28.02.1930</a:t>
            </a:r>
            <a:r>
              <a:rPr lang="ru-RU" sz="1600" b="1" i="1" dirty="0" smtClean="0"/>
              <a:t>)</a:t>
            </a:r>
            <a:endParaRPr lang="ru-RU" sz="16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68408" y="3573016"/>
            <a:ext cx="4283968" cy="246221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err="1" smtClean="0"/>
              <a:t>Киновоплощения</a:t>
            </a:r>
            <a:endParaRPr lang="ru-RU" sz="1400" b="1" i="1" dirty="0"/>
          </a:p>
          <a:p>
            <a:r>
              <a:rPr lang="ru-RU" sz="1400" b="1" i="1" dirty="0"/>
              <a:t>1967 — «За нами Москва». В роли — Всеволод </a:t>
            </a:r>
            <a:r>
              <a:rPr lang="ru-RU" sz="1400" b="1" i="1" dirty="0" err="1"/>
              <a:t>Санаев</a:t>
            </a:r>
            <a:r>
              <a:rPr lang="ru-RU" sz="1400" b="1" i="1" dirty="0"/>
              <a:t>.</a:t>
            </a:r>
          </a:p>
          <a:p>
            <a:r>
              <a:rPr lang="ru-RU" sz="1400" b="1" i="1" dirty="0"/>
              <a:t>1984 — «Волоколамское шоссе». Фильм-спектакль МХАТа имени Горького по мотивам повести А. Бека. В роли Георгий Бурков.</a:t>
            </a:r>
          </a:p>
          <a:p>
            <a:r>
              <a:rPr lang="ru-RU" sz="1400" b="1" i="1" dirty="0"/>
              <a:t>1985 — «Битва за </a:t>
            </a:r>
            <a:r>
              <a:rPr lang="ru-RU" sz="1400" b="1" i="1" dirty="0" smtClean="0"/>
              <a:t>Москву». </a:t>
            </a:r>
            <a:r>
              <a:rPr lang="ru-RU" sz="1400" b="1" i="1" dirty="0"/>
              <a:t>в роли Константин Степанков.</a:t>
            </a:r>
          </a:p>
          <a:p>
            <a:r>
              <a:rPr lang="ru-RU" sz="1400" b="1" i="1" dirty="0"/>
              <a:t>2013 — сериал «</a:t>
            </a:r>
            <a:r>
              <a:rPr lang="ru-RU" sz="1400" b="1" i="1" dirty="0" err="1"/>
              <a:t>Бауыржан</a:t>
            </a:r>
            <a:r>
              <a:rPr lang="ru-RU" sz="1400" b="1" i="1" dirty="0"/>
              <a:t> </a:t>
            </a:r>
            <a:r>
              <a:rPr lang="ru-RU" sz="1400" b="1" i="1" dirty="0" err="1"/>
              <a:t>Момышулы</a:t>
            </a:r>
            <a:r>
              <a:rPr lang="ru-RU" sz="1400" b="1" i="1" dirty="0"/>
              <a:t>», Казахстан. В роли — Виктор </a:t>
            </a:r>
            <a:r>
              <a:rPr lang="ru-RU" sz="1400" b="1" i="1" dirty="0" err="1"/>
              <a:t>Ашанин</a:t>
            </a:r>
            <a:r>
              <a:rPr lang="ru-RU" sz="1400" b="1" i="1" dirty="0"/>
              <a:t>.</a:t>
            </a:r>
          </a:p>
          <a:p>
            <a:r>
              <a:rPr lang="ru-RU" sz="1400" b="1" i="1" dirty="0"/>
              <a:t>2016 — «Последний рубеж». В роли — Юрий </a:t>
            </a:r>
            <a:r>
              <a:rPr lang="ru-RU" sz="1400" b="1" i="1" dirty="0" err="1"/>
              <a:t>Цурило</a:t>
            </a:r>
            <a:endParaRPr lang="ru-RU" sz="1400" b="1" i="1" dirty="0"/>
          </a:p>
        </p:txBody>
      </p:sp>
      <p:pic>
        <p:nvPicPr>
          <p:cNvPr id="13314" name="Picture 2" descr="https://semyaivera.ru/wp-content/uploads/2020/12/1-yanvarya.-ivan-panfil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3241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97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nekosareva</cp:lastModifiedBy>
  <cp:revision>51</cp:revision>
  <dcterms:created xsi:type="dcterms:W3CDTF">2009-11-03T09:57:24Z</dcterms:created>
  <dcterms:modified xsi:type="dcterms:W3CDTF">2023-01-05T08:59:23Z</dcterms:modified>
</cp:coreProperties>
</file>