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906000" cy="6858000" type="A4"/>
  <p:notesSz cx="9906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06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2434" y="388442"/>
            <a:ext cx="5661025" cy="1854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0" y="1577340"/>
            <a:ext cx="89154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18" Type="http://schemas.openxmlformats.org/officeDocument/2006/relationships/image" Target="../media/image18.jp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jpg"/><Relationship Id="rId19" Type="http://schemas.openxmlformats.org/officeDocument/2006/relationships/image" Target="../media/image19.pn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0%D1%80%D0%B3%D1%8B%D0%BD" TargetMode="External"/><Relationship Id="rId3" Type="http://schemas.openxmlformats.org/officeDocument/2006/relationships/image" Target="../media/image24.jpg"/><Relationship Id="rId7" Type="http://schemas.openxmlformats.org/officeDocument/2006/relationships/hyperlink" Target="https://ru.wikipedia.org/wiki/%D0%A8%D0%B5%D0%B3%D0%B5%D0%BD%D0%B4%D1%8B%D0%BA" TargetMode="External"/><Relationship Id="rId12" Type="http://schemas.openxmlformats.org/officeDocument/2006/relationships/image" Target="../media/image3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ru.wikipedia.org/wiki/%D0%9A%D0%B0%D0%BA%D1%81%D0%B0%D0%BB" TargetMode="External"/><Relationship Id="rId11" Type="http://schemas.openxmlformats.org/officeDocument/2006/relationships/image" Target="../media/image29.png"/><Relationship Id="rId5" Type="http://schemas.openxmlformats.org/officeDocument/2006/relationships/image" Target="../media/image26.jpg"/><Relationship Id="rId10" Type="http://schemas.openxmlformats.org/officeDocument/2006/relationships/image" Target="../media/image28.jpg"/><Relationship Id="rId4" Type="http://schemas.openxmlformats.org/officeDocument/2006/relationships/image" Target="../media/image25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43.png"/><Relationship Id="rId9" Type="http://schemas.openxmlformats.org/officeDocument/2006/relationships/image" Target="../media/image4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jp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12" Type="http://schemas.openxmlformats.org/officeDocument/2006/relationships/image" Target="../media/image6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11" Type="http://schemas.openxmlformats.org/officeDocument/2006/relationships/image" Target="../media/image63.jpg"/><Relationship Id="rId5" Type="http://schemas.openxmlformats.org/officeDocument/2006/relationships/image" Target="../media/image57.jp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9.jpg"/><Relationship Id="rId4" Type="http://schemas.openxmlformats.org/officeDocument/2006/relationships/image" Target="../media/image68.png"/><Relationship Id="rId9" Type="http://schemas.openxmlformats.org/officeDocument/2006/relationships/image" Target="../media/image7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jpg"/><Relationship Id="rId5" Type="http://schemas.openxmlformats.org/officeDocument/2006/relationships/image" Target="../media/image77.png"/><Relationship Id="rId4" Type="http://schemas.openxmlformats.org/officeDocument/2006/relationships/image" Target="../media/image7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g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412753">
            <a:off x="221735" y="1434203"/>
            <a:ext cx="95399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«Любимых детских книг творец»</a:t>
            </a:r>
          </a:p>
          <a:p>
            <a:pPr algn="ctr"/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29 октября -100 лет со дня рождения писателя, литературоведа, поэта </a:t>
            </a:r>
            <a:r>
              <a:rPr lang="ru-RU" sz="44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Музафара</a:t>
            </a:r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 Алимбаева.</a:t>
            </a:r>
            <a:endParaRPr lang="ru-RU" sz="4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43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5123" y="137160"/>
            <a:ext cx="4549140" cy="1216660"/>
            <a:chOff x="2135123" y="137160"/>
            <a:chExt cx="4549140" cy="12166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21991" y="224028"/>
              <a:ext cx="4373880" cy="10408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35124" y="137159"/>
              <a:ext cx="4549140" cy="1216660"/>
            </a:xfrm>
            <a:custGeom>
              <a:avLst/>
              <a:gdLst/>
              <a:ahLst/>
              <a:cxnLst/>
              <a:rect l="l" t="t" r="r" b="b"/>
              <a:pathLst>
                <a:path w="4549140" h="1216660">
                  <a:moveTo>
                    <a:pt x="4478401" y="71120"/>
                  </a:moveTo>
                  <a:lnTo>
                    <a:pt x="4460748" y="71120"/>
                  </a:lnTo>
                  <a:lnTo>
                    <a:pt x="4460748" y="88900"/>
                  </a:lnTo>
                  <a:lnTo>
                    <a:pt x="4460748" y="1127760"/>
                  </a:lnTo>
                  <a:lnTo>
                    <a:pt x="88392" y="1127760"/>
                  </a:lnTo>
                  <a:lnTo>
                    <a:pt x="88392" y="88900"/>
                  </a:lnTo>
                  <a:lnTo>
                    <a:pt x="4460748" y="88900"/>
                  </a:lnTo>
                  <a:lnTo>
                    <a:pt x="4460748" y="71120"/>
                  </a:lnTo>
                  <a:lnTo>
                    <a:pt x="70739" y="71120"/>
                  </a:lnTo>
                  <a:lnTo>
                    <a:pt x="70739" y="88900"/>
                  </a:lnTo>
                  <a:lnTo>
                    <a:pt x="70739" y="1127760"/>
                  </a:lnTo>
                  <a:lnTo>
                    <a:pt x="70739" y="1145540"/>
                  </a:lnTo>
                  <a:lnTo>
                    <a:pt x="4478401" y="1145540"/>
                  </a:lnTo>
                  <a:lnTo>
                    <a:pt x="4478401" y="1127760"/>
                  </a:lnTo>
                  <a:lnTo>
                    <a:pt x="4478401" y="88900"/>
                  </a:lnTo>
                  <a:lnTo>
                    <a:pt x="4478401" y="88392"/>
                  </a:lnTo>
                  <a:lnTo>
                    <a:pt x="4478401" y="71120"/>
                  </a:lnTo>
                  <a:close/>
                </a:path>
                <a:path w="4549140" h="1216660">
                  <a:moveTo>
                    <a:pt x="4549140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0" y="1163320"/>
                  </a:lnTo>
                  <a:lnTo>
                    <a:pt x="0" y="1216660"/>
                  </a:lnTo>
                  <a:lnTo>
                    <a:pt x="4549140" y="1216660"/>
                  </a:lnTo>
                  <a:lnTo>
                    <a:pt x="4549140" y="1163320"/>
                  </a:lnTo>
                  <a:lnTo>
                    <a:pt x="53086" y="1163320"/>
                  </a:lnTo>
                  <a:lnTo>
                    <a:pt x="53086" y="53340"/>
                  </a:lnTo>
                  <a:lnTo>
                    <a:pt x="4496054" y="53340"/>
                  </a:lnTo>
                  <a:lnTo>
                    <a:pt x="4496054" y="1163066"/>
                  </a:lnTo>
                  <a:lnTo>
                    <a:pt x="4549140" y="1163066"/>
                  </a:lnTo>
                  <a:lnTo>
                    <a:pt x="4549140" y="53340"/>
                  </a:lnTo>
                  <a:lnTo>
                    <a:pt x="4549140" y="53086"/>
                  </a:lnTo>
                  <a:lnTo>
                    <a:pt x="45491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32151" y="2553969"/>
            <a:ext cx="4187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66"/>
                </a:solidFill>
                <a:latin typeface="Calibri"/>
                <a:cs typeface="Calibri"/>
              </a:rPr>
              <a:t>Певец</a:t>
            </a:r>
            <a:r>
              <a:rPr sz="2800" b="1" spc="-10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0066"/>
                </a:solidFill>
                <a:latin typeface="Calibri"/>
                <a:cs typeface="Calibri"/>
              </a:rPr>
              <a:t>детской</a:t>
            </a:r>
            <a:r>
              <a:rPr sz="2800" b="1" spc="-95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0066"/>
                </a:solidFill>
                <a:latin typeface="Calibri"/>
                <a:cs typeface="Calibri"/>
              </a:rPr>
              <a:t>литературы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2333244"/>
            <a:ext cx="9584055" cy="3355975"/>
            <a:chOff x="0" y="2333244"/>
            <a:chExt cx="9584055" cy="33559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808693"/>
              <a:ext cx="2092579" cy="28041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971" y="3003804"/>
              <a:ext cx="1560576" cy="22341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7839" y="2856001"/>
              <a:ext cx="2275459" cy="28300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62911" y="3051048"/>
              <a:ext cx="1705356" cy="22600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43528" y="2898698"/>
              <a:ext cx="2212848" cy="27904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38600" y="3093720"/>
              <a:ext cx="1642872" cy="22204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40908" y="2906306"/>
              <a:ext cx="1924812" cy="27553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35979" y="3101340"/>
              <a:ext cx="1354835" cy="21854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26807" y="2862046"/>
              <a:ext cx="2286000" cy="28011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21880" y="3057144"/>
              <a:ext cx="1716024" cy="223113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12507" y="2333244"/>
              <a:ext cx="860298" cy="45491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00771" y="2333244"/>
              <a:ext cx="395477" cy="45491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24216" y="2333244"/>
              <a:ext cx="1759457" cy="4549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694676" y="2577084"/>
              <a:ext cx="1216914" cy="454913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7228713" y="2377186"/>
            <a:ext cx="21348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1F5F"/>
                </a:solidFill>
                <a:latin typeface="Comic Sans MS"/>
                <a:cs typeface="Comic Sans MS"/>
              </a:rPr>
              <a:t>К</a:t>
            </a:r>
            <a:r>
              <a:rPr sz="16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600" b="1" spc="-20" dirty="0">
                <a:solidFill>
                  <a:srgbClr val="001F5F"/>
                </a:solidFill>
                <a:latin typeface="Comic Sans MS"/>
                <a:cs typeface="Comic Sans MS"/>
              </a:rPr>
              <a:t>100-</a:t>
            </a:r>
            <a:r>
              <a:rPr sz="1600" b="1" dirty="0">
                <a:solidFill>
                  <a:srgbClr val="001F5F"/>
                </a:solidFill>
                <a:latin typeface="Comic Sans MS"/>
                <a:cs typeface="Comic Sans MS"/>
              </a:rPr>
              <a:t>летию</a:t>
            </a:r>
            <a:r>
              <a:rPr sz="1600" b="1" spc="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600" b="1" dirty="0">
                <a:solidFill>
                  <a:srgbClr val="001F5F"/>
                </a:solidFill>
                <a:latin typeface="Comic Sans MS"/>
                <a:cs typeface="Comic Sans MS"/>
              </a:rPr>
              <a:t>со</a:t>
            </a:r>
            <a:r>
              <a:rPr sz="16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600" b="1" spc="-25" dirty="0">
                <a:solidFill>
                  <a:srgbClr val="001F5F"/>
                </a:solidFill>
                <a:latin typeface="Comic Sans MS"/>
                <a:cs typeface="Comic Sans MS"/>
              </a:rPr>
              <a:t>дня</a:t>
            </a:r>
            <a:endParaRPr sz="1600">
              <a:latin typeface="Comic Sans MS"/>
              <a:cs typeface="Comic Sans MS"/>
            </a:endParaRPr>
          </a:p>
          <a:p>
            <a:pPr marL="635" algn="ctr">
              <a:lnSpc>
                <a:spcPct val="100000"/>
              </a:lnSpc>
            </a:pPr>
            <a:r>
              <a:rPr sz="16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рождения</a:t>
            </a:r>
            <a:endParaRPr sz="1600">
              <a:latin typeface="Comic Sans MS"/>
              <a:cs typeface="Comic Sans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653783" y="0"/>
            <a:ext cx="3252470" cy="2639695"/>
            <a:chOff x="6653783" y="0"/>
            <a:chExt cx="3252470" cy="2639695"/>
          </a:xfrm>
        </p:grpSpPr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53783" y="0"/>
              <a:ext cx="3252216" cy="263969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848855" y="86868"/>
              <a:ext cx="2904744" cy="2177795"/>
            </a:xfrm>
            <a:prstGeom prst="rect">
              <a:avLst/>
            </a:prstGeom>
          </p:spPr>
        </p:pic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2108454" y="1329943"/>
            <a:ext cx="4283710" cy="12490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5740" algn="ctr">
              <a:lnSpc>
                <a:spcPts val="3200"/>
              </a:lnSpc>
              <a:spcBef>
                <a:spcPts val="95"/>
              </a:spcBef>
            </a:pPr>
            <a:r>
              <a:rPr sz="2800" dirty="0">
                <a:solidFill>
                  <a:srgbClr val="000066"/>
                </a:solidFill>
              </a:rPr>
              <a:t>Мұзафар</a:t>
            </a:r>
            <a:r>
              <a:rPr sz="2800" spc="-100" dirty="0">
                <a:solidFill>
                  <a:srgbClr val="000066"/>
                </a:solidFill>
              </a:rPr>
              <a:t> </a:t>
            </a:r>
            <a:r>
              <a:rPr sz="2800" spc="-10" dirty="0">
                <a:solidFill>
                  <a:srgbClr val="000066"/>
                </a:solidFill>
              </a:rPr>
              <a:t>Әлімбаев</a:t>
            </a:r>
            <a:endParaRPr sz="2800"/>
          </a:p>
          <a:p>
            <a:pPr marL="12700" marR="5080" algn="ctr">
              <a:lnSpc>
                <a:spcPts val="3240"/>
              </a:lnSpc>
              <a:spcBef>
                <a:spcPts val="50"/>
              </a:spcBef>
            </a:pPr>
            <a:r>
              <a:rPr sz="2800" dirty="0"/>
              <a:t>Балалар</a:t>
            </a:r>
            <a:r>
              <a:rPr sz="2800" spc="-70" dirty="0"/>
              <a:t> </a:t>
            </a:r>
            <a:r>
              <a:rPr sz="2800" spc="-10" dirty="0"/>
              <a:t>әдебиетінің</a:t>
            </a:r>
            <a:r>
              <a:rPr sz="2800" spc="-80" dirty="0"/>
              <a:t> </a:t>
            </a:r>
            <a:r>
              <a:rPr sz="2800" spc="-10" dirty="0"/>
              <a:t>әншісі </a:t>
            </a:r>
            <a:r>
              <a:rPr sz="2800" dirty="0">
                <a:solidFill>
                  <a:srgbClr val="000066"/>
                </a:solidFill>
              </a:rPr>
              <a:t>Музафар</a:t>
            </a:r>
            <a:r>
              <a:rPr sz="2800" spc="-105" dirty="0">
                <a:solidFill>
                  <a:srgbClr val="000066"/>
                </a:solidFill>
              </a:rPr>
              <a:t> </a:t>
            </a:r>
            <a:r>
              <a:rPr sz="2800" spc="-10" dirty="0">
                <a:solidFill>
                  <a:srgbClr val="000066"/>
                </a:solidFill>
              </a:rPr>
              <a:t>Алимбаев</a:t>
            </a:r>
            <a:endParaRPr sz="2800"/>
          </a:p>
        </p:txBody>
      </p:sp>
      <p:sp>
        <p:nvSpPr>
          <p:cNvPr id="26" name="object 26"/>
          <p:cNvSpPr txBox="1"/>
          <p:nvPr/>
        </p:nvSpPr>
        <p:spPr>
          <a:xfrm>
            <a:off x="584708" y="5332272"/>
            <a:ext cx="86182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4450" algn="ctr">
              <a:lnSpc>
                <a:spcPct val="100000"/>
              </a:lnSpc>
              <a:spcBef>
                <a:spcPts val="100"/>
              </a:spcBef>
            </a:pPr>
            <a:r>
              <a:rPr sz="2400" b="1" i="1" u="sng" spc="-1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Дет</a:t>
            </a:r>
            <a:r>
              <a:rPr sz="2400" b="1" i="1" u="sng" spc="-6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ский</a:t>
            </a:r>
            <a:r>
              <a:rPr sz="2400" b="1" i="1" u="sng" spc="-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1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поэт</a:t>
            </a:r>
            <a:r>
              <a:rPr sz="2400" b="1" i="1" u="sng" spc="-6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,</a:t>
            </a:r>
            <a:r>
              <a:rPr sz="2400" b="1" i="1" u="sng" spc="-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писат</a:t>
            </a:r>
            <a:r>
              <a:rPr sz="2400" b="1" i="1" u="sng" spc="-6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ель,</a:t>
            </a:r>
            <a:r>
              <a:rPr sz="2400" b="1" i="1" u="sng" spc="-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1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лит</a:t>
            </a:r>
            <a:r>
              <a:rPr sz="2400" b="1" i="1" u="sng" spc="-6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9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ерат</a:t>
            </a:r>
            <a:r>
              <a:rPr sz="2400" b="1" i="1" u="sng" spc="-6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уровед,</a:t>
            </a:r>
            <a:r>
              <a:rPr sz="2400" b="1" i="1" u="sng" spc="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лауреат</a:t>
            </a:r>
            <a:endParaRPr sz="2400">
              <a:latin typeface="Comic Sans MS"/>
              <a:cs typeface="Comic Sans MS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2400" b="1" i="1" u="sng" spc="-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государст</a:t>
            </a:r>
            <a:r>
              <a:rPr sz="2400" b="1" i="1" u="sng" spc="-6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венной</a:t>
            </a:r>
            <a:r>
              <a:rPr sz="2400" b="1" i="1" u="sng" spc="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премии</a:t>
            </a:r>
            <a:r>
              <a:rPr sz="2400" b="1" i="1" u="sng" spc="-3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Республики</a:t>
            </a:r>
            <a:r>
              <a:rPr sz="2400" b="1" i="1" u="sng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Казахст</a:t>
            </a:r>
            <a:r>
              <a:rPr sz="2400" b="1" i="1" u="sng" spc="-6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ан,один</a:t>
            </a:r>
            <a:r>
              <a:rPr sz="2400" b="1" i="1" u="sng" spc="4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из</a:t>
            </a:r>
            <a:r>
              <a:rPr sz="2400" b="1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b="1" i="1" u="sng" spc="-1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авт</a:t>
            </a:r>
            <a:r>
              <a:rPr sz="2400" b="1" i="1" u="sng" spc="-6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оров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первого</a:t>
            </a:r>
            <a:r>
              <a:rPr sz="2400" b="1" i="1" u="sng" spc="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Гимна</a:t>
            </a:r>
            <a:r>
              <a:rPr sz="2400" b="1" i="1" u="sng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суверенного</a:t>
            </a:r>
            <a:r>
              <a:rPr sz="2400" b="1" i="1" u="sng" spc="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6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Казахст</a:t>
            </a:r>
            <a:r>
              <a:rPr sz="2400" b="1" i="1" u="sng" spc="-6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ана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05863" y="261620"/>
            <a:ext cx="440817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0185" marR="182880" indent="9779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«С</a:t>
            </a:r>
            <a:r>
              <a:rPr sz="1800" b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годами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особо</a:t>
            </a:r>
            <a:r>
              <a:rPr sz="1800" b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осознаешь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тоску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малой Родине,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земле,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которая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взрастила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тебя»</a:t>
            </a:r>
            <a:endParaRPr sz="1800">
              <a:latin typeface="Comic Sans MS"/>
              <a:cs typeface="Comic Sans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0" y="0"/>
            <a:ext cx="2165985" cy="2945130"/>
            <a:chOff x="0" y="0"/>
            <a:chExt cx="2165985" cy="2945130"/>
          </a:xfrm>
        </p:grpSpPr>
        <p:pic>
          <p:nvPicPr>
            <p:cNvPr id="29" name="object 2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0" y="0"/>
              <a:ext cx="2165604" cy="245351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2023" y="97535"/>
              <a:ext cx="1598676" cy="198119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6240" y="2333231"/>
              <a:ext cx="1311402" cy="39853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84631" y="2546591"/>
              <a:ext cx="1059942" cy="398538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95096" y="2370201"/>
            <a:ext cx="10242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0965" marR="5080" indent="-889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Культурное наследие</a:t>
            </a:r>
            <a:endParaRPr sz="140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07263"/>
            <a:ext cx="3975100" cy="2788920"/>
            <a:chOff x="0" y="207263"/>
            <a:chExt cx="3975100" cy="2788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7263"/>
              <a:ext cx="3974591" cy="27889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" y="402335"/>
              <a:ext cx="3485388" cy="2218944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848600" y="65531"/>
            <a:ext cx="2057400" cy="2844165"/>
            <a:chOff x="7848600" y="65531"/>
            <a:chExt cx="2057400" cy="284416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8600" y="65531"/>
              <a:ext cx="2057398" cy="28437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43671" y="260603"/>
              <a:ext cx="1636776" cy="227380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95884" y="274701"/>
            <a:ext cx="9432925" cy="573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4145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mic Sans MS"/>
                <a:cs typeface="Comic Sans MS"/>
              </a:rPr>
              <a:t>Годы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жизни:</a:t>
            </a:r>
            <a:r>
              <a:rPr sz="1800" b="1" spc="-10" dirty="0">
                <a:latin typeface="Comic Sans MS"/>
                <a:cs typeface="Comic Sans MS"/>
              </a:rPr>
              <a:t> 29.10.1923</a:t>
            </a:r>
            <a:endParaRPr sz="1800">
              <a:latin typeface="Comic Sans MS"/>
              <a:cs typeface="Comic Sans MS"/>
            </a:endParaRPr>
          </a:p>
          <a:p>
            <a:pPr marL="1441450" algn="ctr">
              <a:lnSpc>
                <a:spcPct val="100000"/>
              </a:lnSpc>
            </a:pPr>
            <a:r>
              <a:rPr sz="1800" b="1" dirty="0">
                <a:latin typeface="Comic Sans MS"/>
                <a:cs typeface="Comic Sans MS"/>
              </a:rPr>
              <a:t>-</a:t>
            </a:r>
            <a:r>
              <a:rPr sz="1800" b="1" spc="-10" dirty="0">
                <a:latin typeface="Comic Sans MS"/>
                <a:cs typeface="Comic Sans MS"/>
              </a:rPr>
              <a:t>29.11.2017</a:t>
            </a:r>
            <a:endParaRPr sz="1800">
              <a:latin typeface="Comic Sans MS"/>
              <a:cs typeface="Comic Sans MS"/>
            </a:endParaRPr>
          </a:p>
          <a:p>
            <a:pPr marL="3888104" marR="2120265" indent="215900">
              <a:lnSpc>
                <a:spcPct val="107200"/>
              </a:lnSpc>
              <a:spcBef>
                <a:spcPts val="1940"/>
              </a:spcBef>
            </a:pPr>
            <a:r>
              <a:rPr sz="1800" b="1" dirty="0">
                <a:latin typeface="Comic Sans MS"/>
                <a:cs typeface="Comic Sans MS"/>
              </a:rPr>
              <a:t>Имя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Музафар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−</a:t>
            </a:r>
            <a:r>
              <a:rPr sz="1800" b="1" spc="-10" dirty="0">
                <a:latin typeface="Comic Sans MS"/>
                <a:cs typeface="Comic Sans MS"/>
              </a:rPr>
              <a:t> арабского </a:t>
            </a:r>
            <a:r>
              <a:rPr sz="1800" b="1" dirty="0">
                <a:latin typeface="Comic Sans MS"/>
                <a:cs typeface="Comic Sans MS"/>
              </a:rPr>
              <a:t>происхождения,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оно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означает</a:t>
            </a:r>
            <a:endParaRPr sz="1800">
              <a:latin typeface="Comic Sans MS"/>
              <a:cs typeface="Comic Sans MS"/>
            </a:endParaRPr>
          </a:p>
          <a:p>
            <a:pPr marL="3545204" marR="1775460" indent="130810">
              <a:lnSpc>
                <a:spcPct val="106900"/>
              </a:lnSpc>
              <a:spcBef>
                <a:spcPts val="5"/>
              </a:spcBef>
            </a:pPr>
            <a:r>
              <a:rPr sz="1800" b="1" dirty="0">
                <a:latin typeface="Comic Sans MS"/>
                <a:cs typeface="Comic Sans MS"/>
              </a:rPr>
              <a:t>«победитель».</a:t>
            </a:r>
            <a:r>
              <a:rPr sz="1800" b="1" spc="-4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Быть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может,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spc="-20" dirty="0">
                <a:latin typeface="Comic Sans MS"/>
                <a:cs typeface="Comic Sans MS"/>
              </a:rPr>
              <a:t>отец </a:t>
            </a:r>
            <a:r>
              <a:rPr sz="1800" b="1" dirty="0">
                <a:latin typeface="Comic Sans MS"/>
                <a:cs typeface="Comic Sans MS"/>
              </a:rPr>
              <a:t>желал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видеть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мальчика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сардаром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spc="-50" dirty="0">
                <a:latin typeface="Comic Sans MS"/>
                <a:cs typeface="Comic Sans MS"/>
              </a:rPr>
              <a:t>− </a:t>
            </a:r>
            <a:r>
              <a:rPr sz="1800" b="1" dirty="0">
                <a:latin typeface="Comic Sans MS"/>
                <a:cs typeface="Comic Sans MS"/>
              </a:rPr>
              <a:t>полководцем,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но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сын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стал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поэтом.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Comic Sans MS"/>
              <a:cs typeface="Comic Sans MS"/>
            </a:endParaRPr>
          </a:p>
          <a:p>
            <a:pPr marL="24765" marR="99695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семье аульного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мугалима Айтмагамбета и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его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жены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Зейнеп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было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двенадцать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детей,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Музафар был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самым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маленьким.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Еще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детстве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он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познакомился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endParaRPr sz="1800">
              <a:latin typeface="Comic Sans MS"/>
              <a:cs typeface="Comic Sans MS"/>
            </a:endParaRPr>
          </a:p>
          <a:p>
            <a:pPr marR="75565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поэзией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великого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Абая,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народными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поэмами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«Енлик−Кебек»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endParaRPr sz="1800">
              <a:latin typeface="Comic Sans MS"/>
              <a:cs typeface="Comic Sans MS"/>
            </a:endParaRPr>
          </a:p>
          <a:p>
            <a:pPr marR="76200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«Калкаман−Мамыр».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репертуаре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чтения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были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произведения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русских</a:t>
            </a:r>
            <a:endParaRPr sz="1800">
              <a:latin typeface="Comic Sans MS"/>
              <a:cs typeface="Comic Sans MS"/>
            </a:endParaRPr>
          </a:p>
          <a:p>
            <a:pPr marR="75565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классиков:</a:t>
            </a:r>
            <a:r>
              <a:rPr sz="1800" b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сказки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Толстого,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стихи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Пушкина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Лермонтова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Comic Sans MS"/>
              <a:cs typeface="Comic Sans MS"/>
            </a:endParaRPr>
          </a:p>
          <a:p>
            <a:pPr marL="7397750" marR="248920" indent="-1905" algn="ctr">
              <a:lnSpc>
                <a:spcPct val="100000"/>
              </a:lnSpc>
            </a:pPr>
            <a:r>
              <a:rPr sz="1800" b="1" dirty="0">
                <a:solidFill>
                  <a:srgbClr val="1F2021"/>
                </a:solidFill>
                <a:latin typeface="Comic Sans MS"/>
                <a:cs typeface="Comic Sans MS"/>
              </a:rPr>
              <a:t>Происходит</a:t>
            </a:r>
            <a:r>
              <a:rPr sz="1800" b="1" spc="-45" dirty="0">
                <a:solidFill>
                  <a:srgbClr val="1F2021"/>
                </a:solidFill>
                <a:latin typeface="Comic Sans MS"/>
                <a:cs typeface="Comic Sans MS"/>
              </a:rPr>
              <a:t> </a:t>
            </a:r>
            <a:r>
              <a:rPr sz="1800" b="1" spc="-25" dirty="0">
                <a:solidFill>
                  <a:srgbClr val="1F2021"/>
                </a:solidFill>
                <a:latin typeface="Comic Sans MS"/>
                <a:cs typeface="Comic Sans MS"/>
              </a:rPr>
              <a:t>из </a:t>
            </a:r>
            <a:r>
              <a:rPr sz="1800" b="1" dirty="0">
                <a:solidFill>
                  <a:srgbClr val="1F2021"/>
                </a:solidFill>
                <a:latin typeface="Comic Sans MS"/>
                <a:cs typeface="Comic Sans MS"/>
              </a:rPr>
              <a:t>подрода</a:t>
            </a:r>
            <a:r>
              <a:rPr sz="1800" b="1" spc="-25" dirty="0">
                <a:solidFill>
                  <a:srgbClr val="1F2021"/>
                </a:solidFill>
                <a:latin typeface="Comic Sans MS"/>
                <a:cs typeface="Comic Sans MS"/>
              </a:rPr>
              <a:t> </a:t>
            </a: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omic Sans MS"/>
                <a:cs typeface="Comic Sans MS"/>
                <a:hlinkClick r:id="rId6"/>
              </a:rPr>
              <a:t>каксал</a:t>
            </a:r>
            <a:r>
              <a:rPr sz="1800" b="1" spc="-10" dirty="0">
                <a:solidFill>
                  <a:srgbClr val="0462C1"/>
                </a:solidFill>
                <a:latin typeface="Comic Sans MS"/>
                <a:cs typeface="Comic Sans MS"/>
              </a:rPr>
              <a:t> </a:t>
            </a:r>
            <a:r>
              <a:rPr sz="1800" b="1" spc="-20" dirty="0">
                <a:solidFill>
                  <a:srgbClr val="1F2021"/>
                </a:solidFill>
                <a:latin typeface="Comic Sans MS"/>
                <a:cs typeface="Comic Sans MS"/>
              </a:rPr>
              <a:t>рода</a:t>
            </a:r>
            <a:endParaRPr sz="1800">
              <a:latin typeface="Comic Sans MS"/>
              <a:cs typeface="Comic Sans MS"/>
            </a:endParaRPr>
          </a:p>
          <a:p>
            <a:pPr marL="7192009" marR="43180" algn="ctr">
              <a:lnSpc>
                <a:spcPts val="2150"/>
              </a:lnSpc>
              <a:spcBef>
                <a:spcPts val="80"/>
              </a:spcBef>
            </a:pPr>
            <a:r>
              <a:rPr sz="1800" b="1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omic Sans MS"/>
                <a:cs typeface="Comic Sans MS"/>
                <a:hlinkClick r:id="rId7"/>
              </a:rPr>
              <a:t>шегендык</a:t>
            </a:r>
            <a:r>
              <a:rPr sz="1800" b="1" spc="-20" dirty="0">
                <a:solidFill>
                  <a:srgbClr val="0462C1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1F2021"/>
                </a:solidFill>
                <a:latin typeface="Comic Sans MS"/>
                <a:cs typeface="Comic Sans MS"/>
              </a:rPr>
              <a:t>племени </a:t>
            </a: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omic Sans MS"/>
                <a:cs typeface="Comic Sans MS"/>
                <a:hlinkClick r:id="rId8"/>
              </a:rPr>
              <a:t>аргын</a:t>
            </a:r>
            <a:r>
              <a:rPr sz="1800" spc="-15" baseline="25462" dirty="0">
                <a:solidFill>
                  <a:srgbClr val="0545AC"/>
                </a:solidFill>
                <a:latin typeface="Arial MT"/>
                <a:cs typeface="Arial MT"/>
              </a:rPr>
              <a:t>[</a:t>
            </a:r>
            <a:endParaRPr sz="1800" baseline="25462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4297649"/>
            <a:ext cx="7495540" cy="2528570"/>
            <a:chOff x="0" y="4297649"/>
            <a:chExt cx="7495540" cy="2528570"/>
          </a:xfrm>
        </p:grpSpPr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4325114"/>
              <a:ext cx="3947160" cy="24855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6115" y="4520184"/>
              <a:ext cx="3406140" cy="19156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21964" y="4297649"/>
              <a:ext cx="3973067" cy="25284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17035" y="4492752"/>
              <a:ext cx="3403091" cy="195833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8684" y="297560"/>
            <a:ext cx="74136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Место</a:t>
            </a:r>
            <a:r>
              <a:rPr sz="1800" b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рождения</a:t>
            </a:r>
            <a:endParaRPr sz="1800">
              <a:latin typeface="Comic Sans MS"/>
              <a:cs typeface="Comic Sans MS"/>
            </a:endParaRPr>
          </a:p>
          <a:p>
            <a:pPr marL="796925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с.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Маралды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Щербактинский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район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Павлодарская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область</a:t>
            </a:r>
            <a:endParaRPr sz="1800">
              <a:latin typeface="Comic Sans MS"/>
              <a:cs typeface="Comic Sans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9352" y="1085088"/>
            <a:ext cx="9756775" cy="1931035"/>
            <a:chOff x="149352" y="1085088"/>
            <a:chExt cx="9756775" cy="1931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5163" y="1085088"/>
              <a:ext cx="3640835" cy="19019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352" y="1121663"/>
              <a:ext cx="3374136" cy="18943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3299" y="1110995"/>
              <a:ext cx="2759964" cy="1863852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41451" y="3127375"/>
            <a:ext cx="9135110" cy="1796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8159" marR="171450" indent="-1447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Мустафа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Алимбаев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знаменит своими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стихами,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которых</a:t>
            </a:r>
            <a:r>
              <a:rPr sz="1800" b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воспета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красота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Казахстана,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величие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простых</a:t>
            </a:r>
            <a:r>
              <a:rPr sz="1800" b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тружеников,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произведениями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для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детей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Судьба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отвела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ему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долгий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жизненный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путь-95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лет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прожил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писатель,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подарив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казахской</a:t>
            </a:r>
            <a:r>
              <a:rPr sz="1800" b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литературе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прекрасные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сказки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стихи.</a:t>
            </a:r>
            <a:endParaRPr sz="1800">
              <a:latin typeface="Comic Sans MS"/>
              <a:cs typeface="Comic Sans MS"/>
            </a:endParaRPr>
          </a:p>
          <a:p>
            <a:pPr marL="361950" marR="5933440" indent="-635" algn="ctr">
              <a:lnSpc>
                <a:spcPct val="100000"/>
              </a:lnSpc>
              <a:spcBef>
                <a:spcPts val="98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Глаза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голубые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земли-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Так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мы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называем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озера.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856" y="4897882"/>
            <a:ext cx="39509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Здесь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детские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годы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прошли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степном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приозерском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просторе.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Купался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я,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рыбу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ловил,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траве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беззаботно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валялся.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озеро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просто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любил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8326" y="4835144"/>
            <a:ext cx="32232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даже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понять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не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старался,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45173" y="5109464"/>
            <a:ext cx="33693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905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Каким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оно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детство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вошло,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Каким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оно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помнится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чаще?..</a:t>
            </a:r>
            <a:endParaRPr sz="1800"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Весенней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лазурь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цвело…</a:t>
            </a:r>
            <a:endParaRPr sz="1800">
              <a:latin typeface="Comic Sans MS"/>
              <a:cs typeface="Comic Sans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959352" y="4154437"/>
            <a:ext cx="2707005" cy="2703830"/>
            <a:chOff x="3959352" y="4154437"/>
            <a:chExt cx="2707005" cy="270383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9352" y="4154437"/>
              <a:ext cx="2706751" cy="27035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4424" y="4349496"/>
              <a:ext cx="2136648" cy="213512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" y="1571244"/>
            <a:ext cx="5067300" cy="22646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29513" y="257302"/>
            <a:ext cx="8763000" cy="6148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626745" indent="1270" algn="ctr">
              <a:lnSpc>
                <a:spcPct val="107300"/>
              </a:lnSpc>
              <a:spcBef>
                <a:spcPts val="95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Окончив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аульную школу,</a:t>
            </a:r>
            <a:r>
              <a:rPr sz="1800" b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Музафар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поступил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Павлодарское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русско-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казахское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педагогическое училище.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Учась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педучилище,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начал 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живо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интересоваться богатством лексики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русского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языка.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2300">
              <a:latin typeface="Comic Sans MS"/>
              <a:cs typeface="Comic Sans MS"/>
            </a:endParaRPr>
          </a:p>
          <a:p>
            <a:pPr marL="4901565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Начал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собирать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казахские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endParaRPr sz="1800">
              <a:latin typeface="Comic Sans MS"/>
              <a:cs typeface="Comic Sans MS"/>
            </a:endParaRPr>
          </a:p>
          <a:p>
            <a:pPr marL="4901565" marR="212725">
              <a:lnSpc>
                <a:spcPct val="1072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русские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пословицы,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составлять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для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себя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русско-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казахский</a:t>
            </a:r>
            <a:endParaRPr sz="1800">
              <a:latin typeface="Comic Sans MS"/>
              <a:cs typeface="Comic Sans MS"/>
            </a:endParaRPr>
          </a:p>
          <a:p>
            <a:pPr marL="4901565">
              <a:lnSpc>
                <a:spcPct val="100000"/>
              </a:lnSpc>
              <a:spcBef>
                <a:spcPts val="14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словарь.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этому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же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времени</a:t>
            </a:r>
            <a:endParaRPr sz="1800">
              <a:latin typeface="Comic Sans MS"/>
              <a:cs typeface="Comic Sans MS"/>
            </a:endParaRPr>
          </a:p>
          <a:p>
            <a:pPr marL="4901565" marR="5080" algn="just">
              <a:lnSpc>
                <a:spcPct val="106900"/>
              </a:lnSpc>
              <a:spcBef>
                <a:spcPts val="1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относятся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его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первые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юношеские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стихи,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которые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публиковались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в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областной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газете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«Кзыл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Ту».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50">
              <a:latin typeface="Comic Sans MS"/>
              <a:cs typeface="Comic Sans MS"/>
            </a:endParaRPr>
          </a:p>
          <a:p>
            <a:pPr marL="3080385" marR="2061210" algn="ctr">
              <a:lnSpc>
                <a:spcPct val="1072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18-летнем возрасте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Музафар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уходит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фронт. Стихи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35" dirty="0">
                <a:solidFill>
                  <a:srgbClr val="001F5F"/>
                </a:solidFill>
                <a:latin typeface="Comic Sans MS"/>
                <a:cs typeface="Comic Sans MS"/>
              </a:rPr>
              <a:t>М.</a:t>
            </a:r>
            <a:endParaRPr sz="1800">
              <a:latin typeface="Comic Sans MS"/>
              <a:cs typeface="Comic Sans MS"/>
            </a:endParaRPr>
          </a:p>
          <a:p>
            <a:pPr marL="1009015" algn="ctr">
              <a:lnSpc>
                <a:spcPct val="100000"/>
              </a:lnSpc>
              <a:spcBef>
                <a:spcPts val="155"/>
              </a:spcBef>
              <a:tabLst>
                <a:tab pos="2451735" algn="l"/>
              </a:tabLst>
            </a:pP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Алимбаева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	печатают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во</a:t>
            </a:r>
            <a:endParaRPr sz="1800">
              <a:latin typeface="Comic Sans MS"/>
              <a:cs typeface="Comic Sans MS"/>
            </a:endParaRPr>
          </a:p>
          <a:p>
            <a:pPr marL="2971800" marR="1955800" algn="ctr">
              <a:lnSpc>
                <a:spcPts val="2320"/>
              </a:lnSpc>
              <a:spcBef>
                <a:spcPts val="9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фронтовых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газетах.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За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участие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в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Великой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Отечественной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войне</a:t>
            </a:r>
            <a:endParaRPr sz="1800">
              <a:latin typeface="Comic Sans MS"/>
              <a:cs typeface="Comic Sans MS"/>
            </a:endParaRPr>
          </a:p>
          <a:p>
            <a:pPr marL="1007744" algn="ctr">
              <a:lnSpc>
                <a:spcPct val="100000"/>
              </a:lnSpc>
              <a:spcBef>
                <a:spcPts val="35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награжден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орденом</a:t>
            </a:r>
            <a:endParaRPr sz="1800">
              <a:latin typeface="Comic Sans MS"/>
              <a:cs typeface="Comic Sans MS"/>
            </a:endParaRPr>
          </a:p>
          <a:p>
            <a:pPr marL="3382010" marR="2364740" algn="ctr">
              <a:lnSpc>
                <a:spcPct val="1072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Отечественной</a:t>
            </a:r>
            <a:r>
              <a:rPr sz="1800" b="1" spc="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войны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2-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й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степени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медалями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40168" y="3950157"/>
            <a:ext cx="2371725" cy="2749550"/>
            <a:chOff x="7440168" y="3950157"/>
            <a:chExt cx="2371725" cy="27495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40168" y="3950157"/>
              <a:ext cx="2371217" cy="274942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35240" y="4145280"/>
              <a:ext cx="1801368" cy="217932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4157522"/>
            <a:ext cx="3858895" cy="2425065"/>
            <a:chOff x="0" y="4157522"/>
            <a:chExt cx="3858895" cy="242506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157522"/>
              <a:ext cx="3858767" cy="24246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928" y="4352544"/>
              <a:ext cx="3297936" cy="185470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38828" y="0"/>
            <a:ext cx="5567680" cy="6835775"/>
            <a:chOff x="4338828" y="0"/>
            <a:chExt cx="5567680" cy="6835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8828" y="0"/>
              <a:ext cx="5430012" cy="295211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33900" y="146304"/>
              <a:ext cx="4860036" cy="24307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5608" y="4846360"/>
              <a:ext cx="4660391" cy="19888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40680" y="5041391"/>
              <a:ext cx="4133087" cy="141884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59460" y="316229"/>
            <a:ext cx="6814820" cy="5911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983865" indent="16573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mic Sans MS"/>
                <a:cs typeface="Comic Sans MS"/>
              </a:rPr>
              <a:t>Лишь</a:t>
            </a:r>
            <a:r>
              <a:rPr sz="1800" b="1" spc="-4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одна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мне Отчизна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дана, </a:t>
            </a:r>
            <a:r>
              <a:rPr sz="1800" b="1" dirty="0">
                <a:latin typeface="Comic Sans MS"/>
                <a:cs typeface="Comic Sans MS"/>
              </a:rPr>
              <a:t>Где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сладка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даже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горечь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полыни,</a:t>
            </a:r>
            <a:endParaRPr sz="1800">
              <a:latin typeface="Comic Sans MS"/>
              <a:cs typeface="Comic Sans MS"/>
            </a:endParaRPr>
          </a:p>
          <a:p>
            <a:pPr marL="71755" marR="3042920" indent="-1270" algn="ctr">
              <a:lnSpc>
                <a:spcPct val="100000"/>
              </a:lnSpc>
            </a:pPr>
            <a:r>
              <a:rPr sz="1800" b="1" dirty="0">
                <a:latin typeface="Comic Sans MS"/>
                <a:cs typeface="Comic Sans MS"/>
              </a:rPr>
              <a:t>Мать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она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мне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все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времена, </a:t>
            </a:r>
            <a:r>
              <a:rPr sz="1800" b="1" dirty="0">
                <a:latin typeface="Comic Sans MS"/>
                <a:cs typeface="Comic Sans MS"/>
              </a:rPr>
              <a:t>От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рождения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ней</a:t>
            </a:r>
            <a:r>
              <a:rPr sz="1800" b="1" spc="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-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0" dirty="0">
                <a:latin typeface="Comic Sans MS"/>
                <a:cs typeface="Comic Sans MS"/>
              </a:rPr>
              <a:t> доныне. </a:t>
            </a:r>
            <a:r>
              <a:rPr sz="1800" b="1" dirty="0">
                <a:latin typeface="Comic Sans MS"/>
                <a:cs typeface="Comic Sans MS"/>
              </a:rPr>
              <a:t>Я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 любым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испытаниям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готов,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судьбу упрекать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я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</a:t>
            </a:r>
            <a:r>
              <a:rPr sz="1800" b="1" spc="1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стану,</a:t>
            </a:r>
            <a:endParaRPr sz="1800">
              <a:latin typeface="Comic Sans MS"/>
              <a:cs typeface="Comic Sans MS"/>
            </a:endParaRPr>
          </a:p>
          <a:p>
            <a:pPr marL="32384" marR="3005455" algn="ctr">
              <a:lnSpc>
                <a:spcPct val="100000"/>
              </a:lnSpc>
            </a:pPr>
            <a:r>
              <a:rPr sz="1800" b="1" dirty="0">
                <a:latin typeface="Comic Sans MS"/>
                <a:cs typeface="Comic Sans MS"/>
              </a:rPr>
              <a:t>Степь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моя,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ты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как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книга</a:t>
            </a:r>
            <a:r>
              <a:rPr sz="1800" b="1" spc="-10" dirty="0">
                <a:latin typeface="Comic Sans MS"/>
                <a:cs typeface="Comic Sans MS"/>
              </a:rPr>
              <a:t> стихов,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тебя я читать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устану.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</a:pPr>
            <a:endParaRPr sz="2450">
              <a:latin typeface="Comic Sans MS"/>
              <a:cs typeface="Comic Sans MS"/>
            </a:endParaRPr>
          </a:p>
          <a:p>
            <a:pPr marL="2128520" marR="5080" indent="-1270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Чувство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Родины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является основным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в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творчестве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поэта.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стихотворении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«Я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-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сын степей»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первых строк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автор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дает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понять,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как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гордится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его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маленький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герой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своей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Родиной,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каким</a:t>
            </a:r>
            <a:endParaRPr sz="1800">
              <a:latin typeface="Comic Sans MS"/>
              <a:cs typeface="Comic Sans MS"/>
            </a:endParaRPr>
          </a:p>
          <a:p>
            <a:pPr marL="2261235" marR="136525"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независимым,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крепким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характером 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он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обладает: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>
              <a:latin typeface="Comic Sans MS"/>
              <a:cs typeface="Comic Sans MS"/>
            </a:endParaRPr>
          </a:p>
          <a:p>
            <a:pPr marR="1984375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После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демобилизации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окончил</a:t>
            </a:r>
            <a:endParaRPr sz="1800">
              <a:latin typeface="Comic Sans MS"/>
              <a:cs typeface="Comic Sans MS"/>
            </a:endParaRPr>
          </a:p>
          <a:p>
            <a:pPr marL="84455" marR="2072639" algn="ctr">
              <a:lnSpc>
                <a:spcPct val="107200"/>
              </a:lnSpc>
              <a:spcBef>
                <a:spcPts val="5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Казахский</a:t>
            </a:r>
            <a:r>
              <a:rPr sz="1800" b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государственный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университет ии.С.Кирова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164323" y="2688335"/>
            <a:ext cx="2741930" cy="2342515"/>
            <a:chOff x="7164323" y="2688335"/>
            <a:chExt cx="2741930" cy="234251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4323" y="2688335"/>
              <a:ext cx="2741675" cy="23425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59395" y="2883407"/>
              <a:ext cx="2357628" cy="1772412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0" y="2537460"/>
            <a:ext cx="2776855" cy="2751455"/>
            <a:chOff x="0" y="2537460"/>
            <a:chExt cx="2776855" cy="275145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2537460"/>
              <a:ext cx="2776728" cy="27509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2879" y="2732532"/>
              <a:ext cx="2218944" cy="218084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96211"/>
            <a:ext cx="2350135" cy="3092450"/>
            <a:chOff x="0" y="1696211"/>
            <a:chExt cx="2350135" cy="3092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696211"/>
              <a:ext cx="2350008" cy="30921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879" y="1901316"/>
              <a:ext cx="1792224" cy="251218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4931664" y="156971"/>
            <a:ext cx="4761230" cy="4403090"/>
            <a:chOff x="4931664" y="156971"/>
            <a:chExt cx="4761230" cy="44030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31664" y="156971"/>
              <a:ext cx="4721351" cy="203746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26736" y="352043"/>
              <a:ext cx="4151375" cy="14676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1528" y="2220467"/>
              <a:ext cx="2801112" cy="233933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50037" y="548132"/>
            <a:ext cx="8666480" cy="5795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1005" marR="430403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1948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 1958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год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М.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Алимбаев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работал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журнале</a:t>
            </a:r>
            <a:r>
              <a:rPr sz="1800" b="1" spc="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«Пионер»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endParaRPr sz="1800">
              <a:latin typeface="Comic Sans MS"/>
              <a:cs typeface="Comic Sans MS"/>
            </a:endParaRPr>
          </a:p>
          <a:p>
            <a:pPr marR="3889375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заместителем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главного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редактора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газеты</a:t>
            </a:r>
            <a:endParaRPr sz="1800">
              <a:latin typeface="Comic Sans MS"/>
              <a:cs typeface="Comic Sans MS"/>
            </a:endParaRPr>
          </a:p>
          <a:p>
            <a:pPr marR="3884929" algn="ctr">
              <a:lnSpc>
                <a:spcPct val="100000"/>
              </a:lnSpc>
              <a:spcBef>
                <a:spcPts val="1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</a:t>
            </a:r>
            <a:r>
              <a:rPr sz="1800" b="1" dirty="0">
                <a:solidFill>
                  <a:srgbClr val="001F5F"/>
                </a:solidFill>
                <a:latin typeface="Cambria"/>
                <a:cs typeface="Cambria"/>
              </a:rPr>
              <a:t>Қ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аза</a:t>
            </a:r>
            <a:r>
              <a:rPr sz="1800" b="1" dirty="0">
                <a:solidFill>
                  <a:srgbClr val="001F5F"/>
                </a:solidFill>
                <a:latin typeface="Cambria"/>
                <a:cs typeface="Cambria"/>
              </a:rPr>
              <a:t>қ</a:t>
            </a:r>
            <a:r>
              <a:rPr sz="1800" b="1" spc="370" dirty="0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mbria"/>
                <a:cs typeface="Cambria"/>
              </a:rPr>
              <a:t>ә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дебиеті»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>
              <a:latin typeface="Comic Sans MS"/>
              <a:cs typeface="Comic Sans MS"/>
            </a:endParaRPr>
          </a:p>
          <a:p>
            <a:pPr marL="1969770" marR="2226945"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1958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года</a:t>
            </a:r>
            <a:r>
              <a:rPr sz="1800" b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ухода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заслуженный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отдых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−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главный редактор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детского</a:t>
            </a:r>
            <a:endParaRPr sz="1800">
              <a:latin typeface="Comic Sans MS"/>
              <a:cs typeface="Comic Sans MS"/>
            </a:endParaRPr>
          </a:p>
          <a:p>
            <a:pPr marL="1865630" marR="2117090" algn="ctr">
              <a:lnSpc>
                <a:spcPts val="2150"/>
              </a:lnSpc>
              <a:spcBef>
                <a:spcPts val="90"/>
              </a:spcBef>
              <a:tabLst>
                <a:tab pos="3170555" algn="l"/>
              </a:tabLst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республиканского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журнала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«Балдыр</a:t>
            </a:r>
            <a:r>
              <a:rPr sz="1800" b="1" spc="-10" dirty="0">
                <a:solidFill>
                  <a:srgbClr val="001F5F"/>
                </a:solidFill>
                <a:latin typeface="Cambria"/>
                <a:cs typeface="Cambria"/>
              </a:rPr>
              <a:t>ғ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ан» («Росток»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	со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дня его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основания,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с</a:t>
            </a:r>
            <a:endParaRPr sz="1800">
              <a:latin typeface="Comic Sans MS"/>
              <a:cs typeface="Comic Sans MS"/>
            </a:endParaRPr>
          </a:p>
          <a:p>
            <a:pPr marL="2024380" marR="2278380" algn="ctr">
              <a:lnSpc>
                <a:spcPts val="216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первого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его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номера).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этом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журнале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часто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публиковались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произведения</a:t>
            </a:r>
            <a:endParaRPr sz="1800">
              <a:latin typeface="Comic Sans MS"/>
              <a:cs typeface="Comic Sans MS"/>
            </a:endParaRPr>
          </a:p>
          <a:p>
            <a:pPr marR="251460" algn="ctr">
              <a:lnSpc>
                <a:spcPts val="2090"/>
              </a:lnSpc>
            </a:pP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поэта.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Comic Sans MS"/>
              <a:cs typeface="Comic Sans MS"/>
            </a:endParaRPr>
          </a:p>
          <a:p>
            <a:pPr marL="440055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М.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Алимбаев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является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не только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народным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писателем,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но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endParaRPr sz="1800">
              <a:latin typeface="Comic Sans MS"/>
              <a:cs typeface="Comic Sans MS"/>
            </a:endParaRPr>
          </a:p>
          <a:p>
            <a:pPr marL="461645" marR="5080" indent="-5715" algn="ctr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Лауреатом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Государственной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премии Республики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Казахстан.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Главную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литературную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премию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награду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Муз-ага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получил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именно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за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свое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творчество,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посвященное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подрастающему поколению,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за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книгу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стихов</a:t>
            </a:r>
            <a:endParaRPr sz="1800">
              <a:latin typeface="Comic Sans MS"/>
              <a:cs typeface="Comic Sans MS"/>
            </a:endParaRPr>
          </a:p>
          <a:p>
            <a:pPr marL="1021715" marR="570230" algn="ctr">
              <a:lnSpc>
                <a:spcPct val="100000"/>
              </a:lnSpc>
              <a:spcBef>
                <a:spcPts val="15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сказок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для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самых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маленьких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«Аспанда</a:t>
            </a:r>
            <a:r>
              <a:rPr sz="1800" b="1" dirty="0">
                <a:solidFill>
                  <a:srgbClr val="001F5F"/>
                </a:solidFill>
                <a:latin typeface="Cambria"/>
                <a:cs typeface="Cambria"/>
              </a:rPr>
              <a:t>ғ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ы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mbria"/>
                <a:cs typeface="Cambria"/>
              </a:rPr>
              <a:t>ә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пке»,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«Хозяйка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воздушных</a:t>
            </a:r>
            <a:r>
              <a:rPr sz="1800" b="1" spc="-4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дорог</a:t>
            </a:r>
            <a:r>
              <a:rPr sz="1800" spc="-10" dirty="0">
                <a:solidFill>
                  <a:srgbClr val="001F5F"/>
                </a:solidFill>
                <a:latin typeface="Arial MT"/>
                <a:cs typeface="Arial MT"/>
              </a:rPr>
              <a:t>».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231775"/>
            <a:ext cx="379730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26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Для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чего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нужна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вода?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Чтоб</a:t>
            </a:r>
            <a:r>
              <a:rPr sz="1800" b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трава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росла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всегда!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Для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чего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тандыр</a:t>
            </a:r>
            <a:r>
              <a:rPr sz="1800" b="1" spc="-3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горит?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Чтоб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лепешкою</a:t>
            </a:r>
            <a:r>
              <a:rPr sz="1800" b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был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сыт!</a:t>
            </a:r>
            <a:endParaRPr sz="1800">
              <a:latin typeface="Comic Sans MS"/>
              <a:cs typeface="Comic Sans MS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А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турник?</a:t>
            </a:r>
            <a:r>
              <a:rPr sz="1800" b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Зачем</a:t>
            </a:r>
            <a:r>
              <a:rPr sz="1800" b="1" spc="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он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нужен?</a:t>
            </a:r>
            <a:r>
              <a:rPr sz="1800" b="1" spc="50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Чтоб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со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спортом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был ты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дружен!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Новый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день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зачем</a:t>
            </a:r>
            <a:r>
              <a:rPr sz="1800" b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настал?</a:t>
            </a:r>
            <a:endParaRPr sz="18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Чтобы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ты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omic Sans MS"/>
                <a:cs typeface="Comic Sans MS"/>
              </a:rPr>
              <a:t>взрослее</a:t>
            </a:r>
            <a:r>
              <a:rPr sz="1800" b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omic Sans MS"/>
                <a:cs typeface="Comic Sans MS"/>
              </a:rPr>
              <a:t>стал!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4753" y="4824730"/>
            <a:ext cx="8669655" cy="1787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7100"/>
              </a:lnSpc>
              <a:spcBef>
                <a:spcPts val="100"/>
              </a:spcBef>
              <a:tabLst>
                <a:tab pos="4638675" algn="l"/>
              </a:tabLst>
            </a:pPr>
            <a:r>
              <a:rPr sz="1800" b="1" dirty="0">
                <a:latin typeface="Comic Sans MS"/>
                <a:cs typeface="Comic Sans MS"/>
              </a:rPr>
              <a:t>Стихи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М.Алимбаева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любят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за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огромную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любовь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Родине,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их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теплоту,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spc="-50" dirty="0">
                <a:latin typeface="Comic Sans MS"/>
                <a:cs typeface="Comic Sans MS"/>
              </a:rPr>
              <a:t>и </a:t>
            </a:r>
            <a:r>
              <a:rPr sz="1800" b="1" dirty="0">
                <a:latin typeface="Comic Sans MS"/>
                <a:cs typeface="Comic Sans MS"/>
              </a:rPr>
              <a:t>необычную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образность.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Стихотворные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строки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поэта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передают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нам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чувства </a:t>
            </a:r>
            <a:r>
              <a:rPr sz="1800" b="1" dirty="0">
                <a:latin typeface="Comic Sans MS"/>
                <a:cs typeface="Comic Sans MS"/>
              </a:rPr>
              <a:t>человека,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который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просто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любит свою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землю,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но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может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жить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spc="-25" dirty="0">
                <a:latin typeface="Comic Sans MS"/>
                <a:cs typeface="Comic Sans MS"/>
              </a:rPr>
              <a:t>без </a:t>
            </a:r>
            <a:r>
              <a:rPr sz="1800" b="1" dirty="0">
                <a:latin typeface="Comic Sans MS"/>
                <a:cs typeface="Comic Sans MS"/>
              </a:rPr>
              <a:t>звонкой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песни,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без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ручья,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без </a:t>
            </a:r>
            <a:r>
              <a:rPr sz="1800" b="1" spc="-10" dirty="0">
                <a:latin typeface="Comic Sans MS"/>
                <a:cs typeface="Comic Sans MS"/>
              </a:rPr>
              <a:t>родного</a:t>
            </a:r>
            <a:r>
              <a:rPr sz="1800" b="1" dirty="0">
                <a:latin typeface="Comic Sans MS"/>
                <a:cs typeface="Comic Sans MS"/>
              </a:rPr>
              <a:t>	родника,</a:t>
            </a:r>
            <a:r>
              <a:rPr sz="1800" b="1" spc="-3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без запаха листьев,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spc="-25" dirty="0">
                <a:latin typeface="Comic Sans MS"/>
                <a:cs typeface="Comic Sans MS"/>
              </a:rPr>
              <a:t>без </a:t>
            </a:r>
            <a:r>
              <a:rPr sz="1800" b="1" dirty="0">
                <a:latin typeface="Comic Sans MS"/>
                <a:cs typeface="Comic Sans MS"/>
              </a:rPr>
              <a:t>красоты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степных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просторов.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его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поэзии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воспевается негромкая,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spc="-25" dirty="0">
                <a:latin typeface="Comic Sans MS"/>
                <a:cs typeface="Comic Sans MS"/>
              </a:rPr>
              <a:t>но</a:t>
            </a:r>
            <a:endParaRPr sz="1800">
              <a:latin typeface="Comic Sans MS"/>
              <a:cs typeface="Comic Sans MS"/>
            </a:endParaRPr>
          </a:p>
          <a:p>
            <a:pPr marR="86360" algn="ctr">
              <a:lnSpc>
                <a:spcPct val="100000"/>
              </a:lnSpc>
              <a:spcBef>
                <a:spcPts val="150"/>
              </a:spcBef>
            </a:pPr>
            <a:r>
              <a:rPr sz="1800" b="1" dirty="0">
                <a:latin typeface="Comic Sans MS"/>
                <a:cs typeface="Comic Sans MS"/>
              </a:rPr>
              <a:t>притягательная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красота</a:t>
            </a:r>
            <a:r>
              <a:rPr sz="1800" b="1" spc="-10" dirty="0">
                <a:latin typeface="Comic Sans MS"/>
                <a:cs typeface="Comic Sans MS"/>
              </a:rPr>
              <a:t> природы.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5865" y="239395"/>
            <a:ext cx="383540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mic Sans MS"/>
                <a:cs typeface="Comic Sans MS"/>
              </a:rPr>
              <a:t>Лишь</a:t>
            </a:r>
            <a:r>
              <a:rPr sz="1800" b="1" spc="-4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одна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мне Отчизна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дана,</a:t>
            </a:r>
            <a:endParaRPr sz="1800">
              <a:latin typeface="Comic Sans MS"/>
              <a:cs typeface="Comic Sans MS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omic Sans MS"/>
                <a:cs typeface="Comic Sans MS"/>
              </a:rPr>
              <a:t>Где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сладка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даже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горечь</a:t>
            </a:r>
            <a:r>
              <a:rPr sz="1800" b="1" spc="-10" dirty="0">
                <a:latin typeface="Comic Sans MS"/>
                <a:cs typeface="Comic Sans MS"/>
              </a:rPr>
              <a:t> полыни,</a:t>
            </a:r>
            <a:endParaRPr sz="1800">
              <a:latin typeface="Comic Sans MS"/>
              <a:cs typeface="Comic Sans MS"/>
            </a:endParaRPr>
          </a:p>
          <a:p>
            <a:pPr marL="12700" marR="125095">
              <a:lnSpc>
                <a:spcPct val="100000"/>
              </a:lnSpc>
            </a:pPr>
            <a:r>
              <a:rPr sz="1800" b="1" dirty="0">
                <a:latin typeface="Comic Sans MS"/>
                <a:cs typeface="Comic Sans MS"/>
              </a:rPr>
              <a:t>Мать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она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мне во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все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времена, </a:t>
            </a:r>
            <a:r>
              <a:rPr sz="1800" b="1" dirty="0">
                <a:latin typeface="Comic Sans MS"/>
                <a:cs typeface="Comic Sans MS"/>
              </a:rPr>
              <a:t>От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рождения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ней</a:t>
            </a:r>
            <a:r>
              <a:rPr sz="1800" b="1" spc="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-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0" dirty="0">
                <a:latin typeface="Comic Sans MS"/>
                <a:cs typeface="Comic Sans MS"/>
              </a:rPr>
              <a:t> доныне. </a:t>
            </a:r>
            <a:r>
              <a:rPr sz="1800" b="1" dirty="0">
                <a:latin typeface="Comic Sans MS"/>
                <a:cs typeface="Comic Sans MS"/>
              </a:rPr>
              <a:t>Я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 любым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испытаниям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готов,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судьбу упрекать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я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стану,</a:t>
            </a:r>
            <a:endParaRPr sz="1800">
              <a:latin typeface="Comic Sans MS"/>
              <a:cs typeface="Comic Sans MS"/>
            </a:endParaRPr>
          </a:p>
          <a:p>
            <a:pPr marL="12700" marR="46355">
              <a:lnSpc>
                <a:spcPct val="100000"/>
              </a:lnSpc>
            </a:pPr>
            <a:r>
              <a:rPr sz="1800" b="1" dirty="0">
                <a:latin typeface="Comic Sans MS"/>
                <a:cs typeface="Comic Sans MS"/>
              </a:rPr>
              <a:t>Степь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моя,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ты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как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книга</a:t>
            </a:r>
            <a:r>
              <a:rPr sz="1800" b="1" spc="-10" dirty="0">
                <a:latin typeface="Comic Sans MS"/>
                <a:cs typeface="Comic Sans MS"/>
              </a:rPr>
              <a:t> стихов,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тебя я читать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не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устану.</a:t>
            </a:r>
            <a:endParaRPr sz="18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9906000" cy="5159375"/>
            <a:chOff x="0" y="0"/>
            <a:chExt cx="9906000" cy="51593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0752" y="0"/>
              <a:ext cx="2331593" cy="29183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25823" y="195071"/>
              <a:ext cx="1761744" cy="23484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1300" y="2508504"/>
              <a:ext cx="2098548" cy="262877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6371" y="2703576"/>
              <a:ext cx="1528572" cy="20589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89803" y="2517648"/>
              <a:ext cx="1778507" cy="26412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84876" y="2712720"/>
              <a:ext cx="1208531" cy="20711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90188" y="2523744"/>
              <a:ext cx="1985899" cy="263029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5259" y="2718816"/>
              <a:ext cx="1415796" cy="20604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2596895"/>
              <a:ext cx="4251960" cy="25330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920" y="2791967"/>
              <a:ext cx="3755136" cy="196291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53983" y="2537460"/>
              <a:ext cx="1652015" cy="259219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49056" y="2732532"/>
              <a:ext cx="1280159" cy="202234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9059" y="4394"/>
            <a:ext cx="8481060" cy="6520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 marR="1750060" algn="ctr">
              <a:lnSpc>
                <a:spcPct val="107300"/>
              </a:lnSpc>
              <a:spcBef>
                <a:spcPts val="95"/>
              </a:spcBef>
              <a:tabLst>
                <a:tab pos="3527425" algn="l"/>
              </a:tabLst>
            </a:pPr>
            <a:r>
              <a:rPr sz="1800" b="1" dirty="0">
                <a:latin typeface="Comic Sans MS"/>
                <a:cs typeface="Comic Sans MS"/>
              </a:rPr>
              <a:t>Живой,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динамичный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язык,</a:t>
            </a:r>
            <a:r>
              <a:rPr sz="1800" b="1" spc="-3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сюжетная </a:t>
            </a:r>
            <a:r>
              <a:rPr sz="1800" b="1" spc="-10" dirty="0">
                <a:latin typeface="Comic Sans MS"/>
                <a:cs typeface="Comic Sans MS"/>
              </a:rPr>
              <a:t>занимательность, </a:t>
            </a:r>
            <a:r>
              <a:rPr sz="1800" b="1" dirty="0">
                <a:latin typeface="Comic Sans MS"/>
                <a:cs typeface="Comic Sans MS"/>
              </a:rPr>
              <a:t>отличное</a:t>
            </a:r>
            <a:r>
              <a:rPr sz="1800" b="1" spc="-3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знание детской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психологии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сразу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сделали </a:t>
            </a:r>
            <a:r>
              <a:rPr sz="1800" b="1" dirty="0">
                <a:latin typeface="Comic Sans MS"/>
                <a:cs typeface="Comic Sans MS"/>
              </a:rPr>
              <a:t>творчество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М.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Алимбаева</a:t>
            </a:r>
            <a:r>
              <a:rPr sz="1800" b="1" dirty="0">
                <a:latin typeface="Comic Sans MS"/>
                <a:cs typeface="Comic Sans MS"/>
              </a:rPr>
              <a:t>	для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юных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читателей</a:t>
            </a:r>
            <a:endParaRPr sz="1800">
              <a:latin typeface="Comic Sans MS"/>
              <a:cs typeface="Comic Sans MS"/>
            </a:endParaRPr>
          </a:p>
          <a:p>
            <a:pPr marR="1367155" algn="ctr">
              <a:lnSpc>
                <a:spcPct val="100000"/>
              </a:lnSpc>
              <a:spcBef>
                <a:spcPts val="145"/>
              </a:spcBef>
            </a:pPr>
            <a:r>
              <a:rPr sz="1800" b="1" dirty="0">
                <a:latin typeface="Comic Sans MS"/>
                <a:cs typeface="Comic Sans MS"/>
              </a:rPr>
              <a:t>популярным.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Пишет ли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он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каких-либо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чертах </a:t>
            </a:r>
            <a:r>
              <a:rPr sz="1800" b="1" spc="-10" dirty="0">
                <a:latin typeface="Comic Sans MS"/>
                <a:cs typeface="Comic Sans MS"/>
              </a:rPr>
              <a:t>характера</a:t>
            </a:r>
            <a:endParaRPr sz="1800">
              <a:latin typeface="Comic Sans MS"/>
              <a:cs typeface="Comic Sans MS"/>
            </a:endParaRPr>
          </a:p>
          <a:p>
            <a:pPr marL="161925" marR="1532255" algn="ctr">
              <a:lnSpc>
                <a:spcPct val="106700"/>
              </a:lnSpc>
              <a:spcBef>
                <a:spcPts val="10"/>
              </a:spcBef>
            </a:pPr>
            <a:r>
              <a:rPr sz="1800" b="1" dirty="0">
                <a:latin typeface="Comic Sans MS"/>
                <a:cs typeface="Comic Sans MS"/>
              </a:rPr>
              <a:t>ребенка,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его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поступках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или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различных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явлениях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жизни, </a:t>
            </a:r>
            <a:r>
              <a:rPr sz="1800" b="1" dirty="0">
                <a:latin typeface="Comic Sans MS"/>
                <a:cs typeface="Comic Sans MS"/>
              </a:rPr>
              <a:t>он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пишет конкретно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 </a:t>
            </a:r>
            <a:r>
              <a:rPr sz="1800" b="1" spc="-10" dirty="0">
                <a:latin typeface="Comic Sans MS"/>
                <a:cs typeface="Comic Sans MS"/>
              </a:rPr>
              <a:t>убедительно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  <a:p>
            <a:pPr marL="2180590" marR="3989704" algn="ctr">
              <a:lnSpc>
                <a:spcPct val="107200"/>
              </a:lnSpc>
              <a:spcBef>
                <a:spcPts val="1000"/>
              </a:spcBef>
            </a:pPr>
            <a:r>
              <a:rPr sz="1800" b="1" dirty="0">
                <a:latin typeface="Arial"/>
                <a:cs typeface="Arial"/>
              </a:rPr>
              <a:t>У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меня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сосед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растет </a:t>
            </a:r>
            <a:r>
              <a:rPr sz="1800" b="1" spc="-10" dirty="0">
                <a:latin typeface="Arial"/>
                <a:cs typeface="Arial"/>
              </a:rPr>
              <a:t>курносый</a:t>
            </a:r>
            <a:endParaRPr sz="1800">
              <a:latin typeface="Arial"/>
              <a:cs typeface="Arial"/>
            </a:endParaRPr>
          </a:p>
          <a:p>
            <a:pPr marR="1878330" algn="ctr">
              <a:lnSpc>
                <a:spcPct val="100000"/>
              </a:lnSpc>
              <a:spcBef>
                <a:spcPts val="155"/>
              </a:spcBef>
            </a:pPr>
            <a:r>
              <a:rPr sz="1800" b="1" dirty="0">
                <a:latin typeface="Arial"/>
                <a:cs typeface="Arial"/>
              </a:rPr>
              <a:t>Узнать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все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сразу</a:t>
            </a:r>
            <a:r>
              <a:rPr sz="1800" b="1" spc="-18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хочется</a:t>
            </a:r>
            <a:endParaRPr sz="1800">
              <a:latin typeface="Arial"/>
              <a:cs typeface="Arial"/>
            </a:endParaRPr>
          </a:p>
          <a:p>
            <a:pPr marR="1878330" algn="ctr">
              <a:lnSpc>
                <a:spcPct val="100000"/>
              </a:lnSpc>
              <a:spcBef>
                <a:spcPts val="145"/>
              </a:spcBef>
            </a:pPr>
            <a:r>
              <a:rPr sz="1800" b="1" spc="-20" dirty="0">
                <a:latin typeface="Arial"/>
                <a:cs typeface="Arial"/>
              </a:rPr>
              <a:t>ему.</a:t>
            </a:r>
            <a:endParaRPr sz="1800">
              <a:latin typeface="Arial"/>
              <a:cs typeface="Arial"/>
            </a:endParaRPr>
          </a:p>
          <a:p>
            <a:pPr marL="1878964" marR="3755390" algn="ctr">
              <a:lnSpc>
                <a:spcPct val="106700"/>
              </a:lnSpc>
              <a:spcBef>
                <a:spcPts val="10"/>
              </a:spcBef>
            </a:pPr>
            <a:r>
              <a:rPr sz="1800" b="1" dirty="0">
                <a:latin typeface="Arial"/>
                <a:cs typeface="Arial"/>
              </a:rPr>
              <a:t>Не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мальчуган,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а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фабрика вопросов:</a:t>
            </a:r>
            <a:endParaRPr sz="1800">
              <a:latin typeface="Arial"/>
              <a:cs typeface="Arial"/>
            </a:endParaRPr>
          </a:p>
          <a:p>
            <a:pPr marL="2214245" marR="4093210" algn="ctr">
              <a:lnSpc>
                <a:spcPct val="107200"/>
              </a:lnSpc>
              <a:spcBef>
                <a:spcPts val="5"/>
              </a:spcBef>
            </a:pPr>
            <a:r>
              <a:rPr sz="1800" b="1" dirty="0">
                <a:latin typeface="Arial"/>
                <a:cs typeface="Arial"/>
              </a:rPr>
              <a:t>«Что?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Где?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Зачем? </a:t>
            </a:r>
            <a:r>
              <a:rPr sz="1800" b="1" dirty="0">
                <a:latin typeface="Arial"/>
                <a:cs typeface="Arial"/>
              </a:rPr>
              <a:t>Откуда?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Почему?»</a:t>
            </a:r>
            <a:endParaRPr sz="18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1730"/>
              </a:spcBef>
            </a:pPr>
            <a:r>
              <a:rPr sz="1800" b="1" dirty="0">
                <a:latin typeface="Comic Sans MS"/>
                <a:cs typeface="Comic Sans MS"/>
              </a:rPr>
              <a:t>Музафар Алимбаев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известен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как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поэт-песенник.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На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стихи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поэта</a:t>
            </a:r>
            <a:endParaRPr sz="1800">
              <a:latin typeface="Comic Sans MS"/>
              <a:cs typeface="Comic Sans MS"/>
            </a:endParaRPr>
          </a:p>
          <a:p>
            <a:pPr marL="12700" marR="5080" algn="ctr">
              <a:lnSpc>
                <a:spcPct val="107200"/>
              </a:lnSpc>
            </a:pPr>
            <a:r>
              <a:rPr sz="1800" b="1" dirty="0">
                <a:latin typeface="Comic Sans MS"/>
                <a:cs typeface="Comic Sans MS"/>
              </a:rPr>
              <a:t>написано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более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трехсот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замечательных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песен,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многие из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которых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стали </a:t>
            </a:r>
            <a:r>
              <a:rPr sz="1800" b="1" dirty="0">
                <a:latin typeface="Comic Sans MS"/>
                <a:cs typeface="Comic Sans MS"/>
              </a:rPr>
              <a:t>по-настоящему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народными.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Велика популярность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целого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ряда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spc="-25" dirty="0">
                <a:latin typeface="Comic Sans MS"/>
                <a:cs typeface="Comic Sans MS"/>
              </a:rPr>
              <a:t>его</a:t>
            </a:r>
            <a:endParaRPr sz="1800">
              <a:latin typeface="Comic Sans MS"/>
              <a:cs typeface="Comic Sans MS"/>
            </a:endParaRPr>
          </a:p>
          <a:p>
            <a:pPr marL="5715" algn="ctr">
              <a:lnSpc>
                <a:spcPct val="100000"/>
              </a:lnSpc>
              <a:spcBef>
                <a:spcPts val="145"/>
              </a:spcBef>
            </a:pPr>
            <a:r>
              <a:rPr sz="1800" b="1" dirty="0">
                <a:latin typeface="Comic Sans MS"/>
                <a:cs typeface="Comic Sans MS"/>
              </a:rPr>
              <a:t>песен: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«А</a:t>
            </a:r>
            <a:r>
              <a:rPr sz="1800" b="1" dirty="0">
                <a:latin typeface="Cambria"/>
                <a:cs typeface="Cambria"/>
              </a:rPr>
              <a:t>қ</a:t>
            </a:r>
            <a:r>
              <a:rPr sz="1800" b="1" dirty="0">
                <a:latin typeface="Comic Sans MS"/>
                <a:cs typeface="Comic Sans MS"/>
              </a:rPr>
              <a:t>мандайлым»,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«А</a:t>
            </a:r>
            <a:r>
              <a:rPr sz="1800" b="1" dirty="0">
                <a:latin typeface="Cambria"/>
                <a:cs typeface="Cambria"/>
              </a:rPr>
              <a:t>қ</a:t>
            </a:r>
            <a:r>
              <a:rPr sz="1800" b="1" dirty="0">
                <a:latin typeface="Comic Sans MS"/>
                <a:cs typeface="Comic Sans MS"/>
              </a:rPr>
              <a:t>с</a:t>
            </a:r>
            <a:r>
              <a:rPr sz="1800" b="1" dirty="0">
                <a:latin typeface="Cambria"/>
                <a:cs typeface="Cambria"/>
              </a:rPr>
              <a:t>ұңқ</a:t>
            </a:r>
            <a:r>
              <a:rPr sz="1800" b="1" dirty="0">
                <a:latin typeface="Comic Sans MS"/>
                <a:cs typeface="Comic Sans MS"/>
              </a:rPr>
              <a:t>арым»,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«Аяжан»,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«Алматы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кешінде»,</a:t>
            </a:r>
            <a:endParaRPr sz="1800">
              <a:latin typeface="Comic Sans MS"/>
              <a:cs typeface="Comic Sans MS"/>
            </a:endParaRPr>
          </a:p>
          <a:p>
            <a:pPr marL="4445" algn="ctr">
              <a:lnSpc>
                <a:spcPct val="100000"/>
              </a:lnSpc>
              <a:spcBef>
                <a:spcPts val="155"/>
              </a:spcBef>
            </a:pPr>
            <a:r>
              <a:rPr sz="1800" b="1" dirty="0">
                <a:latin typeface="Comic Sans MS"/>
                <a:cs typeface="Comic Sans MS"/>
              </a:rPr>
              <a:t>«</a:t>
            </a:r>
            <a:r>
              <a:rPr sz="1800" b="1" dirty="0">
                <a:latin typeface="Cambria"/>
                <a:cs typeface="Cambria"/>
              </a:rPr>
              <a:t>Қ</a:t>
            </a:r>
            <a:r>
              <a:rPr sz="1800" b="1" dirty="0">
                <a:latin typeface="Comic Sans MS"/>
                <a:cs typeface="Comic Sans MS"/>
              </a:rPr>
              <a:t>ара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ambria"/>
                <a:cs typeface="Cambria"/>
              </a:rPr>
              <a:t>қ</a:t>
            </a:r>
            <a:r>
              <a:rPr sz="1800" b="1" dirty="0">
                <a:latin typeface="Comic Sans MS"/>
                <a:cs typeface="Comic Sans MS"/>
              </a:rPr>
              <a:t>ыз»,</a:t>
            </a:r>
            <a:r>
              <a:rPr sz="1800" b="1" spc="-3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«Маралдым»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множество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других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–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веселых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20" dirty="0">
                <a:latin typeface="Comic Sans MS"/>
                <a:cs typeface="Comic Sans MS"/>
              </a:rPr>
              <a:t> </a:t>
            </a:r>
            <a:r>
              <a:rPr sz="1800" b="1" spc="-10" dirty="0">
                <a:latin typeface="Comic Sans MS"/>
                <a:cs typeface="Comic Sans MS"/>
              </a:rPr>
              <a:t>щемящих</a:t>
            </a:r>
            <a:endParaRPr sz="1800">
              <a:latin typeface="Comic Sans MS"/>
              <a:cs typeface="Comic Sans MS"/>
            </a:endParaRPr>
          </a:p>
          <a:p>
            <a:pPr marL="405765" marR="394335" algn="ctr">
              <a:lnSpc>
                <a:spcPts val="2320"/>
              </a:lnSpc>
              <a:spcBef>
                <a:spcPts val="80"/>
              </a:spcBef>
            </a:pPr>
            <a:r>
              <a:rPr sz="1800" b="1" dirty="0">
                <a:latin typeface="Comic Sans MS"/>
                <a:cs typeface="Comic Sans MS"/>
              </a:rPr>
              <a:t>сердце,</a:t>
            </a:r>
            <a:r>
              <a:rPr sz="1800" b="1" spc="-1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грустных</a:t>
            </a:r>
            <a:r>
              <a:rPr sz="1800" b="1" spc="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философских,</a:t>
            </a:r>
            <a:r>
              <a:rPr sz="1800" b="1" spc="-2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о</a:t>
            </a:r>
            <a:r>
              <a:rPr sz="1800" b="1" spc="-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любви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и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дружбе, о</a:t>
            </a:r>
            <a:r>
              <a:rPr sz="1800" b="1" spc="-10" dirty="0">
                <a:latin typeface="Comic Sans MS"/>
                <a:cs typeface="Comic Sans MS"/>
              </a:rPr>
              <a:t> </a:t>
            </a:r>
            <a:r>
              <a:rPr sz="1800" b="1" dirty="0">
                <a:latin typeface="Comic Sans MS"/>
                <a:cs typeface="Comic Sans MS"/>
              </a:rPr>
              <a:t>родине</a:t>
            </a:r>
            <a:r>
              <a:rPr sz="1800" b="1" spc="5" dirty="0">
                <a:latin typeface="Comic Sans MS"/>
                <a:cs typeface="Comic Sans MS"/>
              </a:rPr>
              <a:t> </a:t>
            </a:r>
            <a:r>
              <a:rPr sz="1800" b="1" spc="-50" dirty="0">
                <a:latin typeface="Comic Sans MS"/>
                <a:cs typeface="Comic Sans MS"/>
              </a:rPr>
              <a:t>и </a:t>
            </a:r>
            <a:r>
              <a:rPr sz="1800" b="1" spc="-10" dirty="0">
                <a:latin typeface="Comic Sans MS"/>
                <a:cs typeface="Comic Sans MS"/>
              </a:rPr>
              <a:t>счастье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960" y="1633727"/>
            <a:ext cx="2442845" cy="3058795"/>
            <a:chOff x="60960" y="1633727"/>
            <a:chExt cx="2442845" cy="30587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" y="1633727"/>
              <a:ext cx="2442845" cy="30586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031" y="1828799"/>
              <a:ext cx="1872995" cy="2488692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554979" y="0"/>
            <a:ext cx="4115435" cy="4634865"/>
            <a:chOff x="5554979" y="0"/>
            <a:chExt cx="4115435" cy="463486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75803" y="0"/>
              <a:ext cx="2094102" cy="24626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70875" y="143255"/>
              <a:ext cx="1524000" cy="19446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4979" y="1702307"/>
              <a:ext cx="2279904" cy="291833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50051" y="1897379"/>
              <a:ext cx="1709927" cy="23484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71231" y="2063495"/>
              <a:ext cx="2072639" cy="25709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66303" y="2258567"/>
              <a:ext cx="1502663" cy="200101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8371" y="1177950"/>
            <a:ext cx="306705" cy="5225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130" algn="just">
              <a:lnSpc>
                <a:spcPct val="135400"/>
              </a:lnSpc>
              <a:spcBef>
                <a:spcPts val="100"/>
              </a:spcBef>
            </a:pPr>
            <a:r>
              <a:rPr sz="2800" b="1" spc="-50" dirty="0">
                <a:solidFill>
                  <a:srgbClr val="001F5F"/>
                </a:solidFill>
                <a:latin typeface="Comic Sans MS"/>
                <a:cs typeface="Comic Sans MS"/>
              </a:rPr>
              <a:t>п о с л о в и ц ы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0088" y="4868113"/>
            <a:ext cx="663320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Коли</a:t>
            </a:r>
            <a:r>
              <a:rPr sz="2400" b="1" i="1" u="sng" spc="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певец</a:t>
            </a:r>
            <a:r>
              <a:rPr sz="2400" b="1" i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искусен,</a:t>
            </a:r>
            <a:r>
              <a:rPr sz="2400" b="1" i="1" u="sng" spc="-3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т</a:t>
            </a:r>
            <a:r>
              <a:rPr sz="2400" b="1" i="1" u="sng" spc="-6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о</a:t>
            </a:r>
            <a:r>
              <a:rPr sz="2400" b="1" i="1" u="sng" spc="-4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и</a:t>
            </a:r>
            <a:r>
              <a:rPr sz="2400" b="1" i="1" u="sng" spc="-1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песня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прекрасна</a:t>
            </a:r>
            <a:r>
              <a:rPr sz="24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Пока</a:t>
            </a:r>
            <a:r>
              <a:rPr sz="2400" b="1" i="1" u="sng" spc="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плешивый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5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причешет</a:t>
            </a:r>
            <a:r>
              <a:rPr sz="2400" b="1" i="1" u="sng" spc="-67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ся-пир</a:t>
            </a:r>
            <a:r>
              <a:rPr sz="2400" b="1" i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пройдёт</a:t>
            </a:r>
            <a:r>
              <a:rPr sz="24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Не</a:t>
            </a:r>
            <a:r>
              <a:rPr sz="2400" b="1" i="1" u="sng" spc="-9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будет</a:t>
            </a:r>
            <a:r>
              <a:rPr sz="2400" b="1" i="1" u="sng" spc="2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рука</a:t>
            </a:r>
            <a:r>
              <a:rPr sz="2400" b="1" i="1" u="sng" spc="-6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щедрой,</a:t>
            </a:r>
            <a:r>
              <a:rPr sz="2400" b="1" i="1" u="sng" spc="-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коль</a:t>
            </a:r>
            <a:r>
              <a:rPr sz="2400" b="1" i="1" u="sng" spc="-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душа</a:t>
            </a:r>
            <a:r>
              <a:rPr sz="2400" b="1" i="1" u="sng" spc="-9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скупа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55317" y="125791"/>
            <a:ext cx="7273290" cy="2440940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ЗАВЕТы</a:t>
            </a:r>
            <a:r>
              <a:rPr sz="2400" b="1" i="1" u="sng" spc="-1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от</a:t>
            </a:r>
            <a:r>
              <a:rPr sz="2400" b="1" i="1" u="sng" spc="22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Музафара</a:t>
            </a:r>
            <a:r>
              <a:rPr sz="2400" b="1" i="1" u="sng" spc="-1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 </a:t>
            </a:r>
            <a:r>
              <a:rPr sz="2400" b="1" i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omic Sans MS"/>
                <a:cs typeface="Comic Sans MS"/>
              </a:rPr>
              <a:t>Алимбаева</a:t>
            </a:r>
            <a:endParaRPr sz="2400">
              <a:latin typeface="Comic Sans MS"/>
              <a:cs typeface="Comic Sans MS"/>
            </a:endParaRPr>
          </a:p>
          <a:p>
            <a:pPr marL="1230630" marR="5080" indent="-266700">
              <a:lnSpc>
                <a:spcPct val="100000"/>
              </a:lnSpc>
              <a:spcBef>
                <a:spcPts val="790"/>
              </a:spcBef>
              <a:buSzPct val="95000"/>
              <a:buAutoNum type="arabicPeriod"/>
              <a:tabLst>
                <a:tab pos="2043430" algn="l"/>
              </a:tabLst>
            </a:pP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000" b="1" i="1" spc="-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ученье будь</a:t>
            </a:r>
            <a:r>
              <a:rPr sz="2000" b="1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85" dirty="0">
                <a:solidFill>
                  <a:srgbClr val="001F5F"/>
                </a:solidFill>
                <a:latin typeface="Comic Sans MS"/>
                <a:cs typeface="Comic Sans MS"/>
              </a:rPr>
              <a:t>хват</a:t>
            </a:r>
            <a:r>
              <a:rPr sz="2000" b="1" i="1" spc="-5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ким,</a:t>
            </a:r>
            <a:r>
              <a:rPr sz="2000" b="1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а</a:t>
            </a:r>
            <a:r>
              <a:rPr sz="2000" b="1" i="1" spc="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000" b="1" i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мыслях-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не</a:t>
            </a:r>
            <a:r>
              <a:rPr sz="2000" b="1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95" dirty="0">
                <a:solidFill>
                  <a:srgbClr val="001F5F"/>
                </a:solidFill>
                <a:latin typeface="Comic Sans MS"/>
                <a:cs typeface="Comic Sans MS"/>
              </a:rPr>
              <a:t>шат</a:t>
            </a:r>
            <a:r>
              <a:rPr sz="2000" b="1" i="1" spc="-55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25" dirty="0">
                <a:solidFill>
                  <a:srgbClr val="001F5F"/>
                </a:solidFill>
                <a:latin typeface="Comic Sans MS"/>
                <a:cs typeface="Comic Sans MS"/>
              </a:rPr>
              <a:t>ким 	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всегда</a:t>
            </a:r>
            <a:r>
              <a:rPr sz="2000" b="1" i="1" spc="-3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т</a:t>
            </a:r>
            <a:r>
              <a:rPr sz="2000" b="1" i="1" spc="-5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ерпеливым</a:t>
            </a:r>
            <a:r>
              <a:rPr sz="2000" b="1" i="1" spc="-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sz="2000" b="1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справедливым</a:t>
            </a:r>
            <a:endParaRPr sz="2000">
              <a:latin typeface="Comic Sans MS"/>
              <a:cs typeface="Comic Sans MS"/>
            </a:endParaRPr>
          </a:p>
          <a:p>
            <a:pPr marL="1422400" indent="-375285">
              <a:lnSpc>
                <a:spcPct val="100000"/>
              </a:lnSpc>
              <a:buSzPct val="95000"/>
              <a:buAutoNum type="arabicPeriod"/>
              <a:tabLst>
                <a:tab pos="1423035" algn="l"/>
              </a:tabLst>
            </a:pP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000" b="1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80" dirty="0">
                <a:solidFill>
                  <a:srgbClr val="001F5F"/>
                </a:solidFill>
                <a:latin typeface="Comic Sans MS"/>
                <a:cs typeface="Comic Sans MS"/>
              </a:rPr>
              <a:t>работ</a:t>
            </a:r>
            <a:r>
              <a:rPr sz="2000" b="1" i="1" spc="-49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е-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не</a:t>
            </a:r>
            <a:r>
              <a:rPr sz="2000" b="1" i="1" spc="-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65" dirty="0">
                <a:solidFill>
                  <a:srgbClr val="001F5F"/>
                </a:solidFill>
                <a:latin typeface="Comic Sans MS"/>
                <a:cs typeface="Comic Sans MS"/>
              </a:rPr>
              <a:t>груст</a:t>
            </a:r>
            <a:r>
              <a:rPr sz="2000" b="1" i="1" spc="-55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ным,</a:t>
            </a:r>
            <a:r>
              <a:rPr sz="2000" b="1" i="1" spc="-4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надёжным,</a:t>
            </a:r>
            <a:r>
              <a:rPr sz="2000" b="1" i="1" spc="-2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искусным</a:t>
            </a:r>
            <a:endParaRPr sz="2000">
              <a:latin typeface="Comic Sans MS"/>
              <a:cs typeface="Comic Sans MS"/>
            </a:endParaRPr>
          </a:p>
          <a:p>
            <a:pPr marL="2167890">
              <a:lnSpc>
                <a:spcPct val="100000"/>
              </a:lnSpc>
              <a:spcBef>
                <a:spcPts val="5"/>
              </a:spcBef>
            </a:pP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смелым</a:t>
            </a:r>
            <a:r>
              <a:rPr sz="2000" b="1" i="1" spc="-2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 беде,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20" dirty="0">
                <a:solidFill>
                  <a:srgbClr val="001F5F"/>
                </a:solidFill>
                <a:latin typeface="Comic Sans MS"/>
                <a:cs typeface="Comic Sans MS"/>
              </a:rPr>
              <a:t>героем-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000" b="1" i="1" spc="-26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т</a:t>
            </a:r>
            <a:r>
              <a:rPr sz="2000" b="1" i="1" spc="-51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20" dirty="0">
                <a:solidFill>
                  <a:srgbClr val="001F5F"/>
                </a:solidFill>
                <a:latin typeface="Comic Sans MS"/>
                <a:cs typeface="Comic Sans MS"/>
              </a:rPr>
              <a:t>руде</a:t>
            </a:r>
            <a:endParaRPr sz="2000">
              <a:latin typeface="Comic Sans MS"/>
              <a:cs typeface="Comic Sans MS"/>
            </a:endParaRPr>
          </a:p>
          <a:p>
            <a:pPr marL="1462405" marR="504825" indent="199390">
              <a:lnSpc>
                <a:spcPct val="100000"/>
              </a:lnSpc>
            </a:pP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3</a:t>
            </a:r>
            <a:r>
              <a:rPr sz="2000" b="1" i="1" spc="-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 словах-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крепким,</a:t>
            </a:r>
            <a:r>
              <a:rPr sz="2000" b="1" i="1" spc="3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делах-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цепким 4.Другом-</a:t>
            </a:r>
            <a:r>
              <a:rPr sz="2000" b="1" i="1" dirty="0">
                <a:solidFill>
                  <a:srgbClr val="001F5F"/>
                </a:solidFill>
                <a:latin typeface="Comic Sans MS"/>
                <a:cs typeface="Comic Sans MS"/>
              </a:rPr>
              <a:t>верным,</a:t>
            </a:r>
            <a:r>
              <a:rPr sz="2000" b="1" i="1" spc="105" dirty="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2000" b="1" i="1" spc="-20" dirty="0">
                <a:solidFill>
                  <a:srgbClr val="001F5F"/>
                </a:solidFill>
                <a:latin typeface="Comic Sans MS"/>
                <a:cs typeface="Comic Sans MS"/>
              </a:rPr>
              <a:t>учеником-</a:t>
            </a:r>
            <a:r>
              <a:rPr sz="2000" b="1" i="1" spc="-10" dirty="0">
                <a:solidFill>
                  <a:srgbClr val="001F5F"/>
                </a:solidFill>
                <a:latin typeface="Comic Sans MS"/>
                <a:cs typeface="Comic Sans MS"/>
              </a:rPr>
              <a:t>примерным</a:t>
            </a:r>
            <a:endParaRPr sz="2000">
              <a:latin typeface="Comic Sans MS"/>
              <a:cs typeface="Comic Sans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64336" y="812291"/>
            <a:ext cx="8179434" cy="4309745"/>
            <a:chOff x="1164336" y="812291"/>
            <a:chExt cx="8179434" cy="43097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6108" y="2602991"/>
              <a:ext cx="4034028" cy="25190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1180" y="2798063"/>
              <a:ext cx="3464052" cy="194919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4336" y="812291"/>
              <a:ext cx="1780032" cy="18470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66944" y="2572512"/>
              <a:ext cx="4076700" cy="25253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2015" y="2767584"/>
              <a:ext cx="3506724" cy="19552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35276" y="4970526"/>
            <a:ext cx="67163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001F5F"/>
                </a:solidFill>
                <a:latin typeface="Calibri"/>
                <a:cs typeface="Calibri"/>
              </a:rPr>
              <a:t>НАСЛЕДИЕ:</a:t>
            </a:r>
            <a:r>
              <a:rPr sz="3600" b="1" i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i="1" dirty="0">
                <a:solidFill>
                  <a:srgbClr val="001F5F"/>
                </a:solidFill>
                <a:latin typeface="Calibri"/>
                <a:cs typeface="Calibri"/>
              </a:rPr>
              <a:t>ни</a:t>
            </a:r>
            <a:r>
              <a:rPr sz="3600" b="1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i="1" dirty="0">
                <a:solidFill>
                  <a:srgbClr val="001F5F"/>
                </a:solidFill>
                <a:latin typeface="Calibri"/>
                <a:cs typeface="Calibri"/>
              </a:rPr>
              <a:t>дня</a:t>
            </a:r>
            <a:r>
              <a:rPr sz="3600" b="1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i="1" dirty="0">
                <a:solidFill>
                  <a:srgbClr val="001F5F"/>
                </a:solidFill>
                <a:latin typeface="Calibri"/>
                <a:cs typeface="Calibri"/>
              </a:rPr>
              <a:t>без</a:t>
            </a:r>
            <a:r>
              <a:rPr sz="3600" b="1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i="1" spc="-10" dirty="0">
                <a:solidFill>
                  <a:srgbClr val="001F5F"/>
                </a:solidFill>
                <a:latin typeface="Calibri"/>
                <a:cs typeface="Calibri"/>
              </a:rPr>
              <a:t>классиков</a:t>
            </a:r>
            <a:endParaRPr sz="3600">
              <a:latin typeface="Calibri"/>
              <a:cs typeface="Calibri"/>
            </a:endParaRPr>
          </a:p>
          <a:p>
            <a:pPr marL="2814320">
              <a:lnSpc>
                <a:spcPct val="100000"/>
              </a:lnSpc>
            </a:pPr>
            <a:r>
              <a:rPr sz="3600" b="1" i="1" dirty="0">
                <a:solidFill>
                  <a:srgbClr val="000066"/>
                </a:solidFill>
                <a:latin typeface="Calibri"/>
                <a:cs typeface="Calibri"/>
              </a:rPr>
              <a:t>Мұзафар</a:t>
            </a:r>
            <a:r>
              <a:rPr sz="3600" b="1" i="1" spc="-20" dirty="0">
                <a:solidFill>
                  <a:srgbClr val="000066"/>
                </a:solidFill>
                <a:latin typeface="Calibri"/>
                <a:cs typeface="Calibri"/>
              </a:rPr>
              <a:t> </a:t>
            </a:r>
            <a:r>
              <a:rPr sz="3600" b="1" i="1" spc="-10" dirty="0">
                <a:solidFill>
                  <a:srgbClr val="000066"/>
                </a:solidFill>
                <a:latin typeface="Calibri"/>
                <a:cs typeface="Calibri"/>
              </a:rPr>
              <a:t>Әлімбаев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  <a:tabLst>
                <a:tab pos="1613535" algn="l"/>
                <a:tab pos="2498090" algn="l"/>
              </a:tabLst>
            </a:pPr>
            <a:r>
              <a:rPr dirty="0"/>
              <a:t>Юный</a:t>
            </a:r>
            <a:r>
              <a:rPr spc="-50" dirty="0"/>
              <a:t> </a:t>
            </a:r>
            <a:r>
              <a:rPr dirty="0"/>
              <a:t>мой,</a:t>
            </a:r>
            <a:r>
              <a:rPr spc="-45" dirty="0"/>
              <a:t> </a:t>
            </a:r>
            <a:r>
              <a:rPr dirty="0"/>
              <a:t>друг!</a:t>
            </a:r>
            <a:r>
              <a:rPr spc="-35" dirty="0"/>
              <a:t> </a:t>
            </a:r>
            <a:r>
              <a:rPr spc="-10" dirty="0"/>
              <a:t>Твори</a:t>
            </a:r>
            <a:r>
              <a:rPr spc="-45" dirty="0"/>
              <a:t> </a:t>
            </a:r>
            <a:r>
              <a:rPr dirty="0"/>
              <a:t>доброе,</a:t>
            </a:r>
            <a:r>
              <a:rPr spc="-30" dirty="0"/>
              <a:t> </a:t>
            </a:r>
            <a:r>
              <a:rPr dirty="0"/>
              <a:t>живи</a:t>
            </a:r>
            <a:r>
              <a:rPr spc="-40" dirty="0"/>
              <a:t> </a:t>
            </a:r>
            <a:r>
              <a:rPr spc="-25" dirty="0"/>
              <a:t>по </a:t>
            </a:r>
            <a:r>
              <a:rPr dirty="0"/>
              <a:t>совести.</a:t>
            </a:r>
            <a:r>
              <a:rPr spc="-50" dirty="0"/>
              <a:t> </a:t>
            </a:r>
            <a:r>
              <a:rPr dirty="0"/>
              <a:t>И</a:t>
            </a:r>
            <a:r>
              <a:rPr spc="-10" dirty="0"/>
              <a:t> </a:t>
            </a:r>
            <a:r>
              <a:rPr dirty="0"/>
              <a:t>пусть</a:t>
            </a:r>
            <a:r>
              <a:rPr spc="-5" dirty="0"/>
              <a:t> </a:t>
            </a:r>
            <a:r>
              <a:rPr spc="-50" dirty="0"/>
              <a:t>в</a:t>
            </a:r>
            <a:r>
              <a:rPr dirty="0"/>
              <a:t>	этом</a:t>
            </a:r>
            <a:r>
              <a:rPr spc="-80" dirty="0"/>
              <a:t> </a:t>
            </a:r>
            <a:r>
              <a:rPr spc="-10" dirty="0"/>
              <a:t>поможет.</a:t>
            </a:r>
            <a:r>
              <a:rPr spc="-95" dirty="0"/>
              <a:t> </a:t>
            </a:r>
            <a:r>
              <a:rPr spc="-10" dirty="0"/>
              <a:t>Поэзия- </a:t>
            </a:r>
            <a:r>
              <a:rPr dirty="0"/>
              <a:t>чистая,</a:t>
            </a:r>
            <a:r>
              <a:rPr spc="-20" dirty="0"/>
              <a:t> </a:t>
            </a:r>
            <a:r>
              <a:rPr spc="-25" dirty="0"/>
              <a:t>как</a:t>
            </a:r>
            <a:r>
              <a:rPr dirty="0"/>
              <a:t>	родниковая</a:t>
            </a:r>
            <a:r>
              <a:rPr spc="-120" dirty="0"/>
              <a:t> </a:t>
            </a:r>
            <a:r>
              <a:rPr dirty="0"/>
              <a:t>вода,</a:t>
            </a:r>
            <a:r>
              <a:rPr spc="-105" dirty="0"/>
              <a:t> </a:t>
            </a:r>
            <a:r>
              <a:rPr dirty="0"/>
              <a:t>мудрая,</a:t>
            </a:r>
            <a:r>
              <a:rPr spc="-100" dirty="0"/>
              <a:t> </a:t>
            </a:r>
            <a:r>
              <a:rPr spc="-25" dirty="0"/>
              <a:t>как </a:t>
            </a:r>
            <a:r>
              <a:rPr dirty="0"/>
              <a:t>пословица!</a:t>
            </a:r>
            <a:r>
              <a:rPr spc="25" dirty="0"/>
              <a:t> </a:t>
            </a:r>
            <a:r>
              <a:rPr spc="-10" dirty="0"/>
              <a:t>Поэзия-</a:t>
            </a:r>
            <a:r>
              <a:rPr dirty="0"/>
              <a:t>спутница</a:t>
            </a:r>
            <a:r>
              <a:rPr spc="50" dirty="0"/>
              <a:t> </a:t>
            </a:r>
            <a:r>
              <a:rPr spc="-20" dirty="0"/>
              <a:t>всех </a:t>
            </a:r>
            <a:r>
              <a:rPr spc="-10" dirty="0"/>
              <a:t>поколений!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4488" y="353568"/>
            <a:ext cx="8949055" cy="4910455"/>
            <a:chOff x="94488" y="353568"/>
            <a:chExt cx="8949055" cy="49104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8" y="353568"/>
              <a:ext cx="3744467" cy="45567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559" y="548639"/>
              <a:ext cx="3174492" cy="39867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22007" y="2318003"/>
              <a:ext cx="2121407" cy="25709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3759" y="2147316"/>
              <a:ext cx="3739895" cy="31165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8832" y="2342388"/>
              <a:ext cx="3169919" cy="254660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725</Words>
  <Application>Microsoft Office PowerPoint</Application>
  <PresentationFormat>Лист A4 (210x297 мм)</PresentationFormat>
  <Paragraphs>102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Мұзафар Әлімбаев Балалар әдебиетінің әншісі Музафар Алимбаев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Юный мой, друг! Твори доброе, живи по совести. И пусть в этом поможет. Поэзия- чистая, как родниковая вода, мудрая, как пословица! Поэзия-спутница всех поколений!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D Dbaymakanova</cp:lastModifiedBy>
  <cp:revision>2</cp:revision>
  <dcterms:created xsi:type="dcterms:W3CDTF">2023-11-30T07:27:43Z</dcterms:created>
  <dcterms:modified xsi:type="dcterms:W3CDTF">2023-11-30T07:39:11Z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2023-11-28T00:00:00Z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2023-11-30T00:00:00Z</vt:filetime>
  </property>
  <property fmtid="{D5CDD505-2E9C-101B-9397-08002B2CF9AE}" pid="5" name="Producer">
    <vt:lpwstr>Microsoft® PowerPoint® 2019</vt:lpwstr>
  </property>
</Properties>
</file>