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2124" y="-4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12/15/2023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8.jpeg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8.jpeg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11" Type="http://schemas.openxmlformats.org/officeDocument/2006/relationships/image" Target="../media/image53.jpe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8.jpeg"/><Relationship Id="rId16" Type="http://schemas.openxmlformats.org/officeDocument/2006/relationships/image" Target="../media/image6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jpeg"/><Relationship Id="rId1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image" Target="../media/image71.png"/><Relationship Id="rId21" Type="http://schemas.openxmlformats.org/officeDocument/2006/relationships/image" Target="../media/image89.jpe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jpeg"/><Relationship Id="rId2" Type="http://schemas.openxmlformats.org/officeDocument/2006/relationships/image" Target="../media/image8.jpeg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23" Type="http://schemas.openxmlformats.org/officeDocument/2006/relationships/image" Target="../media/image91.jpeg"/><Relationship Id="rId10" Type="http://schemas.openxmlformats.org/officeDocument/2006/relationships/image" Target="../media/image78.png"/><Relationship Id="rId19" Type="http://schemas.openxmlformats.org/officeDocument/2006/relationships/image" Target="../media/image87.jpe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Relationship Id="rId22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447800"/>
            <a:ext cx="83820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Чингиз Айтматов «Гражданин Земного шара</a:t>
            </a:r>
            <a:r>
              <a:rPr lang="ru-RU" sz="5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54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(95 </a:t>
            </a:r>
            <a:r>
              <a:rPr lang="ru-RU" sz="3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лет со дня </a:t>
            </a:r>
            <a:r>
              <a:rPr lang="ru-RU" sz="3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рождения) </a:t>
            </a:r>
            <a:endParaRPr lang="ru-RU" sz="3600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708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3483" y="147828"/>
            <a:ext cx="8673465" cy="5486400"/>
            <a:chOff x="443483" y="147828"/>
            <a:chExt cx="8673465" cy="5486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3483" y="147828"/>
              <a:ext cx="4568952" cy="5486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36948" y="1351788"/>
              <a:ext cx="4283963" cy="7894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44483" y="1351788"/>
              <a:ext cx="647700" cy="7894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14087" y="1991867"/>
              <a:ext cx="2069591" cy="78943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86399" y="2631948"/>
              <a:ext cx="2657855" cy="7894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79564" y="3272028"/>
              <a:ext cx="1937003" cy="789432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745863" y="1426844"/>
            <a:ext cx="41116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135" dirty="0">
                <a:solidFill>
                  <a:srgbClr val="7030A0"/>
                </a:solidFill>
              </a:rPr>
              <a:t>ЧИНГИЗ</a:t>
            </a:r>
            <a:r>
              <a:rPr sz="2800" spc="20" dirty="0">
                <a:solidFill>
                  <a:srgbClr val="7030A0"/>
                </a:solidFill>
              </a:rPr>
              <a:t> </a:t>
            </a:r>
            <a:r>
              <a:rPr sz="2800" spc="-15" dirty="0" smtClean="0">
                <a:solidFill>
                  <a:srgbClr val="7030A0"/>
                </a:solidFill>
              </a:rPr>
              <a:t>АЙТМАТО</a:t>
            </a:r>
            <a:r>
              <a:rPr lang="ru-RU" sz="2800" spc="30" dirty="0">
                <a:solidFill>
                  <a:srgbClr val="7030A0"/>
                </a:solidFill>
              </a:rPr>
              <a:t>В</a:t>
            </a:r>
            <a:endParaRPr sz="2800" dirty="0">
              <a:solidFill>
                <a:srgbClr val="7030A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3003" y="1852573"/>
            <a:ext cx="4157979" cy="1946910"/>
          </a:xfrm>
          <a:prstGeom prst="rect">
            <a:avLst/>
          </a:prstGeom>
        </p:spPr>
        <p:txBody>
          <a:bodyPr vert="horz" wrap="square" lIns="0" tIns="2260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800" b="1" spc="-45" dirty="0">
                <a:solidFill>
                  <a:srgbClr val="3A1607"/>
                </a:solidFill>
                <a:latin typeface="Times New Roman"/>
                <a:cs typeface="Times New Roman"/>
              </a:rPr>
              <a:t>писатель,</a:t>
            </a:r>
            <a:endParaRPr sz="2800" dirty="0">
              <a:latin typeface="Times New Roman"/>
              <a:cs typeface="Times New Roman"/>
            </a:endParaRPr>
          </a:p>
          <a:p>
            <a:pPr marL="984885">
              <a:lnSpc>
                <a:spcPct val="100000"/>
              </a:lnSpc>
              <a:spcBef>
                <a:spcPts val="1685"/>
              </a:spcBef>
            </a:pPr>
            <a:r>
              <a:rPr sz="2800" b="1" spc="-15" dirty="0">
                <a:solidFill>
                  <a:srgbClr val="3A1607"/>
                </a:solidFill>
                <a:latin typeface="Times New Roman"/>
                <a:cs typeface="Times New Roman"/>
              </a:rPr>
              <a:t>проповедник,</a:t>
            </a:r>
            <a:endParaRPr sz="2800" dirty="0">
              <a:latin typeface="Times New Roman"/>
              <a:cs typeface="Times New Roman"/>
            </a:endParaRPr>
          </a:p>
          <a:p>
            <a:pPr marL="2677795">
              <a:lnSpc>
                <a:spcPct val="100000"/>
              </a:lnSpc>
              <a:spcBef>
                <a:spcPts val="1680"/>
              </a:spcBef>
            </a:pPr>
            <a:r>
              <a:rPr sz="2800" b="1" spc="-10" dirty="0">
                <a:solidFill>
                  <a:srgbClr val="3A1607"/>
                </a:solidFill>
                <a:latin typeface="Times New Roman"/>
                <a:cs typeface="Times New Roman"/>
              </a:rPr>
              <a:t>фи</a:t>
            </a:r>
            <a:r>
              <a:rPr sz="2800" b="1" dirty="0">
                <a:solidFill>
                  <a:srgbClr val="3A1607"/>
                </a:solidFill>
                <a:latin typeface="Times New Roman"/>
                <a:cs typeface="Times New Roman"/>
              </a:rPr>
              <a:t>л</a:t>
            </a:r>
            <a:r>
              <a:rPr sz="2800" b="1" spc="55" dirty="0">
                <a:solidFill>
                  <a:srgbClr val="3A1607"/>
                </a:solidFill>
                <a:latin typeface="Times New Roman"/>
                <a:cs typeface="Times New Roman"/>
              </a:rPr>
              <a:t>ос</a:t>
            </a:r>
            <a:r>
              <a:rPr sz="2800" b="1" spc="45" dirty="0">
                <a:solidFill>
                  <a:srgbClr val="3A1607"/>
                </a:solidFill>
                <a:latin typeface="Times New Roman"/>
                <a:cs typeface="Times New Roman"/>
              </a:rPr>
              <a:t>о</a:t>
            </a:r>
            <a:r>
              <a:rPr sz="2800" b="1" spc="275" dirty="0">
                <a:solidFill>
                  <a:srgbClr val="3A1607"/>
                </a:solidFill>
                <a:latin typeface="Times New Roman"/>
                <a:cs typeface="Times New Roman"/>
              </a:rPr>
              <a:t>ф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0" y="5352415"/>
            <a:ext cx="9144000" cy="151195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0" tIns="31750" rIns="0" bIns="0" rtlCol="0">
            <a:spAutoFit/>
          </a:bodyPr>
          <a:lstStyle/>
          <a:p>
            <a:pPr marL="12700" marR="5080" algn="ctr">
              <a:lnSpc>
                <a:spcPct val="96000"/>
              </a:lnSpc>
              <a:spcBef>
                <a:spcPts val="250"/>
              </a:spcBef>
            </a:pPr>
            <a:r>
              <a:rPr sz="2500" b="1" i="1" spc="-60" dirty="0">
                <a:latin typeface="Gabriola"/>
                <a:cs typeface="Gabriola"/>
              </a:rPr>
              <a:t>«</a:t>
            </a:r>
            <a:r>
              <a:rPr sz="2500" b="1" i="1" spc="-60" dirty="0" err="1">
                <a:latin typeface="Gabriola"/>
                <a:cs typeface="Gabriola"/>
              </a:rPr>
              <a:t>Вместе</a:t>
            </a:r>
            <a:r>
              <a:rPr sz="2500" b="1" i="1" spc="-55" dirty="0">
                <a:latin typeface="Gabriola"/>
                <a:cs typeface="Gabriola"/>
              </a:rPr>
              <a:t> </a:t>
            </a:r>
            <a:r>
              <a:rPr lang="ru-RU" sz="2500" b="1" i="1" spc="-55" dirty="0" smtClean="0">
                <a:latin typeface="Gabriola"/>
                <a:cs typeface="Gabriola"/>
              </a:rPr>
              <a:t> </a:t>
            </a:r>
            <a:r>
              <a:rPr sz="2500" b="1" i="1" spc="-35" dirty="0" smtClean="0">
                <a:latin typeface="Gabriola"/>
                <a:cs typeface="Gabriola"/>
              </a:rPr>
              <a:t>с</a:t>
            </a:r>
            <a:r>
              <a:rPr sz="2500" b="1" i="1" spc="-30" dirty="0" smtClean="0">
                <a:latin typeface="Gabriola"/>
                <a:cs typeface="Gabriola"/>
              </a:rPr>
              <a:t> </a:t>
            </a:r>
            <a:r>
              <a:rPr lang="ru-RU" sz="2500" b="1" i="1" spc="-30" dirty="0" smtClean="0">
                <a:latin typeface="Gabriola"/>
                <a:cs typeface="Gabriola"/>
              </a:rPr>
              <a:t> </a:t>
            </a:r>
            <a:r>
              <a:rPr sz="2500" b="1" i="1" spc="-70" dirty="0" err="1" smtClean="0">
                <a:latin typeface="Gabriola"/>
                <a:cs typeface="Gabriola"/>
              </a:rPr>
              <a:t>Айтматовым</a:t>
            </a:r>
            <a:r>
              <a:rPr sz="2500" b="1" i="1" spc="300" dirty="0" smtClean="0">
                <a:latin typeface="Gabriola"/>
                <a:cs typeface="Gabriola"/>
              </a:rPr>
              <a:t> </a:t>
            </a:r>
            <a:r>
              <a:rPr sz="2500" b="1" i="1" spc="-40" dirty="0">
                <a:latin typeface="Gabriola"/>
                <a:cs typeface="Gabriola"/>
              </a:rPr>
              <a:t>в</a:t>
            </a:r>
            <a:r>
              <a:rPr sz="2500" b="1" i="1" spc="-35" dirty="0">
                <a:latin typeface="Gabriola"/>
                <a:cs typeface="Gabriola"/>
              </a:rPr>
              <a:t> </a:t>
            </a:r>
            <a:r>
              <a:rPr sz="2500" b="1" i="1" spc="-60" dirty="0">
                <a:latin typeface="Gabriola"/>
                <a:cs typeface="Gabriola"/>
              </a:rPr>
              <a:t>нашу</a:t>
            </a:r>
            <a:r>
              <a:rPr sz="2500" b="1" i="1" spc="-55" dirty="0">
                <a:latin typeface="Gabriola"/>
                <a:cs typeface="Gabriola"/>
              </a:rPr>
              <a:t> </a:t>
            </a:r>
            <a:r>
              <a:rPr sz="2500" b="1" i="1" spc="-65" dirty="0" err="1">
                <a:latin typeface="Gabriola"/>
                <a:cs typeface="Gabriola"/>
              </a:rPr>
              <a:t>литературу</a:t>
            </a:r>
            <a:r>
              <a:rPr sz="2500" b="1" i="1" spc="-60" dirty="0">
                <a:latin typeface="Gabriola"/>
                <a:cs typeface="Gabriola"/>
              </a:rPr>
              <a:t> </a:t>
            </a:r>
            <a:r>
              <a:rPr lang="ru-RU" sz="2500" b="1" i="1" spc="-60" dirty="0" smtClean="0">
                <a:latin typeface="Gabriola"/>
                <a:cs typeface="Gabriola"/>
              </a:rPr>
              <a:t> </a:t>
            </a:r>
            <a:r>
              <a:rPr sz="2500" b="1" i="1" spc="-55" dirty="0" err="1" smtClean="0">
                <a:latin typeface="Gabriola"/>
                <a:cs typeface="Gabriola"/>
              </a:rPr>
              <a:t>влилась</a:t>
            </a:r>
            <a:r>
              <a:rPr sz="2500" b="1" i="1" spc="-50" dirty="0" smtClean="0">
                <a:latin typeface="Gabriola"/>
                <a:cs typeface="Gabriola"/>
              </a:rPr>
              <a:t> </a:t>
            </a:r>
            <a:r>
              <a:rPr sz="2500" b="1" i="1" spc="-55" dirty="0" err="1">
                <a:latin typeface="Gabriola"/>
                <a:cs typeface="Gabriola"/>
              </a:rPr>
              <a:t>новая</a:t>
            </a:r>
            <a:r>
              <a:rPr sz="2500" b="1" i="1" spc="-50" dirty="0">
                <a:latin typeface="Gabriola"/>
                <a:cs typeface="Gabriola"/>
              </a:rPr>
              <a:t> </a:t>
            </a:r>
            <a:r>
              <a:rPr lang="ru-RU" sz="2500" b="1" i="1" spc="-50" dirty="0" smtClean="0">
                <a:latin typeface="Gabriola"/>
                <a:cs typeface="Gabriola"/>
              </a:rPr>
              <a:t> </a:t>
            </a:r>
            <a:r>
              <a:rPr sz="2500" b="1" i="1" spc="-60" dirty="0" err="1" smtClean="0">
                <a:latin typeface="Gabriola"/>
                <a:cs typeface="Gabriola"/>
              </a:rPr>
              <a:t>струя</a:t>
            </a:r>
            <a:r>
              <a:rPr sz="2500" b="1" i="1" spc="-60" dirty="0" smtClean="0">
                <a:latin typeface="Gabriola"/>
                <a:cs typeface="Gabriola"/>
              </a:rPr>
              <a:t> </a:t>
            </a:r>
            <a:r>
              <a:rPr sz="2500" b="1" i="1" spc="-55" dirty="0" smtClean="0">
                <a:latin typeface="Gabriola"/>
                <a:cs typeface="Gabriola"/>
              </a:rPr>
              <a:t> </a:t>
            </a:r>
            <a:r>
              <a:rPr sz="2500" b="1" i="1" spc="-50" dirty="0" err="1">
                <a:latin typeface="Gabriola"/>
                <a:cs typeface="Gabriola"/>
              </a:rPr>
              <a:t>какого-то</a:t>
            </a:r>
            <a:r>
              <a:rPr sz="2500" b="1" i="1" spc="-50" dirty="0">
                <a:latin typeface="Gabriola"/>
                <a:cs typeface="Gabriola"/>
              </a:rPr>
              <a:t> </a:t>
            </a:r>
            <a:r>
              <a:rPr lang="ru-RU" sz="2500" b="1" i="1" spc="-50" dirty="0" smtClean="0">
                <a:latin typeface="Gabriola"/>
                <a:cs typeface="Gabriola"/>
              </a:rPr>
              <a:t> </a:t>
            </a:r>
            <a:r>
              <a:rPr sz="2500" b="1" i="1" spc="-55" dirty="0" err="1" smtClean="0">
                <a:latin typeface="Gabriola"/>
                <a:cs typeface="Gabriola"/>
              </a:rPr>
              <a:t>совершенно</a:t>
            </a:r>
            <a:r>
              <a:rPr sz="2500" b="1" i="1" spc="-55" dirty="0" smtClean="0">
                <a:latin typeface="Gabriola"/>
                <a:cs typeface="Gabriola"/>
              </a:rPr>
              <a:t> </a:t>
            </a:r>
            <a:r>
              <a:rPr sz="2500" b="1" i="1" spc="-50" dirty="0">
                <a:latin typeface="Gabriola"/>
                <a:cs typeface="Gabriola"/>
              </a:rPr>
              <a:t>особого, </a:t>
            </a:r>
            <a:r>
              <a:rPr lang="ru-RU" sz="2500" b="1" i="1" spc="-50" dirty="0" smtClean="0">
                <a:latin typeface="Gabriola"/>
                <a:cs typeface="Gabriola"/>
              </a:rPr>
              <a:t> </a:t>
            </a:r>
            <a:r>
              <a:rPr sz="2500" b="1" i="1" spc="-50" dirty="0" err="1" smtClean="0">
                <a:latin typeface="Gabriola"/>
                <a:cs typeface="Gabriola"/>
              </a:rPr>
              <a:t>сурового</a:t>
            </a:r>
            <a:r>
              <a:rPr sz="2500" b="1" i="1" spc="-50" dirty="0" smtClean="0">
                <a:latin typeface="Gabriola"/>
                <a:cs typeface="Gabriola"/>
              </a:rPr>
              <a:t> </a:t>
            </a:r>
            <a:r>
              <a:rPr lang="ru-RU" sz="2500" b="1" i="1" spc="-50" dirty="0" smtClean="0">
                <a:latin typeface="Gabriola"/>
                <a:cs typeface="Gabriola"/>
              </a:rPr>
              <a:t> </a:t>
            </a:r>
            <a:r>
              <a:rPr sz="2500" b="1" i="1" spc="-45" dirty="0" smtClean="0">
                <a:latin typeface="Gabriola"/>
                <a:cs typeface="Gabriola"/>
              </a:rPr>
              <a:t>и </a:t>
            </a:r>
            <a:r>
              <a:rPr sz="2500" b="1" i="1" spc="-40" dirty="0">
                <a:latin typeface="Gabriola"/>
                <a:cs typeface="Gabriola"/>
              </a:rPr>
              <a:t>в </a:t>
            </a:r>
            <a:r>
              <a:rPr sz="2500" b="1" i="1" spc="-60" dirty="0">
                <a:latin typeface="Gabriola"/>
                <a:cs typeface="Gabriola"/>
              </a:rPr>
              <a:t>то </a:t>
            </a:r>
            <a:r>
              <a:rPr sz="2500" b="1" i="1" spc="-55" dirty="0">
                <a:latin typeface="Gabriola"/>
                <a:cs typeface="Gabriola"/>
              </a:rPr>
              <a:t>же </a:t>
            </a:r>
            <a:r>
              <a:rPr sz="2500" b="1" i="1" spc="-55" dirty="0" err="1">
                <a:latin typeface="Gabriola"/>
                <a:cs typeface="Gabriola"/>
              </a:rPr>
              <a:t>время</a:t>
            </a:r>
            <a:r>
              <a:rPr sz="2500" b="1" i="1" spc="-55" dirty="0">
                <a:latin typeface="Gabriola"/>
                <a:cs typeface="Gabriola"/>
              </a:rPr>
              <a:t> </a:t>
            </a:r>
            <a:r>
              <a:rPr lang="ru-RU" sz="2500" b="1" i="1" spc="-55" dirty="0" smtClean="0">
                <a:latin typeface="Gabriola"/>
                <a:cs typeface="Gabriola"/>
              </a:rPr>
              <a:t> </a:t>
            </a:r>
            <a:r>
              <a:rPr sz="2500" b="1" i="1" spc="-55" dirty="0" err="1" smtClean="0">
                <a:latin typeface="Gabriola"/>
                <a:cs typeface="Gabriola"/>
              </a:rPr>
              <a:t>нежного</a:t>
            </a:r>
            <a:r>
              <a:rPr sz="2500" b="1" i="1" spc="-55" dirty="0">
                <a:latin typeface="Gabriola"/>
                <a:cs typeface="Gabriola"/>
              </a:rPr>
              <a:t>, </a:t>
            </a:r>
            <a:r>
              <a:rPr lang="ru-RU" sz="2500" b="1" i="1" spc="-55" dirty="0" smtClean="0">
                <a:latin typeface="Gabriola"/>
                <a:cs typeface="Gabriola"/>
              </a:rPr>
              <a:t> </a:t>
            </a:r>
            <a:r>
              <a:rPr sz="2500" b="1" i="1" spc="-55" dirty="0" err="1" smtClean="0">
                <a:latin typeface="Gabriola"/>
                <a:cs typeface="Gabriola"/>
              </a:rPr>
              <a:t>очень</a:t>
            </a:r>
            <a:r>
              <a:rPr sz="2500" b="1" i="1" spc="-55" dirty="0" smtClean="0">
                <a:latin typeface="Gabriola"/>
                <a:cs typeface="Gabriola"/>
              </a:rPr>
              <a:t> </a:t>
            </a:r>
            <a:r>
              <a:rPr sz="2500" b="1" i="1" spc="-50" dirty="0" smtClean="0">
                <a:latin typeface="Gabriola"/>
                <a:cs typeface="Gabriola"/>
              </a:rPr>
              <a:t> </a:t>
            </a:r>
            <a:r>
              <a:rPr sz="2500" b="1" i="1" spc="-45" dirty="0">
                <a:latin typeface="Gabriola"/>
                <a:cs typeface="Gabriola"/>
              </a:rPr>
              <a:t>высокого</a:t>
            </a:r>
            <a:r>
              <a:rPr sz="2500" b="1" i="1" spc="-80" dirty="0">
                <a:latin typeface="Gabriola"/>
                <a:cs typeface="Gabriola"/>
              </a:rPr>
              <a:t> </a:t>
            </a:r>
            <a:r>
              <a:rPr sz="2500" b="1" i="1" spc="-45" dirty="0">
                <a:latin typeface="Gabriola"/>
                <a:cs typeface="Gabriola"/>
              </a:rPr>
              <a:t>и </a:t>
            </a:r>
            <a:r>
              <a:rPr sz="2500" b="1" i="1" spc="-40" dirty="0">
                <a:latin typeface="Gabriola"/>
                <a:cs typeface="Gabriola"/>
              </a:rPr>
              <a:t>в</a:t>
            </a:r>
            <a:r>
              <a:rPr sz="2500" b="1" i="1" spc="-50" dirty="0">
                <a:latin typeface="Gabriola"/>
                <a:cs typeface="Gabriola"/>
              </a:rPr>
              <a:t> </a:t>
            </a:r>
            <a:r>
              <a:rPr sz="2500" b="1" i="1" spc="-55" dirty="0">
                <a:latin typeface="Gabriola"/>
                <a:cs typeface="Gabriola"/>
              </a:rPr>
              <a:t>то</a:t>
            </a:r>
            <a:r>
              <a:rPr sz="2500" b="1" i="1" spc="-65" dirty="0">
                <a:latin typeface="Gabriola"/>
                <a:cs typeface="Gabriola"/>
              </a:rPr>
              <a:t> </a:t>
            </a:r>
            <a:r>
              <a:rPr sz="2500" b="1" i="1" spc="-50" dirty="0">
                <a:latin typeface="Gabriola"/>
                <a:cs typeface="Gabriola"/>
              </a:rPr>
              <a:t>же время</a:t>
            </a:r>
            <a:r>
              <a:rPr sz="2500" b="1" i="1" spc="-80" dirty="0">
                <a:latin typeface="Gabriola"/>
                <a:cs typeface="Gabriola"/>
              </a:rPr>
              <a:t> </a:t>
            </a:r>
            <a:r>
              <a:rPr sz="2500" b="1" i="1" spc="-50" dirty="0" err="1">
                <a:latin typeface="Gabriola"/>
                <a:cs typeface="Gabriola"/>
              </a:rPr>
              <a:t>прочно</a:t>
            </a:r>
            <a:r>
              <a:rPr sz="2500" b="1" i="1" spc="-65" dirty="0">
                <a:latin typeface="Gabriola"/>
                <a:cs typeface="Gabriola"/>
              </a:rPr>
              <a:t> </a:t>
            </a:r>
            <a:r>
              <a:rPr lang="ru-RU" sz="2500" b="1" i="1" spc="-65" dirty="0" smtClean="0">
                <a:latin typeface="Gabriola"/>
                <a:cs typeface="Gabriola"/>
              </a:rPr>
              <a:t> </a:t>
            </a:r>
            <a:r>
              <a:rPr sz="2500" b="1" i="1" spc="-55" dirty="0" err="1" smtClean="0">
                <a:latin typeface="Gabriola"/>
                <a:cs typeface="Gabriola"/>
              </a:rPr>
              <a:t>стоящего</a:t>
            </a:r>
            <a:r>
              <a:rPr sz="2500" b="1" i="1" spc="-80" dirty="0" smtClean="0">
                <a:latin typeface="Gabriola"/>
                <a:cs typeface="Gabriola"/>
              </a:rPr>
              <a:t> </a:t>
            </a:r>
            <a:r>
              <a:rPr sz="2500" b="1" i="1" spc="-45" dirty="0" err="1">
                <a:latin typeface="Gabriola"/>
                <a:cs typeface="Gabriola"/>
              </a:rPr>
              <a:t>на</a:t>
            </a:r>
            <a:r>
              <a:rPr sz="2500" b="1" i="1" spc="-60" dirty="0">
                <a:latin typeface="Gabriola"/>
                <a:cs typeface="Gabriola"/>
              </a:rPr>
              <a:t> </a:t>
            </a:r>
            <a:r>
              <a:rPr lang="ru-RU" sz="2500" b="1" i="1" spc="-60" dirty="0" smtClean="0">
                <a:latin typeface="Gabriola"/>
                <a:cs typeface="Gabriola"/>
              </a:rPr>
              <a:t> </a:t>
            </a:r>
            <a:r>
              <a:rPr sz="2500" b="1" i="1" spc="-45" dirty="0" err="1" smtClean="0">
                <a:latin typeface="Gabriola"/>
                <a:cs typeface="Gabriola"/>
              </a:rPr>
              <a:t>земле</a:t>
            </a:r>
            <a:r>
              <a:rPr sz="2500" b="1" i="1" spc="-75" dirty="0" smtClean="0">
                <a:latin typeface="Gabriola"/>
                <a:cs typeface="Gabriola"/>
              </a:rPr>
              <a:t> </a:t>
            </a:r>
            <a:r>
              <a:rPr lang="ru-RU" sz="2500" b="1" i="1" spc="-75" dirty="0" smtClean="0">
                <a:latin typeface="Gabriola"/>
                <a:cs typeface="Gabriola"/>
              </a:rPr>
              <a:t> </a:t>
            </a:r>
            <a:r>
              <a:rPr sz="2500" b="1" i="1" spc="-60" dirty="0" err="1" smtClean="0">
                <a:latin typeface="Gabriola"/>
                <a:cs typeface="Gabriola"/>
              </a:rPr>
              <a:t>романтизма</a:t>
            </a:r>
            <a:r>
              <a:rPr sz="2500" b="1" i="1" spc="-60" dirty="0">
                <a:latin typeface="Gabriola"/>
                <a:cs typeface="Gabriola"/>
              </a:rPr>
              <a:t>»</a:t>
            </a:r>
            <a:r>
              <a:rPr sz="2500" b="1" i="1" spc="-75" dirty="0">
                <a:latin typeface="Gabriola"/>
                <a:cs typeface="Gabriola"/>
              </a:rPr>
              <a:t> </a:t>
            </a:r>
            <a:r>
              <a:rPr sz="2500" b="1" i="1" spc="-20" dirty="0">
                <a:latin typeface="Gabriola"/>
                <a:cs typeface="Gabriola"/>
              </a:rPr>
              <a:t>.</a:t>
            </a:r>
            <a:endParaRPr sz="2500" b="1" i="1" dirty="0">
              <a:latin typeface="Gabriola"/>
              <a:cs typeface="Gabriola"/>
            </a:endParaRPr>
          </a:p>
          <a:p>
            <a:pPr marL="6007100" algn="ctr">
              <a:lnSpc>
                <a:spcPts val="2860"/>
              </a:lnSpc>
            </a:pPr>
            <a:r>
              <a:rPr sz="2400" b="1" i="1" dirty="0">
                <a:latin typeface="Gabriola"/>
                <a:cs typeface="Gabriola"/>
              </a:rPr>
              <a:t>К.</a:t>
            </a:r>
            <a:r>
              <a:rPr sz="2400" b="1" i="1" spc="-45" dirty="0">
                <a:latin typeface="Gabriola"/>
                <a:cs typeface="Gabriola"/>
              </a:rPr>
              <a:t> </a:t>
            </a:r>
            <a:r>
              <a:rPr sz="2400" b="1" i="1" spc="-10" dirty="0">
                <a:latin typeface="Gabriola"/>
                <a:cs typeface="Gabriola"/>
              </a:rPr>
              <a:t>С</a:t>
            </a:r>
            <a:r>
              <a:rPr sz="2400" b="1" i="1" spc="-20" dirty="0">
                <a:latin typeface="Gabriola"/>
                <a:cs typeface="Gabriola"/>
              </a:rPr>
              <a:t>и</a:t>
            </a:r>
            <a:r>
              <a:rPr sz="2400" b="1" i="1" spc="-15" dirty="0">
                <a:latin typeface="Gabriola"/>
                <a:cs typeface="Gabriola"/>
              </a:rPr>
              <a:t>мо</a:t>
            </a:r>
            <a:r>
              <a:rPr sz="2400" b="1" i="1" spc="-25" dirty="0">
                <a:latin typeface="Gabriola"/>
                <a:cs typeface="Gabriola"/>
              </a:rPr>
              <a:t>н</a:t>
            </a:r>
            <a:r>
              <a:rPr sz="2400" b="1" i="1" spc="-15" dirty="0">
                <a:latin typeface="Gabriola"/>
                <a:cs typeface="Gabriola"/>
              </a:rPr>
              <a:t>о</a:t>
            </a:r>
            <a:r>
              <a:rPr sz="2400" b="1" i="1" dirty="0">
                <a:latin typeface="Gabriola"/>
                <a:cs typeface="Gabriola"/>
              </a:rPr>
              <a:t>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000"/>
            <a:ext cx="9144000" cy="68499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9590" y="710311"/>
            <a:ext cx="4413885" cy="1473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/>
                <a:cs typeface="Times New Roman"/>
              </a:rPr>
              <a:t>Чингиз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Айтматов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родился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30" dirty="0">
                <a:latin typeface="Times New Roman"/>
                <a:cs typeface="Times New Roman"/>
              </a:rPr>
              <a:t>12</a:t>
            </a:r>
            <a:r>
              <a:rPr sz="1900" b="1" spc="22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декабря 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100" dirty="0">
                <a:latin typeface="Times New Roman"/>
                <a:cs typeface="Times New Roman"/>
              </a:rPr>
              <a:t>1928 </a:t>
            </a:r>
            <a:r>
              <a:rPr sz="1900" b="1" spc="-30" dirty="0">
                <a:latin typeface="Times New Roman"/>
                <a:cs typeface="Times New Roman"/>
              </a:rPr>
              <a:t>года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20" dirty="0">
                <a:latin typeface="Times New Roman"/>
                <a:cs typeface="Times New Roman"/>
              </a:rPr>
              <a:t>селе </a:t>
            </a:r>
            <a:r>
              <a:rPr sz="1900" b="1" spc="25" dirty="0">
                <a:latin typeface="Times New Roman"/>
                <a:cs typeface="Times New Roman"/>
              </a:rPr>
              <a:t>Шекер, </a:t>
            </a:r>
            <a:r>
              <a:rPr sz="1900" b="1" spc="-5" dirty="0">
                <a:latin typeface="Times New Roman"/>
                <a:cs typeface="Times New Roman"/>
              </a:rPr>
              <a:t>ныне </a:t>
            </a:r>
            <a:r>
              <a:rPr sz="1900" b="1" spc="-25" dirty="0">
                <a:latin typeface="Times New Roman"/>
                <a:cs typeface="Times New Roman"/>
              </a:rPr>
              <a:t>Таласской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области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Киргизии.</a:t>
            </a:r>
            <a:endParaRPr sz="1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900" b="1" spc="10" dirty="0">
                <a:latin typeface="Times New Roman"/>
                <a:cs typeface="Times New Roman"/>
              </a:rPr>
              <a:t>Его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отец,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Торекул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Айтматов,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80" dirty="0">
                <a:latin typeface="Times New Roman"/>
                <a:cs typeface="Times New Roman"/>
              </a:rPr>
              <a:t>был </a:t>
            </a:r>
            <a:r>
              <a:rPr sz="1900" b="1" spc="-75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вначале</a:t>
            </a:r>
            <a:r>
              <a:rPr sz="1900" b="1" spc="19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крестьянским</a:t>
            </a:r>
            <a:r>
              <a:rPr sz="1900" b="1" spc="10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активистом,</a:t>
            </a: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8729" y="304800"/>
            <a:ext cx="4325111" cy="4946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bject 5"/>
          <p:cNvSpPr txBox="1"/>
          <p:nvPr/>
        </p:nvSpPr>
        <p:spPr>
          <a:xfrm>
            <a:off x="329590" y="2158364"/>
            <a:ext cx="4815205" cy="3617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06400" algn="just">
              <a:lnSpc>
                <a:spcPct val="100000"/>
              </a:lnSpc>
              <a:spcBef>
                <a:spcPts val="95"/>
              </a:spcBef>
            </a:pPr>
            <a:r>
              <a:rPr sz="1900" b="1" spc="-30" dirty="0">
                <a:latin typeface="Times New Roman"/>
                <a:cs typeface="Times New Roman"/>
              </a:rPr>
              <a:t>затем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партийным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работником, </a:t>
            </a:r>
            <a:r>
              <a:rPr sz="1900" b="1" spc="-45" dirty="0">
                <a:latin typeface="Times New Roman"/>
                <a:cs typeface="Times New Roman"/>
              </a:rPr>
              <a:t>видным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государственным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деятелем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Киргизской </a:t>
            </a:r>
            <a:r>
              <a:rPr sz="1900" b="1" spc="-459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ССР, </a:t>
            </a:r>
            <a:r>
              <a:rPr sz="1900" b="1" spc="15" dirty="0">
                <a:latin typeface="Times New Roman"/>
                <a:cs typeface="Times New Roman"/>
              </a:rPr>
              <a:t>но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100" dirty="0">
                <a:latin typeface="Times New Roman"/>
                <a:cs typeface="Times New Roman"/>
              </a:rPr>
              <a:t>1937</a:t>
            </a:r>
            <a:r>
              <a:rPr sz="1900" b="1" spc="-9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году </a:t>
            </a:r>
            <a:r>
              <a:rPr sz="1900" b="1" spc="-70" dirty="0">
                <a:latin typeface="Times New Roman"/>
                <a:cs typeface="Times New Roman"/>
              </a:rPr>
              <a:t>был </a:t>
            </a:r>
            <a:r>
              <a:rPr sz="1900" b="1" spc="-10" dirty="0">
                <a:latin typeface="Times New Roman"/>
                <a:cs typeface="Times New Roman"/>
              </a:rPr>
              <a:t>арестован, </a:t>
            </a:r>
            <a:r>
              <a:rPr sz="1900" b="1" spc="-45" dirty="0">
                <a:latin typeface="Times New Roman"/>
                <a:cs typeface="Times New Roman"/>
              </a:rPr>
              <a:t>а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100" dirty="0">
                <a:latin typeface="Times New Roman"/>
                <a:cs typeface="Times New Roman"/>
              </a:rPr>
              <a:t>1938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расстрелян.</a:t>
            </a:r>
            <a:endParaRPr sz="1900" dirty="0">
              <a:latin typeface="Times New Roman"/>
              <a:cs typeface="Times New Roman"/>
            </a:endParaRPr>
          </a:p>
          <a:p>
            <a:pPr marL="12700" marR="405765" algn="just">
              <a:lnSpc>
                <a:spcPct val="100000"/>
              </a:lnSpc>
              <a:spcBef>
                <a:spcPts val="5"/>
              </a:spcBef>
            </a:pPr>
            <a:r>
              <a:rPr sz="1900" b="1" spc="-45" dirty="0">
                <a:latin typeface="Times New Roman"/>
                <a:cs typeface="Times New Roman"/>
              </a:rPr>
              <a:t>Мать,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Нагима </a:t>
            </a:r>
            <a:r>
              <a:rPr sz="1900" b="1" spc="-25" dirty="0">
                <a:latin typeface="Times New Roman"/>
                <a:cs typeface="Times New Roman"/>
              </a:rPr>
              <a:t>Хамзиевна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Абдувалиева,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татарка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по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национальности,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была 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армейским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политработником.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Чингиз, </a:t>
            </a:r>
            <a:r>
              <a:rPr sz="1900" b="1" spc="-459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его </a:t>
            </a:r>
            <a:r>
              <a:rPr sz="1900" b="1" spc="-40" dirty="0">
                <a:latin typeface="Times New Roman"/>
                <a:cs typeface="Times New Roman"/>
              </a:rPr>
              <a:t>братья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-5" dirty="0">
                <a:latin typeface="Times New Roman"/>
                <a:cs typeface="Times New Roman"/>
              </a:rPr>
              <a:t>сѐстры </a:t>
            </a:r>
            <a:r>
              <a:rPr sz="1900" b="1" spc="-40" dirty="0">
                <a:latin typeface="Times New Roman"/>
                <a:cs typeface="Times New Roman"/>
              </a:rPr>
              <a:t>выросли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25" dirty="0">
                <a:latin typeface="Times New Roman"/>
                <a:cs typeface="Times New Roman"/>
              </a:rPr>
              <a:t>Шекере, 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куда </a:t>
            </a:r>
            <a:r>
              <a:rPr sz="1900" b="1" spc="-35" dirty="0">
                <a:latin typeface="Times New Roman"/>
                <a:cs typeface="Times New Roman"/>
              </a:rPr>
              <a:t>прибыли </a:t>
            </a:r>
            <a:r>
              <a:rPr sz="1900" b="1" spc="-25" dirty="0">
                <a:latin typeface="Times New Roman"/>
                <a:cs typeface="Times New Roman"/>
              </a:rPr>
              <a:t>незадолго </a:t>
            </a:r>
            <a:r>
              <a:rPr sz="1900" b="1" spc="-5" dirty="0">
                <a:latin typeface="Times New Roman"/>
                <a:cs typeface="Times New Roman"/>
              </a:rPr>
              <a:t>до </a:t>
            </a:r>
            <a:r>
              <a:rPr sz="1900" b="1" spc="-15" dirty="0">
                <a:latin typeface="Times New Roman"/>
                <a:cs typeface="Times New Roman"/>
              </a:rPr>
              <a:t>ареста </a:t>
            </a:r>
            <a:r>
              <a:rPr sz="1900" b="1" spc="-25" dirty="0">
                <a:latin typeface="Times New Roman"/>
                <a:cs typeface="Times New Roman"/>
              </a:rPr>
              <a:t>отца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по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его </a:t>
            </a:r>
            <a:r>
              <a:rPr sz="1900" b="1" spc="-5" dirty="0">
                <a:latin typeface="Times New Roman"/>
                <a:cs typeface="Times New Roman"/>
              </a:rPr>
              <a:t>настоянию.</a:t>
            </a:r>
            <a:endParaRPr sz="1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7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843280" algn="l"/>
                <a:tab pos="1990725" algn="l"/>
                <a:tab pos="2849245" algn="l"/>
                <a:tab pos="3813810" algn="l"/>
              </a:tabLst>
            </a:pPr>
            <a:r>
              <a:rPr sz="1900" b="1" spc="15" dirty="0">
                <a:latin typeface="Times New Roman"/>
                <a:cs typeface="Times New Roman"/>
              </a:rPr>
              <a:t>После	</a:t>
            </a:r>
            <a:r>
              <a:rPr sz="1900" b="1" spc="-20" dirty="0">
                <a:latin typeface="Times New Roman"/>
                <a:cs typeface="Times New Roman"/>
              </a:rPr>
              <a:t>восьмого	</a:t>
            </a:r>
            <a:r>
              <a:rPr sz="1900" b="1" spc="-50" dirty="0">
                <a:latin typeface="Times New Roman"/>
                <a:cs typeface="Times New Roman"/>
              </a:rPr>
              <a:t>класса	</a:t>
            </a:r>
            <a:r>
              <a:rPr sz="1900" b="1" dirty="0">
                <a:latin typeface="Times New Roman"/>
                <a:cs typeface="Times New Roman"/>
              </a:rPr>
              <a:t>Чингиз	</a:t>
            </a:r>
            <a:r>
              <a:rPr sz="1900" b="1" spc="-35" dirty="0">
                <a:latin typeface="Times New Roman"/>
                <a:cs typeface="Times New Roman"/>
              </a:rPr>
              <a:t>поступил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80405" y="5461203"/>
            <a:ext cx="3533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5910" algn="l"/>
                <a:tab pos="2089785" algn="l"/>
              </a:tabLst>
            </a:pPr>
            <a:r>
              <a:rPr sz="1900" b="1" spc="-70" dirty="0">
                <a:latin typeface="Times New Roman"/>
                <a:cs typeface="Times New Roman"/>
              </a:rPr>
              <a:t>в	</a:t>
            </a:r>
            <a:r>
              <a:rPr sz="1900" b="1" spc="-20" dirty="0">
                <a:latin typeface="Times New Roman"/>
                <a:cs typeface="Times New Roman"/>
              </a:rPr>
              <a:t>Джамбульский	</a:t>
            </a:r>
            <a:r>
              <a:rPr sz="1900" b="1" spc="-15" dirty="0">
                <a:latin typeface="Times New Roman"/>
                <a:cs typeface="Times New Roman"/>
              </a:rPr>
              <a:t>зоотехникум,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590" y="5750763"/>
            <a:ext cx="848360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31570" algn="l"/>
                <a:tab pos="2213610" algn="l"/>
                <a:tab pos="2505710" algn="l"/>
                <a:tab pos="3771265" algn="l"/>
                <a:tab pos="4114165" algn="l"/>
                <a:tab pos="4728210" algn="l"/>
                <a:tab pos="5172075" algn="l"/>
                <a:tab pos="5786120" algn="l"/>
                <a:tab pos="6231255" algn="l"/>
                <a:tab pos="7440295" algn="l"/>
                <a:tab pos="8348345" algn="l"/>
              </a:tabLst>
            </a:pPr>
            <a:r>
              <a:rPr sz="1900" b="1" spc="-30" dirty="0">
                <a:latin typeface="Times New Roman"/>
                <a:cs typeface="Times New Roman"/>
              </a:rPr>
              <a:t>кот</a:t>
            </a:r>
            <a:r>
              <a:rPr sz="1900" b="1" spc="-35" dirty="0">
                <a:latin typeface="Times New Roman"/>
                <a:cs typeface="Times New Roman"/>
              </a:rPr>
              <a:t>о</a:t>
            </a:r>
            <a:r>
              <a:rPr sz="1900" b="1" spc="-5" dirty="0">
                <a:latin typeface="Times New Roman"/>
                <a:cs typeface="Times New Roman"/>
              </a:rPr>
              <a:t>р</a:t>
            </a:r>
            <a:r>
              <a:rPr sz="1900" b="1" spc="-70" dirty="0">
                <a:latin typeface="Times New Roman"/>
                <a:cs typeface="Times New Roman"/>
              </a:rPr>
              <a:t>ы</a:t>
            </a:r>
            <a:r>
              <a:rPr sz="1900" b="1" dirty="0">
                <a:latin typeface="Times New Roman"/>
                <a:cs typeface="Times New Roman"/>
              </a:rPr>
              <a:t>й	</a:t>
            </a:r>
            <a:r>
              <a:rPr sz="1900" b="1" spc="-10" dirty="0">
                <a:latin typeface="Times New Roman"/>
                <a:cs typeface="Times New Roman"/>
              </a:rPr>
              <a:t>окон</a:t>
            </a:r>
            <a:r>
              <a:rPr sz="1900" b="1" dirty="0">
                <a:latin typeface="Times New Roman"/>
                <a:cs typeface="Times New Roman"/>
              </a:rPr>
              <a:t>чи</a:t>
            </a:r>
            <a:r>
              <a:rPr sz="1900" b="1" spc="-200" dirty="0">
                <a:latin typeface="Times New Roman"/>
                <a:cs typeface="Times New Roman"/>
              </a:rPr>
              <a:t>л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45" dirty="0">
                <a:latin typeface="Times New Roman"/>
                <a:cs typeface="Times New Roman"/>
              </a:rPr>
              <a:t>с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60" dirty="0">
                <a:latin typeface="Times New Roman"/>
                <a:cs typeface="Times New Roman"/>
              </a:rPr>
              <a:t>отли</a:t>
            </a:r>
            <a:r>
              <a:rPr sz="1900" b="1" dirty="0">
                <a:latin typeface="Times New Roman"/>
                <a:cs typeface="Times New Roman"/>
              </a:rPr>
              <a:t>чи</a:t>
            </a:r>
            <a:r>
              <a:rPr sz="1900" b="1" spc="5" dirty="0">
                <a:latin typeface="Times New Roman"/>
                <a:cs typeface="Times New Roman"/>
              </a:rPr>
              <a:t>е</a:t>
            </a:r>
            <a:r>
              <a:rPr sz="1900" b="1" spc="-95" dirty="0">
                <a:latin typeface="Times New Roman"/>
                <a:cs typeface="Times New Roman"/>
              </a:rPr>
              <a:t>м</a:t>
            </a:r>
            <a:r>
              <a:rPr sz="1900" b="1" spc="15" dirty="0">
                <a:latin typeface="Times New Roman"/>
                <a:cs typeface="Times New Roman"/>
              </a:rPr>
              <a:t>.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90" dirty="0">
                <a:latin typeface="Times New Roman"/>
                <a:cs typeface="Times New Roman"/>
              </a:rPr>
              <a:t>С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0" dirty="0">
                <a:latin typeface="Times New Roman"/>
                <a:cs typeface="Times New Roman"/>
              </a:rPr>
              <a:t>1948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10" dirty="0">
                <a:latin typeface="Times New Roman"/>
                <a:cs typeface="Times New Roman"/>
              </a:rPr>
              <a:t>п</a:t>
            </a:r>
            <a:r>
              <a:rPr sz="1900" b="1" spc="15" dirty="0">
                <a:latin typeface="Times New Roman"/>
                <a:cs typeface="Times New Roman"/>
              </a:rPr>
              <a:t>о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0" dirty="0">
                <a:latin typeface="Times New Roman"/>
                <a:cs typeface="Times New Roman"/>
              </a:rPr>
              <a:t>1953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80" dirty="0">
                <a:latin typeface="Times New Roman"/>
                <a:cs typeface="Times New Roman"/>
              </a:rPr>
              <a:t>гг</a:t>
            </a:r>
            <a:r>
              <a:rPr sz="1900" b="1" spc="15" dirty="0">
                <a:latin typeface="Times New Roman"/>
                <a:cs typeface="Times New Roman"/>
              </a:rPr>
              <a:t>.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80" dirty="0">
                <a:latin typeface="Times New Roman"/>
                <a:cs typeface="Times New Roman"/>
              </a:rPr>
              <a:t>Айт</a:t>
            </a:r>
            <a:r>
              <a:rPr sz="1900" b="1" spc="-95" dirty="0">
                <a:latin typeface="Times New Roman"/>
                <a:cs typeface="Times New Roman"/>
              </a:rPr>
              <a:t>м</a:t>
            </a:r>
            <a:r>
              <a:rPr sz="1900" b="1" spc="-65" dirty="0">
                <a:latin typeface="Times New Roman"/>
                <a:cs typeface="Times New Roman"/>
              </a:rPr>
              <a:t>а</a:t>
            </a:r>
            <a:r>
              <a:rPr sz="1900" b="1" spc="-55" dirty="0">
                <a:latin typeface="Times New Roman"/>
                <a:cs typeface="Times New Roman"/>
              </a:rPr>
              <a:t>т</a:t>
            </a:r>
            <a:r>
              <a:rPr sz="1900" b="1" spc="-20" dirty="0">
                <a:latin typeface="Times New Roman"/>
                <a:cs typeface="Times New Roman"/>
              </a:rPr>
              <a:t>ов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учи</a:t>
            </a:r>
            <a:r>
              <a:rPr sz="1900" b="1" spc="-85" dirty="0">
                <a:latin typeface="Times New Roman"/>
                <a:cs typeface="Times New Roman"/>
              </a:rPr>
              <a:t>лс</a:t>
            </a:r>
            <a:r>
              <a:rPr sz="1900" b="1" spc="-90" dirty="0">
                <a:latin typeface="Times New Roman"/>
                <a:cs typeface="Times New Roman"/>
              </a:rPr>
              <a:t>я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45" dirty="0">
                <a:latin typeface="Times New Roman"/>
                <a:cs typeface="Times New Roman"/>
              </a:rPr>
              <a:t>в  </a:t>
            </a:r>
            <a:r>
              <a:rPr sz="1900" b="1" spc="-20" dirty="0">
                <a:latin typeface="Times New Roman"/>
                <a:cs typeface="Times New Roman"/>
              </a:rPr>
              <a:t>сельскохозяйственном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институте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во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Фрунзе.</a:t>
            </a:r>
            <a:endParaRPr sz="1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78835" y="2578607"/>
              <a:ext cx="1147572" cy="5394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7808" y="2578607"/>
              <a:ext cx="451103" cy="539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20311" y="2578607"/>
              <a:ext cx="935736" cy="5394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28459" y="164591"/>
              <a:ext cx="2415540" cy="35707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23151" y="360298"/>
              <a:ext cx="1905000" cy="298132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32904" y="3870960"/>
              <a:ext cx="1554479" cy="53949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85343" y="488061"/>
            <a:ext cx="6179185" cy="34977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320" marR="160020" algn="just">
              <a:lnSpc>
                <a:spcPct val="100000"/>
              </a:lnSpc>
              <a:spcBef>
                <a:spcPts val="95"/>
              </a:spcBef>
            </a:pPr>
            <a:r>
              <a:rPr sz="1900" b="1" spc="15" dirty="0">
                <a:latin typeface="Times New Roman"/>
                <a:cs typeface="Times New Roman"/>
              </a:rPr>
              <a:t>В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100" dirty="0">
                <a:latin typeface="Times New Roman"/>
                <a:cs typeface="Times New Roman"/>
              </a:rPr>
              <a:t>1952</a:t>
            </a:r>
            <a:r>
              <a:rPr sz="1900" b="1" spc="-9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году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Айтматов</a:t>
            </a:r>
            <a:r>
              <a:rPr sz="1900" b="1" spc="-60" dirty="0">
                <a:latin typeface="Times New Roman"/>
                <a:cs typeface="Times New Roman"/>
              </a:rPr>
              <a:t> начал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публиковать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периодической </a:t>
            </a:r>
            <a:r>
              <a:rPr sz="1900" b="1" spc="-20" dirty="0">
                <a:latin typeface="Times New Roman"/>
                <a:cs typeface="Times New Roman"/>
              </a:rPr>
              <a:t>печати рассказы </a:t>
            </a:r>
            <a:r>
              <a:rPr sz="1900" b="1" spc="-25" dirty="0">
                <a:latin typeface="Times New Roman"/>
                <a:cs typeface="Times New Roman"/>
              </a:rPr>
              <a:t>на киргизском языке.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95" dirty="0">
                <a:latin typeface="Times New Roman"/>
                <a:cs typeface="Times New Roman"/>
              </a:rPr>
              <a:t>По </a:t>
            </a:r>
            <a:r>
              <a:rPr sz="1900" b="1" spc="-10" dirty="0">
                <a:latin typeface="Times New Roman"/>
                <a:cs typeface="Times New Roman"/>
              </a:rPr>
              <a:t>окончании </a:t>
            </a:r>
            <a:r>
              <a:rPr sz="1900" b="1" spc="-35" dirty="0">
                <a:latin typeface="Times New Roman"/>
                <a:cs typeface="Times New Roman"/>
              </a:rPr>
              <a:t>института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течение </a:t>
            </a:r>
            <a:r>
              <a:rPr sz="1900" b="1" spc="-15" dirty="0">
                <a:latin typeface="Times New Roman"/>
                <a:cs typeface="Times New Roman"/>
              </a:rPr>
              <a:t>трѐх </a:t>
            </a:r>
            <a:r>
              <a:rPr sz="1900" b="1" spc="-85" dirty="0">
                <a:latin typeface="Times New Roman"/>
                <a:cs typeface="Times New Roman"/>
              </a:rPr>
              <a:t>лет</a:t>
            </a:r>
            <a:r>
              <a:rPr sz="1900" b="1" spc="-8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работал 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ветеринаром,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одновременно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продолжая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писать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печатать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рассказы.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90" dirty="0">
                <a:latin typeface="Times New Roman"/>
                <a:cs typeface="Times New Roman"/>
              </a:rPr>
              <a:t>С</a:t>
            </a:r>
            <a:r>
              <a:rPr sz="1900" b="1" spc="-85" dirty="0">
                <a:latin typeface="Times New Roman"/>
                <a:cs typeface="Times New Roman"/>
              </a:rPr>
              <a:t> </a:t>
            </a:r>
            <a:r>
              <a:rPr sz="1900" b="1" spc="-95" dirty="0">
                <a:latin typeface="Times New Roman"/>
                <a:cs typeface="Times New Roman"/>
              </a:rPr>
              <a:t>1956</a:t>
            </a:r>
            <a:r>
              <a:rPr sz="1900" b="1" spc="290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по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95" dirty="0">
                <a:latin typeface="Times New Roman"/>
                <a:cs typeface="Times New Roman"/>
              </a:rPr>
              <a:t>1958</a:t>
            </a:r>
            <a:r>
              <a:rPr sz="1900" b="1" spc="290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гг.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учился</a:t>
            </a:r>
            <a:r>
              <a:rPr sz="1900" b="1" spc="37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на 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Высших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литературных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курсах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Москве.</a:t>
            </a:r>
            <a:endParaRPr sz="1900" dirty="0">
              <a:latin typeface="Times New Roman"/>
              <a:cs typeface="Times New Roman"/>
            </a:endParaRPr>
          </a:p>
          <a:p>
            <a:pPr marL="12700" marR="161925" algn="just">
              <a:lnSpc>
                <a:spcPct val="100000"/>
              </a:lnSpc>
              <a:spcBef>
                <a:spcPts val="860"/>
              </a:spcBef>
            </a:pPr>
            <a:r>
              <a:rPr sz="1900" b="1" spc="15" dirty="0">
                <a:latin typeface="Times New Roman"/>
                <a:cs typeface="Times New Roman"/>
              </a:rPr>
              <a:t>В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30" dirty="0">
                <a:latin typeface="Times New Roman"/>
                <a:cs typeface="Times New Roman"/>
              </a:rPr>
              <a:t>июне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-100" dirty="0">
                <a:latin typeface="Times New Roman"/>
                <a:cs typeface="Times New Roman"/>
              </a:rPr>
              <a:t>1957</a:t>
            </a:r>
            <a:r>
              <a:rPr sz="1900" b="1" spc="-9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года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журнале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«Ала-Тоо»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была 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опубликована </a:t>
            </a:r>
            <a:r>
              <a:rPr sz="1900" b="1" spc="-15" dirty="0">
                <a:latin typeface="Times New Roman"/>
                <a:cs typeface="Times New Roman"/>
              </a:rPr>
              <a:t>повесть </a:t>
            </a:r>
            <a:r>
              <a:rPr sz="1900" b="1" spc="-55" dirty="0">
                <a:latin typeface="Times New Roman"/>
                <a:cs typeface="Times New Roman"/>
              </a:rPr>
              <a:t>«Лицом </a:t>
            </a:r>
            <a:r>
              <a:rPr sz="1900" b="1" spc="-90" dirty="0">
                <a:latin typeface="Times New Roman"/>
                <a:cs typeface="Times New Roman"/>
              </a:rPr>
              <a:t>к</a:t>
            </a:r>
            <a:r>
              <a:rPr sz="1900" b="1" spc="-8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лицу» </a:t>
            </a:r>
            <a:r>
              <a:rPr sz="1900" b="1" spc="-25" dirty="0">
                <a:latin typeface="Times New Roman"/>
                <a:cs typeface="Times New Roman"/>
              </a:rPr>
              <a:t>на киргизском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языке.</a:t>
            </a:r>
            <a:endParaRPr sz="1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900" dirty="0">
              <a:latin typeface="Times New Roman"/>
              <a:cs typeface="Times New Roman"/>
            </a:endParaRPr>
          </a:p>
          <a:p>
            <a:pPr marL="2162175">
              <a:lnSpc>
                <a:spcPct val="100000"/>
              </a:lnSpc>
              <a:spcBef>
                <a:spcPts val="5"/>
              </a:spcBef>
              <a:tabLst>
                <a:tab pos="2505075" algn="l"/>
                <a:tab pos="3117850" algn="l"/>
                <a:tab pos="3597910" algn="l"/>
                <a:tab pos="4233545" algn="l"/>
                <a:tab pos="5335905" algn="l"/>
              </a:tabLst>
            </a:pPr>
            <a:r>
              <a:rPr sz="1900" b="1" spc="15" dirty="0">
                <a:latin typeface="Times New Roman"/>
                <a:cs typeface="Times New Roman"/>
              </a:rPr>
              <a:t>В	</a:t>
            </a:r>
            <a:r>
              <a:rPr sz="1900" b="1" spc="-100" dirty="0">
                <a:latin typeface="Times New Roman"/>
                <a:cs typeface="Times New Roman"/>
              </a:rPr>
              <a:t>1957	</a:t>
            </a:r>
            <a:r>
              <a:rPr sz="1900" b="1" spc="90" dirty="0">
                <a:latin typeface="Times New Roman"/>
                <a:cs typeface="Times New Roman"/>
              </a:rPr>
              <a:t>ж</a:t>
            </a:r>
            <a:r>
              <a:rPr sz="1900" b="1" spc="60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5" dirty="0">
                <a:latin typeface="Times New Roman"/>
                <a:cs typeface="Times New Roman"/>
              </a:rPr>
              <a:t>году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25" dirty="0">
                <a:latin typeface="Times New Roman"/>
                <a:cs typeface="Times New Roman"/>
              </a:rPr>
              <a:t>впер</a:t>
            </a:r>
            <a:r>
              <a:rPr sz="1900" b="1" spc="-20" dirty="0">
                <a:latin typeface="Times New Roman"/>
                <a:cs typeface="Times New Roman"/>
              </a:rPr>
              <a:t>в</a:t>
            </a:r>
            <a:r>
              <a:rPr sz="1900" b="1" spc="-25" dirty="0">
                <a:latin typeface="Times New Roman"/>
                <a:cs typeface="Times New Roman"/>
              </a:rPr>
              <a:t>ы</a:t>
            </a:r>
            <a:r>
              <a:rPr sz="1900" b="1" spc="-15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55" dirty="0">
                <a:latin typeface="Times New Roman"/>
                <a:cs typeface="Times New Roman"/>
              </a:rPr>
              <a:t>увидела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17614" y="3627247"/>
            <a:ext cx="4813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Times New Roman"/>
                <a:cs typeface="Times New Roman"/>
              </a:rPr>
              <a:t>свет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53121" y="3627247"/>
            <a:ext cx="12376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5" dirty="0">
                <a:latin typeface="Times New Roman"/>
                <a:cs typeface="Times New Roman"/>
              </a:rPr>
              <a:t>принѐсшая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35123" y="3916807"/>
            <a:ext cx="6057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65" dirty="0">
                <a:latin typeface="Times New Roman"/>
                <a:cs typeface="Times New Roman"/>
              </a:rPr>
              <a:t>Айтматову</a:t>
            </a:r>
            <a:r>
              <a:rPr sz="1900" b="1" spc="459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мировую</a:t>
            </a:r>
            <a:r>
              <a:rPr sz="1900" b="1" spc="45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известность</a:t>
            </a:r>
            <a:r>
              <a:rPr sz="1900" b="1" spc="44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повесть</a:t>
            </a:r>
            <a:r>
              <a:rPr sz="1900" b="1" spc="45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«Джамиля»,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35123" y="4206316"/>
            <a:ext cx="42278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77595" algn="l"/>
                <a:tab pos="1555115" algn="l"/>
                <a:tab pos="3230245" algn="l"/>
                <a:tab pos="4092575" algn="l"/>
              </a:tabLst>
            </a:pPr>
            <a:r>
              <a:rPr sz="1900" b="1" spc="20" dirty="0">
                <a:latin typeface="Times New Roman"/>
                <a:cs typeface="Times New Roman"/>
              </a:rPr>
              <a:t>с</a:t>
            </a:r>
            <a:r>
              <a:rPr sz="1900" b="1" spc="15" dirty="0">
                <a:latin typeface="Times New Roman"/>
                <a:cs typeface="Times New Roman"/>
              </a:rPr>
              <a:t>н</a:t>
            </a:r>
            <a:r>
              <a:rPr sz="1900" b="1" spc="-40" dirty="0">
                <a:latin typeface="Times New Roman"/>
                <a:cs typeface="Times New Roman"/>
              </a:rPr>
              <a:t>ач</a:t>
            </a:r>
            <a:r>
              <a:rPr sz="1900" b="1" spc="-20" dirty="0">
                <a:latin typeface="Times New Roman"/>
                <a:cs typeface="Times New Roman"/>
              </a:rPr>
              <a:t>а</a:t>
            </a:r>
            <a:r>
              <a:rPr sz="1900" b="1" spc="-130" dirty="0">
                <a:latin typeface="Times New Roman"/>
                <a:cs typeface="Times New Roman"/>
              </a:rPr>
              <a:t>л</a:t>
            </a:r>
            <a:r>
              <a:rPr sz="1900" b="1" spc="-114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н</a:t>
            </a:r>
            <a:r>
              <a:rPr sz="1900" b="1" spc="-20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95" dirty="0">
                <a:latin typeface="Times New Roman"/>
                <a:cs typeface="Times New Roman"/>
              </a:rPr>
              <a:t>ф</a:t>
            </a:r>
            <a:r>
              <a:rPr sz="1900" b="1" spc="70" dirty="0">
                <a:latin typeface="Times New Roman"/>
                <a:cs typeface="Times New Roman"/>
              </a:rPr>
              <a:t>р</a:t>
            </a:r>
            <a:r>
              <a:rPr sz="1900" b="1" spc="-20" dirty="0">
                <a:latin typeface="Times New Roman"/>
                <a:cs typeface="Times New Roman"/>
              </a:rPr>
              <a:t>а</a:t>
            </a:r>
            <a:r>
              <a:rPr sz="1900" b="1" spc="-15" dirty="0">
                <a:latin typeface="Times New Roman"/>
                <a:cs typeface="Times New Roman"/>
              </a:rPr>
              <a:t>н</a:t>
            </a:r>
            <a:r>
              <a:rPr sz="1900" b="1" dirty="0">
                <a:latin typeface="Times New Roman"/>
                <a:cs typeface="Times New Roman"/>
              </a:rPr>
              <a:t>цуз</a:t>
            </a:r>
            <a:r>
              <a:rPr sz="1900" b="1" spc="-5" dirty="0">
                <a:latin typeface="Times New Roman"/>
                <a:cs typeface="Times New Roman"/>
              </a:rPr>
              <a:t>с</a:t>
            </a:r>
            <a:r>
              <a:rPr sz="1900" b="1" spc="-35" dirty="0">
                <a:latin typeface="Times New Roman"/>
                <a:cs typeface="Times New Roman"/>
              </a:rPr>
              <a:t>к</a:t>
            </a:r>
            <a:r>
              <a:rPr sz="1900" b="1" spc="-20" dirty="0">
                <a:latin typeface="Times New Roman"/>
                <a:cs typeface="Times New Roman"/>
              </a:rPr>
              <a:t>о</a:t>
            </a:r>
            <a:r>
              <a:rPr sz="1900" b="1" spc="-105" dirty="0">
                <a:latin typeface="Times New Roman"/>
                <a:cs typeface="Times New Roman"/>
              </a:rPr>
              <a:t>м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5" dirty="0">
                <a:latin typeface="Times New Roman"/>
                <a:cs typeface="Times New Roman"/>
              </a:rPr>
              <a:t>яз</a:t>
            </a:r>
            <a:r>
              <a:rPr sz="1900" b="1" spc="-60" dirty="0">
                <a:latin typeface="Times New Roman"/>
                <a:cs typeface="Times New Roman"/>
              </a:rPr>
              <a:t>ы</a:t>
            </a:r>
            <a:r>
              <a:rPr sz="1900" b="1" spc="-30" dirty="0">
                <a:latin typeface="Times New Roman"/>
                <a:cs typeface="Times New Roman"/>
              </a:rPr>
              <a:t>к</a:t>
            </a:r>
            <a:r>
              <a:rPr sz="1900" b="1" spc="-20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60897" y="4496180"/>
            <a:ext cx="25825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46175" algn="l"/>
                <a:tab pos="1728470" algn="l"/>
              </a:tabLst>
            </a:pPr>
            <a:r>
              <a:rPr sz="1900" b="1" dirty="0">
                <a:latin typeface="Times New Roman"/>
                <a:cs typeface="Times New Roman"/>
              </a:rPr>
              <a:t>рус</a:t>
            </a:r>
            <a:r>
              <a:rPr sz="1900" b="1" spc="-10" dirty="0">
                <a:latin typeface="Times New Roman"/>
                <a:cs typeface="Times New Roman"/>
              </a:rPr>
              <a:t>с</a:t>
            </a:r>
            <a:r>
              <a:rPr sz="1900" b="1" spc="-35" dirty="0">
                <a:latin typeface="Times New Roman"/>
                <a:cs typeface="Times New Roman"/>
              </a:rPr>
              <a:t>к</a:t>
            </a:r>
            <a:r>
              <a:rPr sz="1900" b="1" spc="-20" dirty="0">
                <a:latin typeface="Times New Roman"/>
                <a:cs typeface="Times New Roman"/>
              </a:rPr>
              <a:t>о</a:t>
            </a:r>
            <a:r>
              <a:rPr sz="1900" b="1" spc="-95" dirty="0">
                <a:latin typeface="Times New Roman"/>
                <a:cs typeface="Times New Roman"/>
              </a:rPr>
              <a:t>м</a:t>
            </a:r>
            <a:r>
              <a:rPr sz="1900" b="1" spc="15" dirty="0">
                <a:latin typeface="Times New Roman"/>
                <a:cs typeface="Times New Roman"/>
              </a:rPr>
              <a:t>.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5" dirty="0">
                <a:latin typeface="Times New Roman"/>
                <a:cs typeface="Times New Roman"/>
              </a:rPr>
              <a:t>Э</a:t>
            </a:r>
            <a:r>
              <a:rPr sz="1900" b="1" spc="-65" dirty="0">
                <a:latin typeface="Times New Roman"/>
                <a:cs typeface="Times New Roman"/>
              </a:rPr>
              <a:t>та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п</a:t>
            </a:r>
            <a:r>
              <a:rPr sz="1900" b="1" spc="-15" dirty="0">
                <a:latin typeface="Times New Roman"/>
                <a:cs typeface="Times New Roman"/>
              </a:rPr>
              <a:t>овесть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59930" y="4206316"/>
            <a:ext cx="1634489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196340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</a:t>
            </a:r>
            <a:r>
              <a:rPr sz="1900" b="1" spc="15" dirty="0">
                <a:latin typeface="Times New Roman"/>
                <a:cs typeface="Times New Roman"/>
              </a:rPr>
              <a:t>е</a:t>
            </a:r>
            <a:r>
              <a:rPr sz="1900" b="1" spc="10" dirty="0">
                <a:latin typeface="Times New Roman"/>
                <a:cs typeface="Times New Roman"/>
              </a:rPr>
              <a:t>р</a:t>
            </a:r>
            <a:r>
              <a:rPr sz="1900" b="1" spc="-10" dirty="0">
                <a:latin typeface="Times New Roman"/>
                <a:cs typeface="Times New Roman"/>
              </a:rPr>
              <a:t>е</a:t>
            </a:r>
            <a:r>
              <a:rPr sz="1900" b="1" spc="-5" dirty="0">
                <a:latin typeface="Times New Roman"/>
                <a:cs typeface="Times New Roman"/>
              </a:rPr>
              <a:t>в</a:t>
            </a:r>
            <a:r>
              <a:rPr sz="1900" b="1" spc="15" dirty="0">
                <a:latin typeface="Times New Roman"/>
                <a:cs typeface="Times New Roman"/>
              </a:rPr>
              <a:t>оде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45" dirty="0">
                <a:latin typeface="Times New Roman"/>
                <a:cs typeface="Times New Roman"/>
              </a:rPr>
              <a:t>Л</a:t>
            </a:r>
            <a:r>
              <a:rPr sz="1900" b="1" spc="-90" dirty="0">
                <a:latin typeface="Times New Roman"/>
                <a:cs typeface="Times New Roman"/>
              </a:rPr>
              <a:t>у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endParaRPr sz="1900">
              <a:latin typeface="Times New Roman"/>
              <a:cs typeface="Times New Roman"/>
            </a:endParaRPr>
          </a:p>
          <a:p>
            <a:pPr marR="6350" algn="r">
              <a:lnSpc>
                <a:spcPct val="100000"/>
              </a:lnSpc>
            </a:pPr>
            <a:r>
              <a:rPr sz="1900" b="1" spc="-30" dirty="0">
                <a:latin typeface="Times New Roman"/>
                <a:cs typeface="Times New Roman"/>
              </a:rPr>
              <a:t>на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35123" y="4496180"/>
            <a:ext cx="285496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58240" algn="l"/>
                <a:tab pos="1469390" algn="l"/>
                <a:tab pos="1739264" algn="l"/>
                <a:tab pos="2254250" algn="l"/>
                <a:tab pos="2588260" algn="l"/>
              </a:tabLst>
            </a:pPr>
            <a:r>
              <a:rPr sz="1900" b="1" spc="-75" dirty="0">
                <a:latin typeface="Times New Roman"/>
                <a:cs typeface="Times New Roman"/>
              </a:rPr>
              <a:t>Ара</a:t>
            </a:r>
            <a:r>
              <a:rPr sz="1900" b="1" spc="-45" dirty="0">
                <a:latin typeface="Times New Roman"/>
                <a:cs typeface="Times New Roman"/>
              </a:rPr>
              <a:t>г</a:t>
            </a:r>
            <a:r>
              <a:rPr sz="1900" b="1" spc="15" dirty="0">
                <a:latin typeface="Times New Roman"/>
                <a:cs typeface="Times New Roman"/>
              </a:rPr>
              <a:t>о</a:t>
            </a:r>
            <a:r>
              <a:rPr sz="1900" b="1" spc="10" dirty="0">
                <a:latin typeface="Times New Roman"/>
                <a:cs typeface="Times New Roman"/>
              </a:rPr>
              <a:t>н</a:t>
            </a:r>
            <a:r>
              <a:rPr sz="1900" b="1" spc="-35" dirty="0">
                <a:latin typeface="Times New Roman"/>
                <a:cs typeface="Times New Roman"/>
              </a:rPr>
              <a:t>а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зате</a:t>
            </a:r>
            <a:r>
              <a:rPr sz="1900" b="1" spc="-35" dirty="0">
                <a:latin typeface="Times New Roman"/>
                <a:cs typeface="Times New Roman"/>
              </a:rPr>
              <a:t>м</a:t>
            </a:r>
            <a:r>
              <a:rPr sz="1900" b="1" dirty="0">
                <a:latin typeface="Times New Roman"/>
                <a:cs typeface="Times New Roman"/>
              </a:rPr>
              <a:t>	и	</a:t>
            </a:r>
            <a:r>
              <a:rPr sz="1900" b="1" spc="-25" dirty="0">
                <a:latin typeface="Times New Roman"/>
                <a:cs typeface="Times New Roman"/>
              </a:rPr>
              <a:t>на  </a:t>
            </a:r>
            <a:r>
              <a:rPr sz="1900" b="1" spc="-10" dirty="0">
                <a:latin typeface="Times New Roman"/>
                <a:cs typeface="Times New Roman"/>
              </a:rPr>
              <a:t>сегодняшний		</a:t>
            </a:r>
            <a:r>
              <a:rPr sz="1900" b="1" spc="-15" dirty="0">
                <a:latin typeface="Times New Roman"/>
                <a:cs typeface="Times New Roman"/>
              </a:rPr>
              <a:t>день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35123" y="5075301"/>
            <a:ext cx="353314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90395" algn="l"/>
                <a:tab pos="3266440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</a:t>
            </a:r>
            <a:r>
              <a:rPr sz="1900" b="1" spc="-5" dirty="0">
                <a:latin typeface="Times New Roman"/>
                <a:cs typeface="Times New Roman"/>
              </a:rPr>
              <a:t>роизве</a:t>
            </a:r>
            <a:r>
              <a:rPr sz="1900" b="1" dirty="0">
                <a:latin typeface="Times New Roman"/>
                <a:cs typeface="Times New Roman"/>
              </a:rPr>
              <a:t>д</a:t>
            </a:r>
            <a:r>
              <a:rPr sz="1900" b="1" spc="55" dirty="0">
                <a:latin typeface="Times New Roman"/>
                <a:cs typeface="Times New Roman"/>
              </a:rPr>
              <a:t>е</a:t>
            </a:r>
            <a:r>
              <a:rPr sz="1900" b="1" spc="-10" dirty="0">
                <a:latin typeface="Times New Roman"/>
                <a:cs typeface="Times New Roman"/>
              </a:rPr>
              <a:t>ни</a:t>
            </a:r>
            <a:r>
              <a:rPr sz="1900" b="1" spc="55" dirty="0">
                <a:latin typeface="Times New Roman"/>
                <a:cs typeface="Times New Roman"/>
              </a:rPr>
              <a:t>е</a:t>
            </a:r>
            <a:r>
              <a:rPr sz="1900" b="1" spc="-105" dirty="0">
                <a:latin typeface="Times New Roman"/>
                <a:cs typeface="Times New Roman"/>
              </a:rPr>
              <a:t>м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80" dirty="0">
                <a:latin typeface="Times New Roman"/>
                <a:cs typeface="Times New Roman"/>
              </a:rPr>
              <a:t>Ай</a:t>
            </a:r>
            <a:r>
              <a:rPr sz="1900" b="1" spc="-55" dirty="0">
                <a:latin typeface="Times New Roman"/>
                <a:cs typeface="Times New Roman"/>
              </a:rPr>
              <a:t>т</a:t>
            </a:r>
            <a:r>
              <a:rPr sz="1900" b="1" spc="-50" dirty="0">
                <a:latin typeface="Times New Roman"/>
                <a:cs typeface="Times New Roman"/>
              </a:rPr>
              <a:t>мато</a:t>
            </a:r>
            <a:r>
              <a:rPr sz="1900" b="1" spc="-65" dirty="0">
                <a:latin typeface="Times New Roman"/>
                <a:cs typeface="Times New Roman"/>
              </a:rPr>
              <a:t>в</a:t>
            </a:r>
            <a:r>
              <a:rPr sz="1900" b="1" spc="-5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на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28640" y="4785740"/>
            <a:ext cx="356362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1199515" algn="l"/>
                <a:tab pos="2186940" algn="l"/>
              </a:tabLst>
            </a:pPr>
            <a:r>
              <a:rPr sz="1900" b="1" spc="-70" dirty="0">
                <a:latin typeface="Times New Roman"/>
                <a:cs typeface="Times New Roman"/>
              </a:rPr>
              <a:t>является	</a:t>
            </a:r>
            <a:r>
              <a:rPr sz="1900" b="1" spc="-55" dirty="0">
                <a:latin typeface="Times New Roman"/>
                <a:cs typeface="Times New Roman"/>
              </a:rPr>
              <a:t>самым	популярным</a:t>
            </a:r>
            <a:endParaRPr sz="1900" dirty="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695960" algn="l"/>
                <a:tab pos="1691639" algn="l"/>
              </a:tabLst>
            </a:pPr>
            <a:r>
              <a:rPr sz="1900" b="1" dirty="0">
                <a:latin typeface="Times New Roman"/>
                <a:cs typeface="Times New Roman"/>
              </a:rPr>
              <a:t>всех	</a:t>
            </a:r>
            <a:r>
              <a:rPr sz="1900" b="1" spc="-45" dirty="0">
                <a:latin typeface="Times New Roman"/>
                <a:cs typeface="Times New Roman"/>
              </a:rPr>
              <a:t>языках	</a:t>
            </a:r>
            <a:r>
              <a:rPr sz="1900" b="1" spc="-30" dirty="0">
                <a:latin typeface="Times New Roman"/>
                <a:cs typeface="Times New Roman"/>
              </a:rPr>
              <a:t>мира.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35123" y="5364581"/>
            <a:ext cx="6059170" cy="894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00" b="1" spc="-40" dirty="0">
                <a:latin typeface="Times New Roman"/>
                <a:cs typeface="Times New Roman"/>
              </a:rPr>
              <a:t>Только </a:t>
            </a:r>
            <a:r>
              <a:rPr sz="1900" b="1" spc="-20" dirty="0">
                <a:latin typeface="Times New Roman"/>
                <a:cs typeface="Times New Roman"/>
              </a:rPr>
              <a:t>на </a:t>
            </a:r>
            <a:r>
              <a:rPr sz="1900" b="1" spc="-25" dirty="0">
                <a:latin typeface="Times New Roman"/>
                <a:cs typeface="Times New Roman"/>
              </a:rPr>
              <a:t>немецком </a:t>
            </a:r>
            <a:r>
              <a:rPr sz="1900" b="1" spc="-30" dirty="0">
                <a:latin typeface="Times New Roman"/>
                <a:cs typeface="Times New Roman"/>
              </a:rPr>
              <a:t>языке </a:t>
            </a:r>
            <a:r>
              <a:rPr sz="1900" b="1" spc="-5" dirty="0">
                <a:latin typeface="Times New Roman"/>
                <a:cs typeface="Times New Roman"/>
              </a:rPr>
              <a:t>она </a:t>
            </a:r>
            <a:r>
              <a:rPr sz="1900" b="1" spc="-70" dirty="0">
                <a:latin typeface="Times New Roman"/>
                <a:cs typeface="Times New Roman"/>
              </a:rPr>
              <a:t>была </a:t>
            </a:r>
            <a:r>
              <a:rPr sz="1900" b="1" spc="-5" dirty="0">
                <a:latin typeface="Times New Roman"/>
                <a:cs typeface="Times New Roman"/>
              </a:rPr>
              <a:t>переиздана </a:t>
            </a:r>
            <a:r>
              <a:rPr sz="1900" b="1" spc="-65" dirty="0">
                <a:latin typeface="Times New Roman"/>
                <a:cs typeface="Times New Roman"/>
              </a:rPr>
              <a:t>37 </a:t>
            </a:r>
            <a:r>
              <a:rPr sz="1900" b="1" dirty="0">
                <a:latin typeface="Times New Roman"/>
                <a:cs typeface="Times New Roman"/>
              </a:rPr>
              <a:t>раз. 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В </a:t>
            </a:r>
            <a:r>
              <a:rPr sz="1900" b="1" spc="-25" dirty="0">
                <a:latin typeface="Times New Roman"/>
                <a:cs typeface="Times New Roman"/>
              </a:rPr>
              <a:t>журнале </a:t>
            </a:r>
            <a:r>
              <a:rPr sz="1900" b="1" spc="-5" dirty="0">
                <a:latin typeface="Times New Roman"/>
                <a:cs typeface="Times New Roman"/>
              </a:rPr>
              <a:t>«Новый </a:t>
            </a:r>
            <a:r>
              <a:rPr sz="1900" b="1" spc="-45" dirty="0">
                <a:latin typeface="Times New Roman"/>
                <a:cs typeface="Times New Roman"/>
              </a:rPr>
              <a:t>мир» </a:t>
            </a:r>
            <a:r>
              <a:rPr sz="1900" b="1" spc="-55" dirty="0">
                <a:latin typeface="Times New Roman"/>
                <a:cs typeface="Times New Roman"/>
              </a:rPr>
              <a:t>были </a:t>
            </a:r>
            <a:r>
              <a:rPr sz="1900" b="1" spc="-35" dirty="0">
                <a:latin typeface="Times New Roman"/>
                <a:cs typeface="Times New Roman"/>
              </a:rPr>
              <a:t>опубликованы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-25" dirty="0">
                <a:latin typeface="Times New Roman"/>
                <a:cs typeface="Times New Roman"/>
              </a:rPr>
              <a:t>другие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рассказы.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19456" y="3217162"/>
            <a:ext cx="2455545" cy="3641090"/>
            <a:chOff x="219456" y="3217162"/>
            <a:chExt cx="2455545" cy="3641090"/>
          </a:xfrm>
        </p:grpSpPr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456" y="3217162"/>
              <a:ext cx="2455164" cy="36408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4337" y="3413061"/>
              <a:ext cx="1866900" cy="31195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59295" y="230123"/>
              <a:ext cx="1746503" cy="5394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6156" y="230123"/>
              <a:ext cx="865631" cy="539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4232" y="519683"/>
              <a:ext cx="1327404" cy="5394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1616" y="519683"/>
              <a:ext cx="1275587" cy="5394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91000" y="519683"/>
              <a:ext cx="1879092" cy="5394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10071" y="519683"/>
              <a:ext cx="923544" cy="5394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3652" y="809244"/>
              <a:ext cx="1360932" cy="5394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26463" y="809244"/>
              <a:ext cx="682751" cy="5394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09572" y="809244"/>
              <a:ext cx="461772" cy="5394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71700" y="809244"/>
              <a:ext cx="1158239" cy="53949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402742" y="275031"/>
            <a:ext cx="8411845" cy="1473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900" b="1" spc="15" dirty="0">
                <a:latin typeface="Times New Roman"/>
                <a:cs typeface="Times New Roman"/>
              </a:rPr>
              <a:t>После</a:t>
            </a:r>
            <a:r>
              <a:rPr sz="1900" b="1" spc="49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«Джамили»</a:t>
            </a:r>
            <a:r>
              <a:rPr sz="1900" b="1" spc="50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были</a:t>
            </a:r>
            <a:r>
              <a:rPr sz="1900" b="1" spc="49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также</a:t>
            </a:r>
            <a:r>
              <a:rPr sz="1900" b="1" spc="49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опубликованы</a:t>
            </a:r>
            <a:r>
              <a:rPr sz="1900" b="1" spc="50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повести</a:t>
            </a:r>
            <a:r>
              <a:rPr sz="1900" b="1" spc="49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«Верблюжий</a:t>
            </a:r>
            <a:r>
              <a:rPr sz="1900" b="1" spc="50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глаз»</a:t>
            </a:r>
            <a:endParaRPr sz="19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900" b="1" spc="-45" dirty="0">
                <a:latin typeface="Times New Roman"/>
                <a:cs typeface="Times New Roman"/>
              </a:rPr>
              <a:t>(1960),</a:t>
            </a:r>
            <a:r>
              <a:rPr sz="1900" b="1" spc="81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«Первый</a:t>
            </a:r>
            <a:r>
              <a:rPr sz="1900" b="1" spc="81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учитель»</a:t>
            </a:r>
            <a:r>
              <a:rPr sz="1900" b="1" spc="83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(1961),</a:t>
            </a:r>
            <a:r>
              <a:rPr sz="1900" b="1" spc="81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«Материнское</a:t>
            </a:r>
            <a:r>
              <a:rPr sz="1900" b="1" spc="819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поле»</a:t>
            </a:r>
            <a:r>
              <a:rPr sz="1900" b="1" spc="815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(1963)</a:t>
            </a:r>
            <a:r>
              <a:rPr sz="1900" b="1" spc="81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81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сборник</a:t>
            </a:r>
            <a:endParaRPr sz="1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900" b="1" dirty="0">
                <a:latin typeface="Times New Roman"/>
                <a:cs typeface="Times New Roman"/>
              </a:rPr>
              <a:t>«Повести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гор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степей»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(1963),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за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который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писатель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получил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Ленинскую 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25" dirty="0">
                <a:latin typeface="Times New Roman"/>
                <a:cs typeface="Times New Roman"/>
              </a:rPr>
              <a:t>Премию.</a:t>
            </a:r>
            <a:r>
              <a:rPr sz="1900" b="1" spc="30" dirty="0">
                <a:latin typeface="Times New Roman"/>
                <a:cs typeface="Times New Roman"/>
              </a:rPr>
              <a:t> Все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эти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произведения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выходили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одновременно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на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русском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(в 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переводе)</a:t>
            </a:r>
            <a:r>
              <a:rPr sz="1900" b="1" dirty="0">
                <a:latin typeface="Times New Roman"/>
                <a:cs typeface="Times New Roman"/>
              </a:rPr>
              <a:t> и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киргизском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языках.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8015" y="1720595"/>
            <a:ext cx="8926195" cy="3705225"/>
            <a:chOff x="128015" y="1720595"/>
            <a:chExt cx="8926195" cy="3705225"/>
          </a:xfrm>
        </p:grpSpPr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8015" y="2153411"/>
              <a:ext cx="2325624" cy="31821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23850" y="2349372"/>
              <a:ext cx="1736725" cy="25924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32304" y="1871471"/>
              <a:ext cx="2391156" cy="310286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27376" y="2066924"/>
              <a:ext cx="1803400" cy="25146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99660" y="2296667"/>
              <a:ext cx="2194560" cy="31287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94350" y="2492374"/>
              <a:ext cx="1606550" cy="25400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897623" y="1720595"/>
              <a:ext cx="2156460" cy="310286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92949" y="1916048"/>
              <a:ext cx="1568450" cy="251460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86892" y="5173726"/>
            <a:ext cx="199136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30580" algn="l"/>
              </a:tabLst>
            </a:pPr>
            <a:r>
              <a:rPr sz="1900" b="1" spc="-15" dirty="0">
                <a:latin typeface="Times New Roman"/>
                <a:cs typeface="Times New Roman"/>
              </a:rPr>
              <a:t>Г</a:t>
            </a:r>
            <a:r>
              <a:rPr sz="1900" b="1" spc="-20" dirty="0">
                <a:latin typeface="Times New Roman"/>
                <a:cs typeface="Times New Roman"/>
              </a:rPr>
              <a:t>е</a:t>
            </a:r>
            <a:r>
              <a:rPr sz="1900" b="1" spc="-5" dirty="0">
                <a:latin typeface="Times New Roman"/>
                <a:cs typeface="Times New Roman"/>
              </a:rPr>
              <a:t>р</a:t>
            </a:r>
            <a:r>
              <a:rPr sz="1900" b="1" spc="20" dirty="0">
                <a:latin typeface="Times New Roman"/>
                <a:cs typeface="Times New Roman"/>
              </a:rPr>
              <a:t>ои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20" dirty="0">
                <a:latin typeface="Times New Roman"/>
                <a:cs typeface="Times New Roman"/>
              </a:rPr>
              <a:t>А</a:t>
            </a:r>
            <a:r>
              <a:rPr sz="1900" b="1" spc="-10" dirty="0">
                <a:latin typeface="Times New Roman"/>
                <a:cs typeface="Times New Roman"/>
              </a:rPr>
              <a:t>й</a:t>
            </a:r>
            <a:r>
              <a:rPr sz="1900" b="1" spc="-75" dirty="0">
                <a:latin typeface="Times New Roman"/>
                <a:cs typeface="Times New Roman"/>
              </a:rPr>
              <a:t>т</a:t>
            </a:r>
            <a:r>
              <a:rPr sz="1900" b="1" spc="-85" dirty="0">
                <a:latin typeface="Times New Roman"/>
                <a:cs typeface="Times New Roman"/>
              </a:rPr>
              <a:t>м</a:t>
            </a:r>
            <a:r>
              <a:rPr sz="1900" b="1" spc="-60" dirty="0">
                <a:latin typeface="Times New Roman"/>
                <a:cs typeface="Times New Roman"/>
              </a:rPr>
              <a:t>а</a:t>
            </a:r>
            <a:r>
              <a:rPr sz="1900" b="1" spc="-40" dirty="0">
                <a:latin typeface="Times New Roman"/>
                <a:cs typeface="Times New Roman"/>
              </a:rPr>
              <a:t>това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16251" y="5173726"/>
            <a:ext cx="628078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5925" algn="l"/>
                <a:tab pos="1489075" algn="l"/>
                <a:tab pos="2728595" algn="l"/>
                <a:tab pos="4157979" algn="l"/>
                <a:tab pos="5039360" algn="l"/>
                <a:tab pos="6145530" algn="l"/>
              </a:tabLst>
            </a:pPr>
            <a:r>
              <a:rPr sz="1900" b="1" spc="-5" dirty="0">
                <a:latin typeface="Times New Roman"/>
                <a:cs typeface="Times New Roman"/>
              </a:rPr>
              <a:t>—	</a:t>
            </a:r>
            <a:r>
              <a:rPr sz="1900" b="1" spc="-55" dirty="0">
                <a:latin typeface="Times New Roman"/>
                <a:cs typeface="Times New Roman"/>
              </a:rPr>
              <a:t>ря</a:t>
            </a:r>
            <a:r>
              <a:rPr sz="1900" b="1" spc="-40" dirty="0">
                <a:latin typeface="Times New Roman"/>
                <a:cs typeface="Times New Roman"/>
              </a:rPr>
              <a:t>д</a:t>
            </a:r>
            <a:r>
              <a:rPr sz="1900" b="1" spc="40" dirty="0">
                <a:latin typeface="Times New Roman"/>
                <a:cs typeface="Times New Roman"/>
              </a:rPr>
              <a:t>о</a:t>
            </a:r>
            <a:r>
              <a:rPr sz="1900" b="1" spc="-45" dirty="0">
                <a:latin typeface="Times New Roman"/>
                <a:cs typeface="Times New Roman"/>
              </a:rPr>
              <a:t>вы</a:t>
            </a:r>
            <a:r>
              <a:rPr sz="1900" b="1" spc="-25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советск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45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тру</a:t>
            </a:r>
            <a:r>
              <a:rPr sz="1900" b="1" spc="-25" dirty="0">
                <a:latin typeface="Times New Roman"/>
                <a:cs typeface="Times New Roman"/>
              </a:rPr>
              <a:t>ж</a:t>
            </a:r>
            <a:r>
              <a:rPr sz="1900" b="1" spc="-10" dirty="0">
                <a:latin typeface="Times New Roman"/>
                <a:cs typeface="Times New Roman"/>
              </a:rPr>
              <a:t>ени</a:t>
            </a:r>
            <a:r>
              <a:rPr sz="1900" b="1" dirty="0">
                <a:latin typeface="Times New Roman"/>
                <a:cs typeface="Times New Roman"/>
              </a:rPr>
              <a:t>к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20" dirty="0">
                <a:latin typeface="Times New Roman"/>
                <a:cs typeface="Times New Roman"/>
              </a:rPr>
              <a:t>твердо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20" dirty="0">
                <a:latin typeface="Times New Roman"/>
                <a:cs typeface="Times New Roman"/>
              </a:rPr>
              <a:t>в</a:t>
            </a:r>
            <a:r>
              <a:rPr sz="1900" b="1" spc="-5" dirty="0">
                <a:latin typeface="Times New Roman"/>
                <a:cs typeface="Times New Roman"/>
              </a:rPr>
              <a:t>е</a:t>
            </a:r>
            <a:r>
              <a:rPr sz="1900" b="1" spc="-60" dirty="0">
                <a:latin typeface="Times New Roman"/>
                <a:cs typeface="Times New Roman"/>
              </a:rPr>
              <a:t>р</a:t>
            </a:r>
            <a:r>
              <a:rPr sz="1900" b="1" spc="-50" dirty="0">
                <a:latin typeface="Times New Roman"/>
                <a:cs typeface="Times New Roman"/>
              </a:rPr>
              <a:t>я</a:t>
            </a:r>
            <a:r>
              <a:rPr sz="1900" b="1" spc="5" dirty="0">
                <a:latin typeface="Times New Roman"/>
                <a:cs typeface="Times New Roman"/>
              </a:rPr>
              <a:t>щие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6892" y="5463032"/>
            <a:ext cx="8411845" cy="894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00" b="1" spc="-35" dirty="0">
                <a:latin typeface="Times New Roman"/>
                <a:cs typeface="Times New Roman"/>
              </a:rPr>
              <a:t>светлые,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добрые </a:t>
            </a:r>
            <a:r>
              <a:rPr sz="1900" b="1" spc="-60" dirty="0">
                <a:latin typeface="Times New Roman"/>
                <a:cs typeface="Times New Roman"/>
              </a:rPr>
              <a:t>начала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30" dirty="0">
                <a:latin typeface="Times New Roman"/>
                <a:cs typeface="Times New Roman"/>
              </a:rPr>
              <a:t>жизни, </a:t>
            </a:r>
            <a:r>
              <a:rPr sz="1900" b="1" spc="-35" dirty="0">
                <a:latin typeface="Times New Roman"/>
                <a:cs typeface="Times New Roman"/>
              </a:rPr>
              <a:t>люди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чистые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-10" dirty="0">
                <a:latin typeface="Times New Roman"/>
                <a:cs typeface="Times New Roman"/>
              </a:rPr>
              <a:t>честные,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открытые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всему 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хорошему,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деле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безотказные,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стремлениях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возвышенные,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во </a:t>
            </a:r>
            <a:r>
              <a:rPr sz="1900" b="1" spc="-15" dirty="0">
                <a:latin typeface="Times New Roman"/>
                <a:cs typeface="Times New Roman"/>
              </a:rPr>
              <a:t> взаимоотношениях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45" dirty="0">
                <a:latin typeface="Times New Roman"/>
                <a:cs typeface="Times New Roman"/>
              </a:rPr>
              <a:t>с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людьми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прямые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откровенные.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1435" y="1413763"/>
              <a:ext cx="210312" cy="2103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0435" y="1338326"/>
              <a:ext cx="306701" cy="2867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9670" algn="ctr">
              <a:lnSpc>
                <a:spcPct val="100000"/>
              </a:lnSpc>
              <a:spcBef>
                <a:spcPts val="105"/>
              </a:spcBef>
            </a:pPr>
            <a:r>
              <a:rPr spc="20" dirty="0"/>
              <a:t>В</a:t>
            </a:r>
            <a:r>
              <a:rPr spc="-30" dirty="0"/>
              <a:t> </a:t>
            </a:r>
            <a:r>
              <a:rPr spc="-100" dirty="0"/>
              <a:t>1965</a:t>
            </a:r>
            <a:r>
              <a:rPr spc="-25" dirty="0"/>
              <a:t> </a:t>
            </a:r>
            <a:r>
              <a:rPr spc="-30" dirty="0"/>
              <a:t>году Андреем</a:t>
            </a:r>
          </a:p>
          <a:p>
            <a:pPr marL="2451735" marR="5080" algn="ctr">
              <a:lnSpc>
                <a:spcPct val="100000"/>
              </a:lnSpc>
            </a:pPr>
            <a:r>
              <a:rPr spc="-35" dirty="0"/>
              <a:t>Кончаловским </a:t>
            </a:r>
            <a:r>
              <a:rPr spc="-20" dirty="0"/>
              <a:t>на </a:t>
            </a:r>
            <a:r>
              <a:rPr spc="-25" dirty="0"/>
              <a:t>«Мосфильме» </a:t>
            </a:r>
            <a:r>
              <a:rPr spc="-484" dirty="0"/>
              <a:t> </a:t>
            </a:r>
            <a:r>
              <a:rPr spc="-70" dirty="0"/>
              <a:t>была</a:t>
            </a:r>
            <a:r>
              <a:rPr spc="-30" dirty="0"/>
              <a:t> </a:t>
            </a:r>
            <a:r>
              <a:rPr spc="-10" dirty="0"/>
              <a:t>экранизирована повесть</a:t>
            </a:r>
          </a:p>
          <a:p>
            <a:pPr marL="2439035" algn="ctr">
              <a:lnSpc>
                <a:spcPct val="100000"/>
              </a:lnSpc>
            </a:pPr>
            <a:r>
              <a:rPr spc="-5" dirty="0"/>
              <a:t>«Первый</a:t>
            </a:r>
            <a:r>
              <a:rPr spc="-45" dirty="0"/>
              <a:t> </a:t>
            </a:r>
            <a:r>
              <a:rPr spc="-50" dirty="0"/>
              <a:t>учитель».</a:t>
            </a:r>
          </a:p>
          <a:p>
            <a:pPr marL="12700">
              <a:lnSpc>
                <a:spcPct val="100000"/>
              </a:lnSpc>
              <a:spcBef>
                <a:spcPts val="1540"/>
              </a:spcBef>
              <a:tabLst>
                <a:tab pos="1658620" algn="l"/>
                <a:tab pos="2780030" algn="l"/>
                <a:tab pos="4130675" algn="l"/>
                <a:tab pos="4464685" algn="l"/>
                <a:tab pos="5200650" algn="l"/>
              </a:tabLst>
            </a:pPr>
            <a:r>
              <a:rPr sz="1900" spc="30" dirty="0"/>
              <a:t>Приобщение	</a:t>
            </a:r>
            <a:r>
              <a:rPr sz="1900" spc="-5" dirty="0"/>
              <a:t>Чингиза	</a:t>
            </a:r>
            <a:r>
              <a:rPr sz="1900" spc="-60" dirty="0"/>
              <a:t>Айтматова	</a:t>
            </a:r>
            <a:r>
              <a:rPr sz="1900" spc="-90" dirty="0"/>
              <a:t>к	</a:t>
            </a:r>
            <a:r>
              <a:rPr sz="1900" spc="-15" dirty="0"/>
              <a:t>кино	</a:t>
            </a:r>
            <a:r>
              <a:rPr sz="1900" spc="-25" dirty="0"/>
              <a:t>совпало</a:t>
            </a:r>
            <a:endParaRPr sz="190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694813" y="294208"/>
            <a:ext cx="360489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20" dirty="0"/>
              <a:t>В</a:t>
            </a:r>
            <a:r>
              <a:rPr sz="2000" spc="-25" dirty="0"/>
              <a:t> </a:t>
            </a:r>
            <a:r>
              <a:rPr sz="2000" spc="-100" dirty="0"/>
              <a:t>1963</a:t>
            </a:r>
            <a:r>
              <a:rPr sz="2000" spc="-15" dirty="0"/>
              <a:t> </a:t>
            </a:r>
            <a:r>
              <a:rPr sz="2000" spc="-30" dirty="0"/>
              <a:t>году</a:t>
            </a:r>
            <a:r>
              <a:rPr sz="2000" spc="-20" dirty="0"/>
              <a:t> </a:t>
            </a:r>
            <a:r>
              <a:rPr sz="2000" spc="20" dirty="0"/>
              <a:t>по</a:t>
            </a:r>
            <a:r>
              <a:rPr sz="2000" spc="-15" dirty="0"/>
              <a:t> </a:t>
            </a:r>
            <a:r>
              <a:rPr sz="2000" spc="-55" dirty="0"/>
              <a:t>мотивам</a:t>
            </a:r>
            <a:r>
              <a:rPr sz="2000" spc="-5" dirty="0"/>
              <a:t> повести</a:t>
            </a:r>
            <a:endParaRPr sz="2000"/>
          </a:p>
          <a:p>
            <a:pPr marL="216535" marR="209550" algn="ctr">
              <a:lnSpc>
                <a:spcPct val="100000"/>
              </a:lnSpc>
            </a:pPr>
            <a:r>
              <a:rPr sz="2000" dirty="0"/>
              <a:t>«Верблюжий </a:t>
            </a:r>
            <a:r>
              <a:rPr sz="2000" spc="-70" dirty="0"/>
              <a:t>глаз» </a:t>
            </a:r>
            <a:r>
              <a:rPr sz="2000" spc="-20" dirty="0"/>
              <a:t>Ларисой </a:t>
            </a:r>
            <a:r>
              <a:rPr sz="2000" spc="-484" dirty="0"/>
              <a:t> </a:t>
            </a:r>
            <a:r>
              <a:rPr sz="2000" spc="5" dirty="0"/>
              <a:t>Шепитько</a:t>
            </a:r>
            <a:r>
              <a:rPr sz="2000" spc="-25" dirty="0"/>
              <a:t> </a:t>
            </a:r>
            <a:r>
              <a:rPr sz="2000" spc="-80" dirty="0"/>
              <a:t>был</a:t>
            </a:r>
            <a:r>
              <a:rPr sz="2000" spc="-20" dirty="0"/>
              <a:t> </a:t>
            </a:r>
            <a:r>
              <a:rPr sz="2000" spc="-35" dirty="0"/>
              <a:t>снят</a:t>
            </a:r>
            <a:endParaRPr sz="2000"/>
          </a:p>
        </p:txBody>
      </p:sp>
      <p:sp>
        <p:nvSpPr>
          <p:cNvPr id="7" name="object 7"/>
          <p:cNvSpPr txBox="1"/>
          <p:nvPr/>
        </p:nvSpPr>
        <p:spPr>
          <a:xfrm>
            <a:off x="2636901" y="1208913"/>
            <a:ext cx="3721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imes New Roman"/>
                <a:cs typeface="Times New Roman"/>
              </a:rPr>
              <a:t>художественный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spc="-35" dirty="0">
                <a:latin typeface="Times New Roman"/>
                <a:cs typeface="Times New Roman"/>
              </a:rPr>
              <a:t>фильм</a:t>
            </a:r>
            <a:r>
              <a:rPr sz="2000" b="1" spc="-20" dirty="0">
                <a:latin typeface="Times New Roman"/>
                <a:cs typeface="Times New Roman"/>
              </a:rPr>
              <a:t> </a:t>
            </a:r>
            <a:r>
              <a:rPr sz="2000" b="1" spc="5" dirty="0">
                <a:latin typeface="Times New Roman"/>
                <a:cs typeface="Times New Roman"/>
              </a:rPr>
              <a:t>«Зной».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256031"/>
            <a:ext cx="8940165" cy="2893060"/>
            <a:chOff x="0" y="256031"/>
            <a:chExt cx="8940165" cy="289306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56031"/>
              <a:ext cx="2103120" cy="28209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5332" y="262127"/>
              <a:ext cx="2854452" cy="288645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467983" y="3157219"/>
            <a:ext cx="24212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29565" algn="l"/>
                <a:tab pos="1428115" algn="l"/>
              </a:tabLst>
            </a:pPr>
            <a:r>
              <a:rPr sz="1900" b="1" spc="45" dirty="0">
                <a:latin typeface="Times New Roman"/>
                <a:cs typeface="Times New Roman"/>
              </a:rPr>
              <a:t>с	</a:t>
            </a:r>
            <a:r>
              <a:rPr sz="1900" b="1" spc="-55" dirty="0">
                <a:latin typeface="Times New Roman"/>
                <a:cs typeface="Times New Roman"/>
              </a:rPr>
              <a:t>началом	</a:t>
            </a:r>
            <a:r>
              <a:rPr sz="1900" b="1" spc="-35" dirty="0">
                <a:latin typeface="Times New Roman"/>
                <a:cs typeface="Times New Roman"/>
              </a:rPr>
              <a:t>развития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1691" y="3446779"/>
            <a:ext cx="8669020" cy="894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00" b="1" spc="-35" dirty="0">
                <a:latin typeface="Times New Roman"/>
                <a:cs typeface="Times New Roman"/>
              </a:rPr>
              <a:t>кыргызского </a:t>
            </a:r>
            <a:r>
              <a:rPr sz="1900" b="1" spc="-25" dirty="0">
                <a:latin typeface="Times New Roman"/>
                <a:cs typeface="Times New Roman"/>
              </a:rPr>
              <a:t>национального </a:t>
            </a:r>
            <a:r>
              <a:rPr sz="1900" b="1" spc="-15" dirty="0">
                <a:latin typeface="Times New Roman"/>
                <a:cs typeface="Times New Roman"/>
              </a:rPr>
              <a:t>игрового кинематографа. </a:t>
            </a:r>
            <a:r>
              <a:rPr sz="1900" b="1" spc="-60" dirty="0">
                <a:latin typeface="Times New Roman"/>
                <a:cs typeface="Times New Roman"/>
              </a:rPr>
              <a:t>Айтматов </a:t>
            </a:r>
            <a:r>
              <a:rPr sz="1900" b="1" spc="-70" dirty="0">
                <a:latin typeface="Times New Roman"/>
                <a:cs typeface="Times New Roman"/>
              </a:rPr>
              <a:t>был </a:t>
            </a:r>
            <a:r>
              <a:rPr sz="1900" b="1" spc="-35" dirty="0">
                <a:latin typeface="Times New Roman"/>
                <a:cs typeface="Times New Roman"/>
              </a:rPr>
              <a:t>первым 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председателем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правления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Союза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кинематографистов</a:t>
            </a:r>
            <a:r>
              <a:rPr sz="1900" b="1" spc="-10" dirty="0">
                <a:latin typeface="Times New Roman"/>
                <a:cs typeface="Times New Roman"/>
              </a:rPr>
              <a:t> Киргизии.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10" dirty="0">
                <a:latin typeface="Times New Roman"/>
                <a:cs typeface="Times New Roman"/>
              </a:rPr>
              <a:t>Всего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по 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произведениям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писателя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поставлено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29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художественных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фильмов.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4511040"/>
            <a:ext cx="8891270" cy="2251075"/>
            <a:chOff x="0" y="4511040"/>
            <a:chExt cx="8891270" cy="225107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4730494"/>
              <a:ext cx="1648968" cy="20314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6924" y="4511040"/>
              <a:ext cx="2235707" cy="206806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35451" y="4824982"/>
              <a:ext cx="1973579" cy="19171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91100" y="4652772"/>
              <a:ext cx="2058924" cy="207263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12280" y="4677156"/>
              <a:ext cx="2078735" cy="20482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24355" y="445008"/>
              <a:ext cx="1421892" cy="5394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0320" y="445008"/>
              <a:ext cx="1356359" cy="539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3591" y="445008"/>
              <a:ext cx="496824" cy="53949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5239" y="491109"/>
            <a:ext cx="6251575" cy="2342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</a:pPr>
            <a:r>
              <a:rPr sz="1900" b="1" spc="10" dirty="0">
                <a:latin typeface="Times New Roman"/>
                <a:cs typeface="Times New Roman"/>
              </a:rPr>
              <a:t>Повесть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«Прощай,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Гульсары!»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(1968)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принесла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автору 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Государственную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25" dirty="0">
                <a:latin typeface="Times New Roman"/>
                <a:cs typeface="Times New Roman"/>
              </a:rPr>
              <a:t>Премию.</a:t>
            </a:r>
            <a:endParaRPr sz="1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900" b="1" spc="-20" dirty="0">
                <a:latin typeface="Times New Roman"/>
                <a:cs typeface="Times New Roman"/>
              </a:rPr>
              <a:t>Это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первое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произведение,</a:t>
            </a:r>
            <a:r>
              <a:rPr sz="1900" b="1" spc="10" dirty="0">
                <a:latin typeface="Times New Roman"/>
                <a:cs typeface="Times New Roman"/>
              </a:rPr>
              <a:t> созданное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Айтматовым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на </a:t>
            </a:r>
            <a:r>
              <a:rPr sz="1900" b="1" spc="-25" dirty="0">
                <a:latin typeface="Times New Roman"/>
                <a:cs typeface="Times New Roman"/>
              </a:rPr>
              <a:t> русском языке. </a:t>
            </a:r>
            <a:r>
              <a:rPr sz="1900" b="1" spc="15" dirty="0">
                <a:latin typeface="Times New Roman"/>
                <a:cs typeface="Times New Roman"/>
              </a:rPr>
              <a:t>В </a:t>
            </a:r>
            <a:r>
              <a:rPr sz="1900" b="1" spc="-5" dirty="0">
                <a:latin typeface="Times New Roman"/>
                <a:cs typeface="Times New Roman"/>
              </a:rPr>
              <a:t>центре повести - </a:t>
            </a:r>
            <a:r>
              <a:rPr sz="1900" b="1" spc="-20" dirty="0">
                <a:latin typeface="Times New Roman"/>
                <a:cs typeface="Times New Roman"/>
              </a:rPr>
              <a:t>история </a:t>
            </a:r>
            <a:r>
              <a:rPr sz="1900" b="1" spc="-15" dirty="0">
                <a:latin typeface="Times New Roman"/>
                <a:cs typeface="Times New Roman"/>
              </a:rPr>
              <a:t>киргизского 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крестьянина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Тананбая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5" dirty="0">
                <a:latin typeface="Times New Roman"/>
                <a:cs typeface="Times New Roman"/>
              </a:rPr>
              <a:t>его </a:t>
            </a:r>
            <a:r>
              <a:rPr sz="1900" b="1" spc="-20" dirty="0">
                <a:latin typeface="Times New Roman"/>
                <a:cs typeface="Times New Roman"/>
              </a:rPr>
              <a:t>любимого </a:t>
            </a:r>
            <a:r>
              <a:rPr sz="1900" b="1" spc="-40" dirty="0">
                <a:latin typeface="Times New Roman"/>
                <a:cs typeface="Times New Roman"/>
              </a:rPr>
              <a:t>коня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Гульсары,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ставшего</a:t>
            </a:r>
            <a:r>
              <a:rPr sz="1900" b="1" spc="434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иносказанием </a:t>
            </a:r>
            <a:r>
              <a:rPr sz="1900" b="1" spc="-5" dirty="0">
                <a:latin typeface="Times New Roman"/>
                <a:cs typeface="Times New Roman"/>
              </a:rPr>
              <a:t>сущности </a:t>
            </a:r>
            <a:r>
              <a:rPr sz="1900" b="1" spc="-15" dirty="0">
                <a:latin typeface="Times New Roman"/>
                <a:cs typeface="Times New Roman"/>
              </a:rPr>
              <a:t>человеческой </a:t>
            </a:r>
            <a:r>
              <a:rPr sz="1900" b="1" spc="30" dirty="0">
                <a:latin typeface="Times New Roman"/>
                <a:cs typeface="Times New Roman"/>
              </a:rPr>
              <a:t>жизни. 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В </a:t>
            </a:r>
            <a:r>
              <a:rPr sz="1900" b="1" spc="-5" dirty="0">
                <a:latin typeface="Times New Roman"/>
                <a:cs typeface="Times New Roman"/>
              </a:rPr>
              <a:t>повести </a:t>
            </a:r>
            <a:r>
              <a:rPr sz="1900" b="1" spc="-40" dirty="0">
                <a:latin typeface="Times New Roman"/>
                <a:cs typeface="Times New Roman"/>
              </a:rPr>
              <a:t>открывается </a:t>
            </a:r>
            <a:r>
              <a:rPr sz="1900" b="1" spc="-30" dirty="0">
                <a:latin typeface="Times New Roman"/>
                <a:cs typeface="Times New Roman"/>
              </a:rPr>
              <a:t>страшная </a:t>
            </a:r>
            <a:r>
              <a:rPr sz="1900" b="1" spc="-40" dirty="0">
                <a:latin typeface="Times New Roman"/>
                <a:cs typeface="Times New Roman"/>
              </a:rPr>
              <a:t>картина </a:t>
            </a:r>
            <a:r>
              <a:rPr sz="1900" b="1" spc="20" dirty="0">
                <a:latin typeface="Times New Roman"/>
                <a:cs typeface="Times New Roman"/>
              </a:rPr>
              <a:t>эпохи, </a:t>
            </a:r>
            <a:r>
              <a:rPr sz="1900" b="1" spc="-45" dirty="0">
                <a:latin typeface="Times New Roman"/>
                <a:cs typeface="Times New Roman"/>
              </a:rPr>
              <a:t>когда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человеческая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личность</a:t>
            </a:r>
            <a:r>
              <a:rPr sz="1900" b="1" spc="4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растаптывалась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ничто!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643884" y="99060"/>
            <a:ext cx="5500370" cy="3720465"/>
            <a:chOff x="3643884" y="99060"/>
            <a:chExt cx="5500370" cy="372046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87896" y="99060"/>
              <a:ext cx="2356104" cy="34350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83476" y="293623"/>
              <a:ext cx="1803400" cy="284797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43884" y="3279648"/>
              <a:ext cx="1138427" cy="53949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25340" y="3279648"/>
              <a:ext cx="1310639" cy="53949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706370" y="3325495"/>
            <a:ext cx="19183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8390" algn="l"/>
              </a:tabLst>
            </a:pPr>
            <a:r>
              <a:rPr sz="1900" b="1" spc="10" dirty="0">
                <a:latin typeface="Times New Roman"/>
                <a:cs typeface="Times New Roman"/>
              </a:rPr>
              <a:t>Повесть	</a:t>
            </a:r>
            <a:r>
              <a:rPr sz="1900" b="1" spc="-10" dirty="0">
                <a:latin typeface="Times New Roman"/>
                <a:cs typeface="Times New Roman"/>
              </a:rPr>
              <a:t>«Б</a:t>
            </a:r>
            <a:r>
              <a:rPr sz="1900" b="1" spc="-5" dirty="0">
                <a:latin typeface="Times New Roman"/>
                <a:cs typeface="Times New Roman"/>
              </a:rPr>
              <a:t>е</a:t>
            </a:r>
            <a:r>
              <a:rPr sz="1900" b="1" spc="-200" dirty="0">
                <a:latin typeface="Times New Roman"/>
                <a:cs typeface="Times New Roman"/>
              </a:rPr>
              <a:t>л</a:t>
            </a:r>
            <a:r>
              <a:rPr sz="1900" b="1" spc="-45" dirty="0">
                <a:latin typeface="Times New Roman"/>
                <a:cs typeface="Times New Roman"/>
              </a:rPr>
              <a:t>ый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4151" y="3325495"/>
            <a:ext cx="41916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4590" algn="l"/>
                <a:tab pos="1934210" algn="l"/>
                <a:tab pos="2633980" algn="l"/>
                <a:tab pos="3924935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</a:t>
            </a:r>
            <a:r>
              <a:rPr sz="1900" b="1" spc="-35" dirty="0">
                <a:latin typeface="Times New Roman"/>
                <a:cs typeface="Times New Roman"/>
              </a:rPr>
              <a:t>а</a:t>
            </a:r>
            <a:r>
              <a:rPr sz="1900" b="1" spc="5" dirty="0">
                <a:latin typeface="Times New Roman"/>
                <a:cs typeface="Times New Roman"/>
              </a:rPr>
              <a:t>р</a:t>
            </a:r>
            <a:r>
              <a:rPr sz="1900" b="1" dirty="0">
                <a:latin typeface="Times New Roman"/>
                <a:cs typeface="Times New Roman"/>
              </a:rPr>
              <a:t>о</a:t>
            </a:r>
            <a:r>
              <a:rPr sz="1900" b="1" spc="-5" dirty="0">
                <a:latin typeface="Times New Roman"/>
                <a:cs typeface="Times New Roman"/>
              </a:rPr>
              <a:t>хо</a:t>
            </a:r>
            <a:r>
              <a:rPr sz="1900" b="1" dirty="0">
                <a:latin typeface="Times New Roman"/>
                <a:cs typeface="Times New Roman"/>
              </a:rPr>
              <a:t>д</a:t>
            </a:r>
            <a:r>
              <a:rPr sz="1900" b="1" spc="-85" dirty="0">
                <a:latin typeface="Times New Roman"/>
                <a:cs typeface="Times New Roman"/>
              </a:rPr>
              <a:t>»</a:t>
            </a:r>
            <a:r>
              <a:rPr sz="1900" b="1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1900" b="1" spc="35" dirty="0">
                <a:latin typeface="Times New Roman"/>
                <a:cs typeface="Times New Roman"/>
              </a:rPr>
              <a:t>(</a:t>
            </a:r>
            <a:r>
              <a:rPr sz="1900" b="1" spc="-100" dirty="0">
                <a:latin typeface="Times New Roman"/>
                <a:cs typeface="Times New Roman"/>
              </a:rPr>
              <a:t>1970</a:t>
            </a:r>
            <a:r>
              <a:rPr sz="1900" b="1" spc="35" dirty="0">
                <a:latin typeface="Times New Roman"/>
                <a:cs typeface="Times New Roman"/>
              </a:rPr>
              <a:t>)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55" dirty="0">
                <a:latin typeface="Times New Roman"/>
                <a:cs typeface="Times New Roman"/>
              </a:rPr>
              <a:t>б</a:t>
            </a:r>
            <a:r>
              <a:rPr sz="1900" b="1" spc="-70" dirty="0">
                <a:latin typeface="Times New Roman"/>
                <a:cs typeface="Times New Roman"/>
              </a:rPr>
              <a:t>ы</a:t>
            </a:r>
            <a:r>
              <a:rPr sz="1900" b="1" spc="-200" dirty="0">
                <a:latin typeface="Times New Roman"/>
                <a:cs typeface="Times New Roman"/>
              </a:rPr>
              <a:t>л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65" dirty="0">
                <a:latin typeface="Times New Roman"/>
                <a:cs typeface="Times New Roman"/>
              </a:rPr>
              <a:t>в</a:t>
            </a:r>
            <a:r>
              <a:rPr sz="1900" b="1" spc="-85" dirty="0">
                <a:latin typeface="Times New Roman"/>
                <a:cs typeface="Times New Roman"/>
              </a:rPr>
              <a:t>ы</a:t>
            </a:r>
            <a:r>
              <a:rPr sz="1900" b="1" spc="-10" dirty="0">
                <a:latin typeface="Times New Roman"/>
                <a:cs typeface="Times New Roman"/>
              </a:rPr>
              <a:t>пущ</a:t>
            </a:r>
            <a:r>
              <a:rPr sz="1900" b="1" dirty="0">
                <a:latin typeface="Times New Roman"/>
                <a:cs typeface="Times New Roman"/>
              </a:rPr>
              <a:t>е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на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06370" y="3614750"/>
            <a:ext cx="62503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0" dirty="0">
                <a:latin typeface="Times New Roman"/>
                <a:cs typeface="Times New Roman"/>
              </a:rPr>
              <a:t>русском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языке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на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долгие</a:t>
            </a:r>
            <a:r>
              <a:rPr sz="1900" b="1" spc="6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годы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стала</a:t>
            </a:r>
            <a:r>
              <a:rPr sz="1900" b="1" spc="6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одним</a:t>
            </a:r>
            <a:r>
              <a:rPr sz="1900" b="1" spc="70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из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наиболее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85615" y="3904869"/>
            <a:ext cx="46704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7680" algn="l"/>
                <a:tab pos="1217930" algn="l"/>
                <a:tab pos="1984375" algn="l"/>
                <a:tab pos="3737610" algn="l"/>
              </a:tabLst>
            </a:pPr>
            <a:r>
              <a:rPr sz="1900" b="1" spc="-20" dirty="0">
                <a:latin typeface="Times New Roman"/>
                <a:cs typeface="Times New Roman"/>
              </a:rPr>
              <a:t>во	</a:t>
            </a:r>
            <a:r>
              <a:rPr sz="1900" b="1" spc="-25" dirty="0">
                <a:latin typeface="Times New Roman"/>
                <a:cs typeface="Times New Roman"/>
              </a:rPr>
              <a:t>всем	</a:t>
            </a:r>
            <a:r>
              <a:rPr sz="1900" b="1" spc="-20" dirty="0">
                <a:latin typeface="Times New Roman"/>
                <a:cs typeface="Times New Roman"/>
              </a:rPr>
              <a:t>мире	</a:t>
            </a:r>
            <a:r>
              <a:rPr sz="1900" b="1" dirty="0">
                <a:latin typeface="Times New Roman"/>
                <a:cs typeface="Times New Roman"/>
              </a:rPr>
              <a:t>произведений	</a:t>
            </a:r>
            <a:r>
              <a:rPr sz="1900" b="1" spc="-10" dirty="0">
                <a:latin typeface="Times New Roman"/>
                <a:cs typeface="Times New Roman"/>
              </a:rPr>
              <a:t>Чингиза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06370" y="3904869"/>
            <a:ext cx="152654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398270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признанных 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80" dirty="0">
                <a:latin typeface="Times New Roman"/>
                <a:cs typeface="Times New Roman"/>
              </a:rPr>
              <a:t>Ай</a:t>
            </a:r>
            <a:r>
              <a:rPr sz="1900" b="1" spc="-55" dirty="0">
                <a:latin typeface="Times New Roman"/>
                <a:cs typeface="Times New Roman"/>
              </a:rPr>
              <a:t>т</a:t>
            </a:r>
            <a:r>
              <a:rPr sz="1900" b="1" spc="-50" dirty="0">
                <a:latin typeface="Times New Roman"/>
                <a:cs typeface="Times New Roman"/>
              </a:rPr>
              <a:t>мат</a:t>
            </a:r>
            <a:r>
              <a:rPr sz="1900" b="1" spc="-55" dirty="0">
                <a:latin typeface="Times New Roman"/>
                <a:cs typeface="Times New Roman"/>
              </a:rPr>
              <a:t>о</a:t>
            </a:r>
            <a:r>
              <a:rPr sz="1900" b="1" spc="-65" dirty="0">
                <a:latin typeface="Times New Roman"/>
                <a:cs typeface="Times New Roman"/>
              </a:rPr>
              <a:t>в</a:t>
            </a:r>
            <a:r>
              <a:rPr sz="1900" b="1" spc="-40" dirty="0">
                <a:latin typeface="Times New Roman"/>
                <a:cs typeface="Times New Roman"/>
              </a:rPr>
              <a:t>а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84675" y="4194428"/>
            <a:ext cx="45713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14655" algn="l"/>
                <a:tab pos="1975485" algn="l"/>
                <a:tab pos="2686050" algn="l"/>
                <a:tab pos="4304665" algn="l"/>
              </a:tabLst>
            </a:pPr>
            <a:r>
              <a:rPr sz="1900" b="1" spc="40" dirty="0">
                <a:latin typeface="Times New Roman"/>
                <a:cs typeface="Times New Roman"/>
              </a:rPr>
              <a:t>е</a:t>
            </a:r>
            <a:r>
              <a:rPr sz="1900" b="1" spc="45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5" dirty="0">
                <a:latin typeface="Times New Roman"/>
                <a:cs typeface="Times New Roman"/>
              </a:rPr>
              <a:t>экран</a:t>
            </a:r>
            <a:r>
              <a:rPr sz="1900" b="1" spc="-25" dirty="0">
                <a:latin typeface="Times New Roman"/>
                <a:cs typeface="Times New Roman"/>
              </a:rPr>
              <a:t>и</a:t>
            </a:r>
            <a:r>
              <a:rPr sz="1900" b="1" spc="60" dirty="0">
                <a:latin typeface="Times New Roman"/>
                <a:cs typeface="Times New Roman"/>
              </a:rPr>
              <a:t>з</a:t>
            </a:r>
            <a:r>
              <a:rPr sz="1900" b="1" spc="-35" dirty="0">
                <a:latin typeface="Times New Roman"/>
                <a:cs typeface="Times New Roman"/>
              </a:rPr>
              <a:t>ация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55" dirty="0">
                <a:latin typeface="Times New Roman"/>
                <a:cs typeface="Times New Roman"/>
              </a:rPr>
              <a:t>б</a:t>
            </a:r>
            <a:r>
              <a:rPr sz="1900" b="1" spc="-70" dirty="0">
                <a:latin typeface="Times New Roman"/>
                <a:cs typeface="Times New Roman"/>
              </a:rPr>
              <a:t>ы</a:t>
            </a:r>
            <a:r>
              <a:rPr sz="1900" b="1" spc="-135" dirty="0">
                <a:latin typeface="Times New Roman"/>
                <a:cs typeface="Times New Roman"/>
              </a:rPr>
              <a:t>л</a:t>
            </a:r>
            <a:r>
              <a:rPr sz="1900" b="1" spc="-114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п</a:t>
            </a:r>
            <a:r>
              <a:rPr sz="1900" b="1" spc="-40" dirty="0">
                <a:latin typeface="Times New Roman"/>
                <a:cs typeface="Times New Roman"/>
              </a:rPr>
              <a:t>редставл</a:t>
            </a:r>
            <a:r>
              <a:rPr sz="1900" b="1" spc="-25" dirty="0">
                <a:latin typeface="Times New Roman"/>
                <a:cs typeface="Times New Roman"/>
              </a:rPr>
              <a:t>е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на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06370" y="4483989"/>
            <a:ext cx="62344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20" dirty="0">
                <a:latin typeface="Times New Roman"/>
                <a:cs typeface="Times New Roman"/>
              </a:rPr>
              <a:t>международных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кинофестивалях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Берлине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10" dirty="0">
                <a:latin typeface="Times New Roman"/>
                <a:cs typeface="Times New Roman"/>
              </a:rPr>
              <a:t> Венеции.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06370" y="4773548"/>
            <a:ext cx="316738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22045" algn="l"/>
                <a:tab pos="1609725" algn="l"/>
                <a:tab pos="2402840" algn="l"/>
                <a:tab pos="2776220" algn="l"/>
              </a:tabLst>
            </a:pPr>
            <a:r>
              <a:rPr sz="1900" b="1" spc="-50" dirty="0">
                <a:latin typeface="Times New Roman"/>
                <a:cs typeface="Times New Roman"/>
              </a:rPr>
              <a:t>«Белый	</a:t>
            </a:r>
            <a:r>
              <a:rPr sz="1900" b="1" spc="-15" dirty="0">
                <a:latin typeface="Times New Roman"/>
                <a:cs typeface="Times New Roman"/>
              </a:rPr>
              <a:t>пароход»	</a:t>
            </a:r>
            <a:r>
              <a:rPr sz="1900" b="1" spc="-5" dirty="0">
                <a:latin typeface="Times New Roman"/>
                <a:cs typeface="Times New Roman"/>
              </a:rPr>
              <a:t>-	</a:t>
            </a:r>
            <a:r>
              <a:rPr sz="1900" b="1" dirty="0">
                <a:latin typeface="Times New Roman"/>
                <a:cs typeface="Times New Roman"/>
              </a:rPr>
              <a:t>это </a:t>
            </a:r>
            <a:r>
              <a:rPr sz="1900" b="1" spc="-459" dirty="0">
                <a:latin typeface="Times New Roman"/>
                <a:cs typeface="Times New Roman"/>
              </a:rPr>
              <a:t> </a:t>
            </a:r>
            <a:r>
              <a:rPr sz="1900" b="1" spc="10" dirty="0">
                <a:latin typeface="Times New Roman"/>
                <a:cs typeface="Times New Roman"/>
              </a:rPr>
              <a:t>одиноче</a:t>
            </a:r>
            <a:r>
              <a:rPr sz="1900" b="1" dirty="0">
                <a:latin typeface="Times New Roman"/>
                <a:cs typeface="Times New Roman"/>
              </a:rPr>
              <a:t>с</a:t>
            </a:r>
            <a:r>
              <a:rPr sz="1900" b="1" spc="-40" dirty="0">
                <a:latin typeface="Times New Roman"/>
                <a:cs typeface="Times New Roman"/>
              </a:rPr>
              <a:t>тв</a:t>
            </a:r>
            <a:r>
              <a:rPr sz="1900" b="1" spc="-25" dirty="0">
                <a:latin typeface="Times New Roman"/>
                <a:cs typeface="Times New Roman"/>
              </a:rPr>
              <a:t>е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spc="20" dirty="0">
                <a:latin typeface="Times New Roman"/>
                <a:cs typeface="Times New Roman"/>
              </a:rPr>
              <a:t>е</a:t>
            </a:r>
            <a:r>
              <a:rPr sz="1900" b="1" spc="15" dirty="0">
                <a:latin typeface="Times New Roman"/>
                <a:cs typeface="Times New Roman"/>
              </a:rPr>
              <a:t>п</a:t>
            </a:r>
            <a:r>
              <a:rPr sz="1900" b="1" spc="40" dirty="0">
                <a:latin typeface="Times New Roman"/>
                <a:cs typeface="Times New Roman"/>
              </a:rPr>
              <a:t>о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-85" dirty="0">
                <a:latin typeface="Times New Roman"/>
                <a:cs typeface="Times New Roman"/>
              </a:rPr>
              <a:t>м</a:t>
            </a:r>
            <a:r>
              <a:rPr sz="1900" b="1" spc="-60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ни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33896" y="4773548"/>
            <a:ext cx="292290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4295">
              <a:lnSpc>
                <a:spcPct val="100000"/>
              </a:lnSpc>
              <a:spcBef>
                <a:spcPts val="95"/>
              </a:spcBef>
              <a:tabLst>
                <a:tab pos="1489710" algn="l"/>
                <a:tab pos="1521460" algn="l"/>
                <a:tab pos="1818639" algn="l"/>
                <a:tab pos="2658110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печ</a:t>
            </a:r>
            <a:r>
              <a:rPr sz="1900" b="1" dirty="0">
                <a:latin typeface="Times New Roman"/>
                <a:cs typeface="Times New Roman"/>
              </a:rPr>
              <a:t>а</a:t>
            </a:r>
            <a:r>
              <a:rPr sz="1900" b="1" spc="-135" dirty="0">
                <a:latin typeface="Times New Roman"/>
                <a:cs typeface="Times New Roman"/>
              </a:rPr>
              <a:t>л</a:t>
            </a:r>
            <a:r>
              <a:rPr sz="1900" b="1" spc="-114" dirty="0">
                <a:latin typeface="Times New Roman"/>
                <a:cs typeface="Times New Roman"/>
              </a:rPr>
              <a:t>ь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spc="-70" dirty="0">
                <a:latin typeface="Times New Roman"/>
                <a:cs typeface="Times New Roman"/>
              </a:rPr>
              <a:t>ая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dirty="0">
                <a:latin typeface="Times New Roman"/>
                <a:cs typeface="Times New Roman"/>
              </a:rPr>
              <a:t>ст</a:t>
            </a:r>
            <a:r>
              <a:rPr sz="1900" b="1" spc="-10" dirty="0">
                <a:latin typeface="Times New Roman"/>
                <a:cs typeface="Times New Roman"/>
              </a:rPr>
              <a:t>о</a:t>
            </a:r>
            <a:r>
              <a:rPr sz="1900" b="1" spc="-40" dirty="0">
                <a:latin typeface="Times New Roman"/>
                <a:cs typeface="Times New Roman"/>
              </a:rPr>
              <a:t>ри</a:t>
            </a:r>
            <a:r>
              <a:rPr sz="1900" b="1" spc="-35" dirty="0">
                <a:latin typeface="Times New Roman"/>
                <a:cs typeface="Times New Roman"/>
              </a:rPr>
              <a:t>я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25" dirty="0">
                <a:latin typeface="Times New Roman"/>
                <a:cs typeface="Times New Roman"/>
              </a:rPr>
              <a:t>об  жес</a:t>
            </a:r>
            <a:r>
              <a:rPr sz="1900" b="1" spc="15" dirty="0">
                <a:latin typeface="Times New Roman"/>
                <a:cs typeface="Times New Roman"/>
              </a:rPr>
              <a:t>т</a:t>
            </a:r>
            <a:r>
              <a:rPr sz="1900" b="1" spc="-5" dirty="0">
                <a:latin typeface="Times New Roman"/>
                <a:cs typeface="Times New Roman"/>
              </a:rPr>
              <a:t>ок</a:t>
            </a:r>
            <a:r>
              <a:rPr sz="1900" b="1" spc="-15" dirty="0">
                <a:latin typeface="Times New Roman"/>
                <a:cs typeface="Times New Roman"/>
              </a:rPr>
              <a:t>о</a:t>
            </a:r>
            <a:r>
              <a:rPr sz="1900" b="1" spc="-20" dirty="0">
                <a:latin typeface="Times New Roman"/>
                <a:cs typeface="Times New Roman"/>
              </a:rPr>
              <a:t>с</a:t>
            </a:r>
            <a:r>
              <a:rPr sz="1900" b="1" spc="-15" dirty="0">
                <a:latin typeface="Times New Roman"/>
                <a:cs typeface="Times New Roman"/>
              </a:rPr>
              <a:t>т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	</a:t>
            </a:r>
            <a:r>
              <a:rPr sz="1900" b="1" spc="45" dirty="0">
                <a:latin typeface="Times New Roman"/>
                <a:cs typeface="Times New Roman"/>
              </a:rPr>
              <a:t>с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кот</a:t>
            </a:r>
            <a:r>
              <a:rPr sz="1900" b="1" spc="-35" dirty="0">
                <a:latin typeface="Times New Roman"/>
                <a:cs typeface="Times New Roman"/>
              </a:rPr>
              <a:t>о</a:t>
            </a:r>
            <a:r>
              <a:rPr sz="1900" b="1" spc="-5" dirty="0">
                <a:latin typeface="Times New Roman"/>
                <a:cs typeface="Times New Roman"/>
              </a:rPr>
              <a:t>р</a:t>
            </a:r>
            <a:r>
              <a:rPr sz="1900" b="1" spc="-70" dirty="0">
                <a:latin typeface="Times New Roman"/>
                <a:cs typeface="Times New Roman"/>
              </a:rPr>
              <a:t>ы</a:t>
            </a:r>
            <a:r>
              <a:rPr sz="1900" b="1" spc="-100" dirty="0">
                <a:latin typeface="Times New Roman"/>
                <a:cs typeface="Times New Roman"/>
              </a:rPr>
              <a:t>м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06370" y="5352999"/>
            <a:ext cx="6251575" cy="1183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00" b="1" spc="-25" dirty="0">
                <a:latin typeface="Times New Roman"/>
                <a:cs typeface="Times New Roman"/>
              </a:rPr>
              <a:t>пришлось </a:t>
            </a:r>
            <a:r>
              <a:rPr sz="1900" b="1" spc="-50" dirty="0">
                <a:latin typeface="Times New Roman"/>
                <a:cs typeface="Times New Roman"/>
              </a:rPr>
              <a:t>столкнуться </a:t>
            </a:r>
            <a:r>
              <a:rPr sz="1900" b="1" spc="-65" dirty="0">
                <a:latin typeface="Times New Roman"/>
                <a:cs typeface="Times New Roman"/>
              </a:rPr>
              <a:t>главному </a:t>
            </a:r>
            <a:r>
              <a:rPr sz="1900" b="1" spc="15" dirty="0">
                <a:latin typeface="Times New Roman"/>
                <a:cs typeface="Times New Roman"/>
              </a:rPr>
              <a:t>герою </a:t>
            </a:r>
            <a:r>
              <a:rPr sz="1900" b="1" spc="-5" dirty="0">
                <a:latin typeface="Times New Roman"/>
                <a:cs typeface="Times New Roman"/>
              </a:rPr>
              <a:t>произведения, </a:t>
            </a:r>
            <a:r>
              <a:rPr sz="1900" b="1" spc="-35" dirty="0">
                <a:latin typeface="Times New Roman"/>
                <a:cs typeface="Times New Roman"/>
              </a:rPr>
              <a:t>7- 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летнему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мальчику.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В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конце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кажется,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что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повесть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25" dirty="0">
                <a:latin typeface="Times New Roman"/>
                <a:cs typeface="Times New Roman"/>
              </a:rPr>
              <a:t>не 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завершена, </a:t>
            </a:r>
            <a:r>
              <a:rPr sz="1900" b="1" spc="-45" dirty="0">
                <a:latin typeface="Times New Roman"/>
                <a:cs typeface="Times New Roman"/>
              </a:rPr>
              <a:t>поскольку </a:t>
            </a:r>
            <a:r>
              <a:rPr sz="1900" b="1" spc="-30" dirty="0">
                <a:latin typeface="Times New Roman"/>
                <a:cs typeface="Times New Roman"/>
              </a:rPr>
              <a:t>поднятые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10" dirty="0">
                <a:latin typeface="Times New Roman"/>
                <a:cs typeface="Times New Roman"/>
              </a:rPr>
              <a:t>ней </a:t>
            </a:r>
            <a:r>
              <a:rPr sz="1900" b="1" spc="-10" dirty="0">
                <a:latin typeface="Times New Roman"/>
                <a:cs typeface="Times New Roman"/>
              </a:rPr>
              <a:t>вопросы </a:t>
            </a:r>
            <a:r>
              <a:rPr sz="1900" b="1" spc="15" dirty="0">
                <a:latin typeface="Times New Roman"/>
                <a:cs typeface="Times New Roman"/>
              </a:rPr>
              <a:t>не </a:t>
            </a:r>
            <a:r>
              <a:rPr sz="1900" b="1" spc="-10" dirty="0">
                <a:latin typeface="Times New Roman"/>
                <a:cs typeface="Times New Roman"/>
              </a:rPr>
              <a:t>имеют 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ответа.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0" y="3092194"/>
            <a:ext cx="2853055" cy="3766185"/>
            <a:chOff x="0" y="3092194"/>
            <a:chExt cx="2853055" cy="3766185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0" y="3092194"/>
              <a:ext cx="2852928" cy="376580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9387" y="3287712"/>
              <a:ext cx="2281174" cy="32639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3383" y="230123"/>
              <a:ext cx="1133855" cy="5394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15883" y="230123"/>
              <a:ext cx="752855" cy="539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8692" y="519683"/>
              <a:ext cx="1258824" cy="5394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33215" y="519683"/>
              <a:ext cx="964691" cy="5394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85132" y="519683"/>
              <a:ext cx="963167" cy="53949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627122" y="275031"/>
            <a:ext cx="6183630" cy="2631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95"/>
              </a:spcBef>
              <a:tabLst>
                <a:tab pos="2444750" algn="l"/>
                <a:tab pos="4330700" algn="l"/>
                <a:tab pos="5138420" algn="l"/>
              </a:tabLst>
            </a:pPr>
            <a:r>
              <a:rPr sz="1900" b="1" spc="15" dirty="0">
                <a:latin typeface="Times New Roman"/>
                <a:cs typeface="Times New Roman"/>
              </a:rPr>
              <a:t>В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95" dirty="0">
                <a:latin typeface="Times New Roman"/>
                <a:cs typeface="Times New Roman"/>
              </a:rPr>
              <a:t>1977</a:t>
            </a:r>
            <a:r>
              <a:rPr sz="1900" b="1" spc="-90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году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была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опубликована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повесть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«Пегий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25" dirty="0">
                <a:latin typeface="Times New Roman"/>
                <a:cs typeface="Times New Roman"/>
              </a:rPr>
              <a:t>пѐс, 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бегущий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краем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моря»,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ставшая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ГДР 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одним</a:t>
            </a:r>
            <a:r>
              <a:rPr sz="1900" b="1" spc="440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из 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любимых </a:t>
            </a:r>
            <a:r>
              <a:rPr sz="1900" b="1" dirty="0">
                <a:latin typeface="Times New Roman"/>
                <a:cs typeface="Times New Roman"/>
              </a:rPr>
              <a:t>произведений </a:t>
            </a:r>
            <a:r>
              <a:rPr sz="1900" b="1" spc="-50" dirty="0">
                <a:latin typeface="Times New Roman"/>
                <a:cs typeface="Times New Roman"/>
              </a:rPr>
              <a:t>Айтматова, </a:t>
            </a:r>
            <a:r>
              <a:rPr sz="1900" b="1" spc="15" dirty="0">
                <a:latin typeface="Times New Roman"/>
                <a:cs typeface="Times New Roman"/>
              </a:rPr>
              <a:t>позднее </a:t>
            </a:r>
            <a:r>
              <a:rPr sz="1900" b="1" spc="-70" dirty="0">
                <a:latin typeface="Times New Roman"/>
                <a:cs typeface="Times New Roman"/>
              </a:rPr>
              <a:t>была </a:t>
            </a:r>
            <a:r>
              <a:rPr sz="1900" b="1" spc="-15" dirty="0">
                <a:latin typeface="Times New Roman"/>
                <a:cs typeface="Times New Roman"/>
              </a:rPr>
              <a:t>также 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экр</a:t>
            </a:r>
            <a:r>
              <a:rPr sz="1900" b="1" spc="-10" dirty="0">
                <a:latin typeface="Times New Roman"/>
                <a:cs typeface="Times New Roman"/>
              </a:rPr>
              <a:t>ани</a:t>
            </a:r>
            <a:r>
              <a:rPr sz="1900" b="1" spc="60" dirty="0">
                <a:latin typeface="Times New Roman"/>
                <a:cs typeface="Times New Roman"/>
              </a:rPr>
              <a:t>з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spc="-20" dirty="0">
                <a:latin typeface="Times New Roman"/>
                <a:cs typeface="Times New Roman"/>
              </a:rPr>
              <a:t>ро</a:t>
            </a:r>
            <a:r>
              <a:rPr sz="1900" b="1" spc="-10" dirty="0">
                <a:latin typeface="Times New Roman"/>
                <a:cs typeface="Times New Roman"/>
              </a:rPr>
              <a:t>в</a:t>
            </a:r>
            <a:r>
              <a:rPr sz="1900" b="1" spc="-35" dirty="0">
                <a:latin typeface="Times New Roman"/>
                <a:cs typeface="Times New Roman"/>
              </a:rPr>
              <a:t>а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spc="55" dirty="0">
                <a:latin typeface="Times New Roman"/>
                <a:cs typeface="Times New Roman"/>
              </a:rPr>
              <a:t>е</a:t>
            </a:r>
            <a:r>
              <a:rPr sz="1900" b="1" spc="-30" dirty="0">
                <a:latin typeface="Times New Roman"/>
                <a:cs typeface="Times New Roman"/>
              </a:rPr>
              <a:t>ме</a:t>
            </a:r>
            <a:r>
              <a:rPr sz="1900" b="1" spc="-50" dirty="0">
                <a:latin typeface="Times New Roman"/>
                <a:cs typeface="Times New Roman"/>
              </a:rPr>
              <a:t>ц</a:t>
            </a:r>
            <a:r>
              <a:rPr sz="1900" b="1" spc="-35" dirty="0">
                <a:latin typeface="Times New Roman"/>
                <a:cs typeface="Times New Roman"/>
              </a:rPr>
              <a:t>к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-50" dirty="0">
                <a:latin typeface="Times New Roman"/>
                <a:cs typeface="Times New Roman"/>
              </a:rPr>
              <a:t>ми</a:t>
            </a:r>
            <a:r>
              <a:rPr sz="1900" b="1" dirty="0">
                <a:latin typeface="Times New Roman"/>
                <a:cs typeface="Times New Roman"/>
              </a:rPr>
              <a:t>	и	рус</a:t>
            </a:r>
            <a:r>
              <a:rPr sz="1900" b="1" spc="-10" dirty="0">
                <a:latin typeface="Times New Roman"/>
                <a:cs typeface="Times New Roman"/>
              </a:rPr>
              <a:t>с</a:t>
            </a:r>
            <a:r>
              <a:rPr sz="1900" b="1" spc="-50" dirty="0">
                <a:latin typeface="Times New Roman"/>
                <a:cs typeface="Times New Roman"/>
              </a:rPr>
              <a:t>к</a:t>
            </a:r>
            <a:r>
              <a:rPr sz="1900" b="1" spc="-40" dirty="0">
                <a:latin typeface="Times New Roman"/>
                <a:cs typeface="Times New Roman"/>
              </a:rPr>
              <a:t>и</a:t>
            </a:r>
            <a:r>
              <a:rPr sz="1900" b="1" spc="-100" dirty="0">
                <a:latin typeface="Times New Roman"/>
                <a:cs typeface="Times New Roman"/>
              </a:rPr>
              <a:t>м</a:t>
            </a:r>
            <a:r>
              <a:rPr sz="1900" b="1" dirty="0">
                <a:latin typeface="Times New Roman"/>
                <a:cs typeface="Times New Roman"/>
              </a:rPr>
              <a:t>и  </a:t>
            </a:r>
            <a:r>
              <a:rPr sz="1900" b="1" spc="-20" dirty="0">
                <a:latin typeface="Times New Roman"/>
                <a:cs typeface="Times New Roman"/>
              </a:rPr>
              <a:t>кинематографистами.</a:t>
            </a:r>
            <a:endParaRPr sz="19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900" b="1" spc="-65" dirty="0">
                <a:latin typeface="Times New Roman"/>
                <a:cs typeface="Times New Roman"/>
              </a:rPr>
              <a:t>Главный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герой </a:t>
            </a:r>
            <a:r>
              <a:rPr sz="1900" b="1" spc="-5" dirty="0">
                <a:latin typeface="Times New Roman"/>
                <a:cs typeface="Times New Roman"/>
              </a:rPr>
              <a:t>– </a:t>
            </a:r>
            <a:r>
              <a:rPr sz="1900" b="1" spc="-75" dirty="0">
                <a:latin typeface="Times New Roman"/>
                <a:cs typeface="Times New Roman"/>
              </a:rPr>
              <a:t>11-летний</a:t>
            </a:r>
            <a:r>
              <a:rPr sz="1900" b="1" spc="-7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мальчик,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которому </a:t>
            </a:r>
            <a:r>
              <a:rPr sz="1900" b="1" spc="-45" dirty="0">
                <a:latin typeface="Times New Roman"/>
                <a:cs typeface="Times New Roman"/>
              </a:rPr>
              <a:t>пришла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пора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отправиться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море, </a:t>
            </a:r>
            <a:r>
              <a:rPr sz="1900" b="1" spc="-25" dirty="0">
                <a:latin typeface="Times New Roman"/>
                <a:cs typeface="Times New Roman"/>
              </a:rPr>
              <a:t>чтобы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осознать, </a:t>
            </a:r>
            <a:r>
              <a:rPr sz="1900" b="1" spc="-30" dirty="0">
                <a:latin typeface="Times New Roman"/>
                <a:cs typeface="Times New Roman"/>
              </a:rPr>
              <a:t>что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значит 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быть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охотником, </a:t>
            </a:r>
            <a:r>
              <a:rPr sz="1900" b="1" spc="-30" dirty="0">
                <a:latin typeface="Times New Roman"/>
                <a:cs typeface="Times New Roman"/>
              </a:rPr>
              <a:t>добытчиком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-15" dirty="0">
                <a:latin typeface="Times New Roman"/>
                <a:cs typeface="Times New Roman"/>
              </a:rPr>
              <a:t>воином,</a:t>
            </a:r>
            <a:r>
              <a:rPr sz="1900" b="1" spc="-10" dirty="0">
                <a:latin typeface="Times New Roman"/>
                <a:cs typeface="Times New Roman"/>
              </a:rPr>
              <a:t> бросая </a:t>
            </a:r>
            <a:r>
              <a:rPr sz="1900" b="1" spc="-30" dirty="0">
                <a:latin typeface="Times New Roman"/>
                <a:cs typeface="Times New Roman"/>
              </a:rPr>
              <a:t>вызов 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судьбе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суровом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неподвластном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человеку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море.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7056" y="284988"/>
            <a:ext cx="2667000" cy="3542029"/>
            <a:chOff x="67056" y="284988"/>
            <a:chExt cx="2667000" cy="3542029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56" y="284988"/>
              <a:ext cx="2667000" cy="35417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1937" y="480949"/>
              <a:ext cx="2079625" cy="295275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290054" y="3038093"/>
            <a:ext cx="16002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51230" algn="l"/>
              </a:tabLst>
            </a:pPr>
            <a:r>
              <a:rPr sz="1900" b="1" spc="-25" dirty="0">
                <a:latin typeface="Times New Roman"/>
                <a:cs typeface="Times New Roman"/>
              </a:rPr>
              <a:t>зв</a:t>
            </a:r>
            <a:r>
              <a:rPr sz="1900" b="1" spc="-20" dirty="0">
                <a:latin typeface="Times New Roman"/>
                <a:cs typeface="Times New Roman"/>
              </a:rPr>
              <a:t>а</a:t>
            </a:r>
            <a:r>
              <a:rPr sz="1900" b="1" spc="-10" dirty="0">
                <a:latin typeface="Times New Roman"/>
                <a:cs typeface="Times New Roman"/>
              </a:rPr>
              <a:t>ни</a:t>
            </a:r>
            <a:r>
              <a:rPr sz="1900" b="1" spc="-95" dirty="0">
                <a:latin typeface="Times New Roman"/>
                <a:cs typeface="Times New Roman"/>
              </a:rPr>
              <a:t>я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5" dirty="0">
                <a:latin typeface="Times New Roman"/>
                <a:cs typeface="Times New Roman"/>
              </a:rPr>
              <a:t>Г</a:t>
            </a:r>
            <a:r>
              <a:rPr sz="1900" b="1" spc="-20" dirty="0">
                <a:latin typeface="Times New Roman"/>
                <a:cs typeface="Times New Roman"/>
              </a:rPr>
              <a:t>е</a:t>
            </a:r>
            <a:r>
              <a:rPr sz="1900" b="1" spc="-5" dirty="0">
                <a:latin typeface="Times New Roman"/>
                <a:cs typeface="Times New Roman"/>
              </a:rPr>
              <a:t>р</a:t>
            </a:r>
            <a:r>
              <a:rPr sz="1900" b="1" spc="-30" dirty="0">
                <a:latin typeface="Times New Roman"/>
                <a:cs typeface="Times New Roman"/>
              </a:rPr>
              <a:t>оя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19044" y="3669791"/>
            <a:ext cx="3510279" cy="539750"/>
            <a:chOff x="3019044" y="3669791"/>
            <a:chExt cx="3510279" cy="53975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19044" y="3669791"/>
              <a:ext cx="643128" cy="53949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10712" y="3669791"/>
              <a:ext cx="1112519" cy="53949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271772" y="3669791"/>
              <a:ext cx="803148" cy="53949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23460" y="3669791"/>
              <a:ext cx="1028700" cy="53949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00700" y="3669791"/>
              <a:ext cx="928116" cy="53949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54888" y="3038093"/>
            <a:ext cx="6760209" cy="35991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64105" algn="just">
              <a:lnSpc>
                <a:spcPct val="100000"/>
              </a:lnSpc>
              <a:spcBef>
                <a:spcPts val="95"/>
              </a:spcBef>
            </a:pPr>
            <a:r>
              <a:rPr sz="1900" b="1" spc="15" dirty="0">
                <a:latin typeface="Times New Roman"/>
                <a:cs typeface="Times New Roman"/>
              </a:rPr>
              <a:t>В  </a:t>
            </a:r>
            <a:r>
              <a:rPr sz="1900" b="1" spc="110" dirty="0">
                <a:latin typeface="Times New Roman"/>
                <a:cs typeface="Times New Roman"/>
              </a:rPr>
              <a:t> </a:t>
            </a:r>
            <a:r>
              <a:rPr sz="1900" b="1" spc="-100" dirty="0">
                <a:latin typeface="Times New Roman"/>
                <a:cs typeface="Times New Roman"/>
              </a:rPr>
              <a:t>1978</a:t>
            </a:r>
            <a:r>
              <a:rPr sz="1900" b="1" spc="310" dirty="0">
                <a:latin typeface="Times New Roman"/>
                <a:cs typeface="Times New Roman"/>
              </a:rPr>
              <a:t>  </a:t>
            </a:r>
            <a:r>
              <a:rPr sz="1900" b="1" spc="-35" dirty="0">
                <a:latin typeface="Times New Roman"/>
                <a:cs typeface="Times New Roman"/>
              </a:rPr>
              <a:t>году</a:t>
            </a:r>
            <a:r>
              <a:rPr sz="1900" b="1" spc="108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писатель</a:t>
            </a:r>
            <a:r>
              <a:rPr sz="1900" b="1" spc="109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был</a:t>
            </a:r>
            <a:r>
              <a:rPr sz="1900" b="1" spc="108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удостоен</a:t>
            </a:r>
            <a:endParaRPr sz="1900" dirty="0">
              <a:latin typeface="Times New Roman"/>
              <a:cs typeface="Times New Roman"/>
            </a:endParaRPr>
          </a:p>
          <a:p>
            <a:pPr marL="2364105" algn="just">
              <a:lnSpc>
                <a:spcPct val="100000"/>
              </a:lnSpc>
            </a:pPr>
            <a:r>
              <a:rPr sz="1900" b="1" spc="-25" dirty="0">
                <a:latin typeface="Times New Roman"/>
                <a:cs typeface="Times New Roman"/>
              </a:rPr>
              <a:t>Социалистического</a:t>
            </a:r>
            <a:r>
              <a:rPr sz="1900" b="1" spc="4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Труда.</a:t>
            </a:r>
            <a:endParaRPr sz="1900" dirty="0">
              <a:latin typeface="Times New Roman"/>
              <a:cs typeface="Times New Roman"/>
            </a:endParaRPr>
          </a:p>
          <a:p>
            <a:pPr marL="12700" marR="394970" algn="just">
              <a:lnSpc>
                <a:spcPct val="100000"/>
              </a:lnSpc>
              <a:spcBef>
                <a:spcPts val="780"/>
              </a:spcBef>
            </a:pPr>
            <a:r>
              <a:rPr sz="1900" b="1" spc="15" dirty="0">
                <a:latin typeface="Times New Roman"/>
                <a:cs typeface="Times New Roman"/>
              </a:rPr>
              <a:t>В </a:t>
            </a:r>
            <a:r>
              <a:rPr sz="1900" b="1" spc="-100" dirty="0">
                <a:latin typeface="Times New Roman"/>
                <a:cs typeface="Times New Roman"/>
              </a:rPr>
              <a:t>1980 </a:t>
            </a:r>
            <a:r>
              <a:rPr sz="1900" b="1" spc="-35" dirty="0">
                <a:latin typeface="Times New Roman"/>
                <a:cs typeface="Times New Roman"/>
              </a:rPr>
              <a:t>году </a:t>
            </a:r>
            <a:r>
              <a:rPr sz="1900" b="1" spc="-65" dirty="0">
                <a:latin typeface="Times New Roman"/>
                <a:cs typeface="Times New Roman"/>
              </a:rPr>
              <a:t>вышел </a:t>
            </a:r>
            <a:r>
              <a:rPr sz="1900" b="1" spc="-25" dirty="0">
                <a:latin typeface="Times New Roman"/>
                <a:cs typeface="Times New Roman"/>
              </a:rPr>
              <a:t>роман </a:t>
            </a:r>
            <a:r>
              <a:rPr sz="1900" b="1" spc="40" dirty="0">
                <a:latin typeface="Times New Roman"/>
                <a:cs typeface="Times New Roman"/>
              </a:rPr>
              <a:t>«И </a:t>
            </a:r>
            <a:r>
              <a:rPr sz="1900" b="1" spc="-40" dirty="0">
                <a:latin typeface="Times New Roman"/>
                <a:cs typeface="Times New Roman"/>
              </a:rPr>
              <a:t>дольше века </a:t>
            </a:r>
            <a:r>
              <a:rPr sz="1900" b="1" spc="-65" dirty="0">
                <a:latin typeface="Times New Roman"/>
                <a:cs typeface="Times New Roman"/>
              </a:rPr>
              <a:t>длится </a:t>
            </a:r>
            <a:r>
              <a:rPr sz="1900" b="1" spc="-15" dirty="0">
                <a:latin typeface="Times New Roman"/>
                <a:cs typeface="Times New Roman"/>
              </a:rPr>
              <a:t>день», </a:t>
            </a:r>
            <a:r>
              <a:rPr sz="1900" b="1" spc="5" dirty="0">
                <a:latin typeface="Times New Roman"/>
                <a:cs typeface="Times New Roman"/>
              </a:rPr>
              <a:t>за 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которую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Айтматов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получил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вторую</a:t>
            </a:r>
            <a:r>
              <a:rPr sz="1900" b="1" spc="-15" dirty="0">
                <a:latin typeface="Times New Roman"/>
                <a:cs typeface="Times New Roman"/>
              </a:rPr>
              <a:t> Государственную 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25" dirty="0">
                <a:latin typeface="Times New Roman"/>
                <a:cs typeface="Times New Roman"/>
              </a:rPr>
              <a:t>Премию.</a:t>
            </a:r>
            <a:endParaRPr sz="1900" dirty="0">
              <a:latin typeface="Times New Roman"/>
              <a:cs typeface="Times New Roman"/>
            </a:endParaRPr>
          </a:p>
          <a:p>
            <a:pPr marL="12700" marR="393065" algn="just">
              <a:lnSpc>
                <a:spcPct val="100000"/>
              </a:lnSpc>
            </a:pPr>
            <a:r>
              <a:rPr sz="1900" b="1" spc="-65" dirty="0">
                <a:latin typeface="Times New Roman"/>
                <a:cs typeface="Times New Roman"/>
              </a:rPr>
              <a:t>Главный </a:t>
            </a:r>
            <a:r>
              <a:rPr sz="1900" b="1" dirty="0">
                <a:latin typeface="Times New Roman"/>
                <a:cs typeface="Times New Roman"/>
              </a:rPr>
              <a:t>герой </a:t>
            </a:r>
            <a:r>
              <a:rPr sz="1900" b="1" spc="-5" dirty="0">
                <a:latin typeface="Times New Roman"/>
                <a:cs typeface="Times New Roman"/>
              </a:rPr>
              <a:t>— </a:t>
            </a:r>
            <a:r>
              <a:rPr sz="1900" b="1" spc="-20" dirty="0">
                <a:latin typeface="Times New Roman"/>
                <a:cs typeface="Times New Roman"/>
              </a:rPr>
              <a:t>Буранный </a:t>
            </a:r>
            <a:r>
              <a:rPr sz="1900" b="1" spc="5" dirty="0">
                <a:latin typeface="Times New Roman"/>
                <a:cs typeface="Times New Roman"/>
              </a:rPr>
              <a:t>Едигей, простой </a:t>
            </a:r>
            <a:r>
              <a:rPr sz="1900" b="1" dirty="0">
                <a:latin typeface="Times New Roman"/>
                <a:cs typeface="Times New Roman"/>
              </a:rPr>
              <a:t>рабочий </a:t>
            </a:r>
            <a:r>
              <a:rPr sz="1900" b="1" spc="-25" dirty="0">
                <a:latin typeface="Times New Roman"/>
                <a:cs typeface="Times New Roman"/>
              </a:rPr>
              <a:t>на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заброшенном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Средней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Азии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10" dirty="0">
                <a:latin typeface="Times New Roman"/>
                <a:cs typeface="Times New Roman"/>
              </a:rPr>
              <a:t>железнодорожном 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полустанке. </a:t>
            </a:r>
            <a:r>
              <a:rPr sz="1900" b="1" spc="-15" dirty="0">
                <a:latin typeface="Times New Roman"/>
                <a:cs typeface="Times New Roman"/>
              </a:rPr>
              <a:t>Едигея </a:t>
            </a:r>
            <a:r>
              <a:rPr sz="1900" b="1" spc="-40" dirty="0">
                <a:latin typeface="Times New Roman"/>
                <a:cs typeface="Times New Roman"/>
              </a:rPr>
              <a:t>волнуют </a:t>
            </a:r>
            <a:r>
              <a:rPr sz="1900" b="1" spc="5" dirty="0">
                <a:latin typeface="Times New Roman"/>
                <a:cs typeface="Times New Roman"/>
              </a:rPr>
              <a:t>все </a:t>
            </a:r>
            <a:r>
              <a:rPr sz="1900" b="1" spc="-35" dirty="0">
                <a:latin typeface="Times New Roman"/>
                <a:cs typeface="Times New Roman"/>
              </a:rPr>
              <a:t>проблемы </a:t>
            </a:r>
            <a:r>
              <a:rPr sz="1900" b="1" spc="5" dirty="0">
                <a:latin typeface="Times New Roman"/>
                <a:cs typeface="Times New Roman"/>
              </a:rPr>
              <a:t>окружающей 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действительности.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Как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настоящий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человек,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он </a:t>
            </a:r>
            <a:r>
              <a:rPr sz="1900" b="1" spc="5" dirty="0">
                <a:latin typeface="Times New Roman"/>
                <a:cs typeface="Times New Roman"/>
              </a:rPr>
              <a:t>берет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на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10" dirty="0">
                <a:latin typeface="Times New Roman"/>
                <a:cs typeface="Times New Roman"/>
              </a:rPr>
              <a:t>себя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ответственность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за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то,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чтобы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все,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что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дорого</a:t>
            </a:r>
            <a:r>
              <a:rPr sz="1900" b="1" spc="46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ему, </a:t>
            </a:r>
            <a:r>
              <a:rPr sz="1900" b="1" spc="-459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весь </a:t>
            </a:r>
            <a:r>
              <a:rPr sz="1900" b="1" spc="-25" dirty="0">
                <a:latin typeface="Times New Roman"/>
                <a:cs typeface="Times New Roman"/>
              </a:rPr>
              <a:t>мир, который </a:t>
            </a:r>
            <a:r>
              <a:rPr sz="1900" b="1" spc="25" dirty="0">
                <a:latin typeface="Times New Roman"/>
                <a:cs typeface="Times New Roman"/>
              </a:rPr>
              <a:t>он </a:t>
            </a:r>
            <a:r>
              <a:rPr sz="1900" b="1" spc="-40" dirty="0">
                <a:latin typeface="Times New Roman"/>
                <a:cs typeface="Times New Roman"/>
              </a:rPr>
              <a:t>вобрал</a:t>
            </a:r>
            <a:r>
              <a:rPr sz="1900" b="1" spc="39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335" dirty="0">
                <a:latin typeface="Times New Roman"/>
                <a:cs typeface="Times New Roman"/>
              </a:rPr>
              <a:t> </a:t>
            </a:r>
            <a:r>
              <a:rPr sz="1900" b="1" spc="25" dirty="0">
                <a:latin typeface="Times New Roman"/>
                <a:cs typeface="Times New Roman"/>
              </a:rPr>
              <a:t>свою </a:t>
            </a:r>
            <a:r>
              <a:rPr sz="1900" b="1" spc="-30" dirty="0">
                <a:latin typeface="Times New Roman"/>
                <a:cs typeface="Times New Roman"/>
              </a:rPr>
              <a:t>душу, </a:t>
            </a:r>
            <a:r>
              <a:rPr sz="1900" b="1" spc="-70" dirty="0">
                <a:latin typeface="Times New Roman"/>
                <a:cs typeface="Times New Roman"/>
              </a:rPr>
              <a:t>был</a:t>
            </a:r>
            <a:r>
              <a:rPr sz="1900" b="1" spc="335" dirty="0">
                <a:latin typeface="Times New Roman"/>
                <a:cs typeface="Times New Roman"/>
              </a:rPr>
              <a:t> </a:t>
            </a:r>
            <a:r>
              <a:rPr sz="1900" b="1" spc="10" dirty="0">
                <a:latin typeface="Times New Roman"/>
                <a:cs typeface="Times New Roman"/>
              </a:rPr>
              <a:t>сохранен 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чтобы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никому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-15" dirty="0">
                <a:latin typeface="Times New Roman"/>
                <a:cs typeface="Times New Roman"/>
              </a:rPr>
              <a:t>нигде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не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было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плохо.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679692" y="3378708"/>
            <a:ext cx="2464435" cy="3479800"/>
            <a:chOff x="6679692" y="3378708"/>
            <a:chExt cx="2464435" cy="3479800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79692" y="3378708"/>
              <a:ext cx="2464307" cy="34792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75526" y="3573526"/>
              <a:ext cx="2012950" cy="30558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71359" y="627887"/>
              <a:ext cx="1213103" cy="53949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635123" y="384810"/>
            <a:ext cx="463105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41475" algn="l"/>
                <a:tab pos="3699510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Последним	</a:t>
            </a:r>
            <a:r>
              <a:rPr sz="1900" b="1" spc="-5" dirty="0">
                <a:latin typeface="Times New Roman"/>
                <a:cs typeface="Times New Roman"/>
              </a:rPr>
              <a:t>произведением	</a:t>
            </a:r>
            <a:r>
              <a:rPr sz="1900" b="1" spc="-10" dirty="0">
                <a:latin typeface="Times New Roman"/>
                <a:cs typeface="Times New Roman"/>
              </a:rPr>
              <a:t>Чингиза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51495" y="384810"/>
            <a:ext cx="12338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80" dirty="0">
                <a:latin typeface="Times New Roman"/>
                <a:cs typeface="Times New Roman"/>
              </a:rPr>
              <a:t>Айт</a:t>
            </a:r>
            <a:r>
              <a:rPr sz="1900" b="1" spc="-95" dirty="0">
                <a:latin typeface="Times New Roman"/>
                <a:cs typeface="Times New Roman"/>
              </a:rPr>
              <a:t>м</a:t>
            </a:r>
            <a:r>
              <a:rPr sz="1900" b="1" spc="-65" dirty="0">
                <a:latin typeface="Times New Roman"/>
                <a:cs typeface="Times New Roman"/>
              </a:rPr>
              <a:t>а</a:t>
            </a:r>
            <a:r>
              <a:rPr sz="1900" b="1" spc="-55" dirty="0">
                <a:latin typeface="Times New Roman"/>
                <a:cs typeface="Times New Roman"/>
              </a:rPr>
              <a:t>т</a:t>
            </a:r>
            <a:r>
              <a:rPr sz="1900" b="1" spc="-25" dirty="0">
                <a:latin typeface="Times New Roman"/>
                <a:cs typeface="Times New Roman"/>
              </a:rPr>
              <a:t>ов</a:t>
            </a:r>
            <a:r>
              <a:rPr sz="1900" b="1" spc="-10" dirty="0">
                <a:latin typeface="Times New Roman"/>
                <a:cs typeface="Times New Roman"/>
              </a:rPr>
              <a:t>а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208788"/>
            <a:ext cx="2784475" cy="4036060"/>
            <a:chOff x="0" y="208788"/>
            <a:chExt cx="2784475" cy="403606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08788"/>
              <a:ext cx="2784348" cy="403555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387" y="404876"/>
              <a:ext cx="2211324" cy="344639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635123" y="570128"/>
            <a:ext cx="6223635" cy="3129280"/>
          </a:xfrm>
          <a:prstGeom prst="rect">
            <a:avLst/>
          </a:prstGeom>
        </p:spPr>
        <p:txBody>
          <a:bodyPr vert="horz" wrap="square" lIns="0" tIns="11620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15"/>
              </a:spcBef>
            </a:pPr>
            <a:r>
              <a:rPr sz="1900" b="1" spc="-40" dirty="0">
                <a:latin typeface="Times New Roman"/>
                <a:cs typeface="Times New Roman"/>
              </a:rPr>
              <a:t>опубликованным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СССР,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является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роман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«Плаха»</a:t>
            </a:r>
            <a:r>
              <a:rPr sz="1900" b="1" spc="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(1986).</a:t>
            </a:r>
            <a:endParaRPr sz="1900">
              <a:latin typeface="Times New Roman"/>
              <a:cs typeface="Times New Roman"/>
            </a:endParaRPr>
          </a:p>
          <a:p>
            <a:pPr marL="12700" marR="93345" algn="just">
              <a:lnSpc>
                <a:spcPct val="100000"/>
              </a:lnSpc>
              <a:spcBef>
                <a:spcPts val="815"/>
              </a:spcBef>
            </a:pPr>
            <a:r>
              <a:rPr sz="1900" b="1" spc="10" dirty="0">
                <a:latin typeface="Times New Roman"/>
                <a:cs typeface="Times New Roman"/>
              </a:rPr>
              <a:t>Действие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романа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происходит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Средней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Азии,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Моюнкумской </a:t>
            </a:r>
            <a:r>
              <a:rPr sz="1900" b="1" spc="5" dirty="0">
                <a:latin typeface="Times New Roman"/>
                <a:cs typeface="Times New Roman"/>
              </a:rPr>
              <a:t>степи. </a:t>
            </a:r>
            <a:r>
              <a:rPr sz="1900" b="1" spc="-20" dirty="0">
                <a:latin typeface="Times New Roman"/>
                <a:cs typeface="Times New Roman"/>
              </a:rPr>
              <a:t>Роман начинается </a:t>
            </a:r>
            <a:r>
              <a:rPr sz="1900" b="1" spc="-25" dirty="0">
                <a:latin typeface="Times New Roman"/>
                <a:cs typeface="Times New Roman"/>
              </a:rPr>
              <a:t>темой </a:t>
            </a:r>
            <a:r>
              <a:rPr sz="1900" b="1" spc="-50" dirty="0">
                <a:latin typeface="Times New Roman"/>
                <a:cs typeface="Times New Roman"/>
              </a:rPr>
              <a:t>волков. 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Гибнет </a:t>
            </a:r>
            <a:r>
              <a:rPr sz="1900" b="1" spc="-5" dirty="0">
                <a:latin typeface="Times New Roman"/>
                <a:cs typeface="Times New Roman"/>
              </a:rPr>
              <a:t>их </a:t>
            </a:r>
            <a:r>
              <a:rPr sz="1900" b="1" spc="-15" dirty="0">
                <a:latin typeface="Times New Roman"/>
                <a:cs typeface="Times New Roman"/>
              </a:rPr>
              <a:t>естественная </a:t>
            </a:r>
            <a:r>
              <a:rPr sz="1900" b="1" dirty="0">
                <a:latin typeface="Times New Roman"/>
                <a:cs typeface="Times New Roman"/>
              </a:rPr>
              <a:t>среда </a:t>
            </a:r>
            <a:r>
              <a:rPr sz="1900" b="1" spc="-15" dirty="0">
                <a:latin typeface="Times New Roman"/>
                <a:cs typeface="Times New Roman"/>
              </a:rPr>
              <a:t>обитания, </a:t>
            </a:r>
            <a:r>
              <a:rPr sz="1900" b="1" spc="-10" dirty="0">
                <a:latin typeface="Times New Roman"/>
                <a:cs typeface="Times New Roman"/>
              </a:rPr>
              <a:t>гибнет </a:t>
            </a:r>
            <a:r>
              <a:rPr sz="1900" b="1" spc="15" dirty="0">
                <a:latin typeface="Times New Roman"/>
                <a:cs typeface="Times New Roman"/>
              </a:rPr>
              <a:t>по </a:t>
            </a:r>
            <a:r>
              <a:rPr sz="1900" b="1" spc="-10" dirty="0">
                <a:latin typeface="Times New Roman"/>
                <a:cs typeface="Times New Roman"/>
              </a:rPr>
              <a:t>вине 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человека,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который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врывается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саванну</a:t>
            </a:r>
            <a:r>
              <a:rPr sz="1900" b="1" spc="425" dirty="0">
                <a:latin typeface="Times New Roman"/>
                <a:cs typeface="Times New Roman"/>
              </a:rPr>
              <a:t> </a:t>
            </a:r>
            <a:r>
              <a:rPr sz="1900" b="1" spc="-80" dirty="0">
                <a:latin typeface="Times New Roman"/>
                <a:cs typeface="Times New Roman"/>
              </a:rPr>
              <a:t>как</a:t>
            </a:r>
            <a:r>
              <a:rPr sz="1900" b="1" spc="31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хищник, 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80" dirty="0">
                <a:latin typeface="Times New Roman"/>
                <a:cs typeface="Times New Roman"/>
              </a:rPr>
              <a:t>как</a:t>
            </a:r>
            <a:r>
              <a:rPr sz="1900" b="1" spc="-7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преступник.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Волки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не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просто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очеловечены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произведении,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80" dirty="0">
                <a:latin typeface="Times New Roman"/>
                <a:cs typeface="Times New Roman"/>
              </a:rPr>
              <a:t>как</a:t>
            </a:r>
            <a:r>
              <a:rPr sz="1900" b="1" spc="-75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это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всегда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бывало</a:t>
            </a:r>
            <a:r>
              <a:rPr sz="1900" b="1" spc="-50" dirty="0">
                <a:latin typeface="Times New Roman"/>
                <a:cs typeface="Times New Roman"/>
              </a:rPr>
              <a:t> </a:t>
            </a:r>
            <a:r>
              <a:rPr sz="1900" b="1" spc="45" dirty="0">
                <a:latin typeface="Times New Roman"/>
                <a:cs typeface="Times New Roman"/>
              </a:rPr>
              <a:t>с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образами 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животных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литературе.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Они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наделены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тем 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благородством, </a:t>
            </a:r>
            <a:r>
              <a:rPr sz="1900" b="1" spc="-15" dirty="0">
                <a:latin typeface="Times New Roman"/>
                <a:cs typeface="Times New Roman"/>
              </a:rPr>
              <a:t>той </a:t>
            </a:r>
            <a:r>
              <a:rPr sz="1900" b="1" spc="-20" dirty="0">
                <a:latin typeface="Times New Roman"/>
                <a:cs typeface="Times New Roman"/>
              </a:rPr>
              <a:t>высокой </a:t>
            </a:r>
            <a:r>
              <a:rPr sz="1900" b="1" spc="-15" dirty="0">
                <a:latin typeface="Times New Roman"/>
                <a:cs typeface="Times New Roman"/>
              </a:rPr>
              <a:t>нравственной силой, </a:t>
            </a:r>
            <a:r>
              <a:rPr sz="1900" b="1" spc="-45" dirty="0">
                <a:latin typeface="Times New Roman"/>
                <a:cs typeface="Times New Roman"/>
              </a:rPr>
              <a:t>каких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лишены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люди,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им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противопоставленные.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4448" y="4000246"/>
            <a:ext cx="6569709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49375" algn="l"/>
                <a:tab pos="1711960" algn="l"/>
                <a:tab pos="2581910" algn="l"/>
                <a:tab pos="3345815" algn="l"/>
                <a:tab pos="3961765" algn="l"/>
                <a:tab pos="4921885" algn="l"/>
                <a:tab pos="6185535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</a:t>
            </a:r>
            <a:r>
              <a:rPr sz="1900" b="1" spc="-5" dirty="0">
                <a:latin typeface="Times New Roman"/>
                <a:cs typeface="Times New Roman"/>
              </a:rPr>
              <a:t>р</a:t>
            </a:r>
            <a:r>
              <a:rPr sz="1900" b="1" spc="-15" dirty="0">
                <a:latin typeface="Times New Roman"/>
                <a:cs typeface="Times New Roman"/>
              </a:rPr>
              <a:t>озву</a:t>
            </a:r>
            <a:r>
              <a:rPr sz="1900" b="1" spc="-10" dirty="0">
                <a:latin typeface="Times New Roman"/>
                <a:cs typeface="Times New Roman"/>
              </a:rPr>
              <a:t>ч</a:t>
            </a:r>
            <a:r>
              <a:rPr sz="1900" b="1" spc="-120" dirty="0">
                <a:latin typeface="Times New Roman"/>
                <a:cs typeface="Times New Roman"/>
              </a:rPr>
              <a:t>ал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0" dirty="0">
                <a:latin typeface="Times New Roman"/>
                <a:cs typeface="Times New Roman"/>
              </a:rPr>
              <a:t>1980</a:t>
            </a:r>
            <a:r>
              <a:rPr sz="1900" b="1" spc="-5" dirty="0">
                <a:latin typeface="Times New Roman"/>
                <a:cs typeface="Times New Roman"/>
              </a:rPr>
              <a:t>-</a:t>
            </a:r>
            <a:r>
              <a:rPr sz="1900" b="1" spc="45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25" dirty="0">
                <a:latin typeface="Times New Roman"/>
                <a:cs typeface="Times New Roman"/>
              </a:rPr>
              <a:t>го</a:t>
            </a:r>
            <a:r>
              <a:rPr sz="1900" b="1" spc="-20" dirty="0">
                <a:latin typeface="Times New Roman"/>
                <a:cs typeface="Times New Roman"/>
              </a:rPr>
              <a:t>д</a:t>
            </a:r>
            <a:r>
              <a:rPr sz="1900" b="1" spc="-75" dirty="0">
                <a:latin typeface="Times New Roman"/>
                <a:cs typeface="Times New Roman"/>
              </a:rPr>
              <a:t>ы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75" dirty="0">
                <a:latin typeface="Times New Roman"/>
                <a:cs typeface="Times New Roman"/>
              </a:rPr>
              <a:t>к</a:t>
            </a:r>
            <a:r>
              <a:rPr sz="1900" b="1" spc="-55" dirty="0">
                <a:latin typeface="Times New Roman"/>
                <a:cs typeface="Times New Roman"/>
              </a:rPr>
              <a:t>а</a:t>
            </a:r>
            <a:r>
              <a:rPr sz="1900" b="1" spc="-90" dirty="0">
                <a:latin typeface="Times New Roman"/>
                <a:cs typeface="Times New Roman"/>
              </a:rPr>
              <a:t>к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20" dirty="0">
                <a:latin typeface="Times New Roman"/>
                <a:cs typeface="Times New Roman"/>
              </a:rPr>
              <a:t>с</a:t>
            </a:r>
            <a:r>
              <a:rPr sz="1900" b="1" spc="15" dirty="0">
                <a:latin typeface="Times New Roman"/>
                <a:cs typeface="Times New Roman"/>
              </a:rPr>
              <a:t>и</a:t>
            </a:r>
            <a:r>
              <a:rPr sz="1900" b="1" spc="-70" dirty="0">
                <a:latin typeface="Times New Roman"/>
                <a:cs typeface="Times New Roman"/>
              </a:rPr>
              <a:t>г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spc="-35" dirty="0">
                <a:latin typeface="Times New Roman"/>
                <a:cs typeface="Times New Roman"/>
              </a:rPr>
              <a:t>а</a:t>
            </a:r>
            <a:r>
              <a:rPr sz="1900" b="1" spc="-200" dirty="0">
                <a:latin typeface="Times New Roman"/>
                <a:cs typeface="Times New Roman"/>
              </a:rPr>
              <a:t>л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10" dirty="0">
                <a:latin typeface="Times New Roman"/>
                <a:cs typeface="Times New Roman"/>
              </a:rPr>
              <a:t>бе</a:t>
            </a:r>
            <a:r>
              <a:rPr sz="1900" b="1" spc="25" dirty="0">
                <a:latin typeface="Times New Roman"/>
                <a:cs typeface="Times New Roman"/>
              </a:rPr>
              <a:t>д</a:t>
            </a:r>
            <a:r>
              <a:rPr sz="1900" b="1" spc="-30" dirty="0">
                <a:latin typeface="Times New Roman"/>
                <a:cs typeface="Times New Roman"/>
              </a:rPr>
              <a:t>ствия,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80" dirty="0">
                <a:latin typeface="Times New Roman"/>
                <a:cs typeface="Times New Roman"/>
              </a:rPr>
              <a:t>как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267" y="4000246"/>
            <a:ext cx="192595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34085" algn="l"/>
              </a:tabLst>
            </a:pPr>
            <a:r>
              <a:rPr sz="1900" b="1" spc="-25" dirty="0">
                <a:latin typeface="Times New Roman"/>
                <a:cs typeface="Times New Roman"/>
              </a:rPr>
              <a:t>Роман	</a:t>
            </a:r>
            <a:r>
              <a:rPr sz="1900" b="1" spc="-45" dirty="0">
                <a:latin typeface="Times New Roman"/>
                <a:cs typeface="Times New Roman"/>
              </a:rPr>
              <a:t>«Плаха»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900" b="1" spc="15" dirty="0">
                <a:latin typeface="Times New Roman"/>
                <a:cs typeface="Times New Roman"/>
              </a:rPr>
              <a:t>предостережение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54072" y="4289882"/>
            <a:ext cx="6532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89100" algn="l"/>
                <a:tab pos="3425190" algn="l"/>
                <a:tab pos="3743960" algn="l"/>
                <a:tab pos="4386580" algn="l"/>
                <a:tab pos="4947920" algn="l"/>
                <a:tab pos="5533390" algn="l"/>
                <a:tab pos="6396990" algn="l"/>
              </a:tabLst>
            </a:pPr>
            <a:r>
              <a:rPr sz="1900" b="1" spc="5" dirty="0">
                <a:latin typeface="Times New Roman"/>
                <a:cs typeface="Times New Roman"/>
              </a:rPr>
              <a:t>ч</a:t>
            </a:r>
            <a:r>
              <a:rPr sz="1900" b="1" spc="10" dirty="0">
                <a:latin typeface="Times New Roman"/>
                <a:cs typeface="Times New Roman"/>
              </a:rPr>
              <a:t>е</a:t>
            </a:r>
            <a:r>
              <a:rPr sz="1900" b="1" spc="-90" dirty="0">
                <a:latin typeface="Times New Roman"/>
                <a:cs typeface="Times New Roman"/>
              </a:rPr>
              <a:t>ло</a:t>
            </a:r>
            <a:r>
              <a:rPr sz="1900" b="1" spc="-20" dirty="0">
                <a:latin typeface="Times New Roman"/>
                <a:cs typeface="Times New Roman"/>
              </a:rPr>
              <a:t>в</a:t>
            </a:r>
            <a:r>
              <a:rPr sz="1900" b="1" dirty="0">
                <a:latin typeface="Times New Roman"/>
                <a:cs typeface="Times New Roman"/>
              </a:rPr>
              <a:t>е</a:t>
            </a:r>
            <a:r>
              <a:rPr sz="1900" b="1" spc="5" dirty="0">
                <a:latin typeface="Times New Roman"/>
                <a:cs typeface="Times New Roman"/>
              </a:rPr>
              <a:t>ч</a:t>
            </a:r>
            <a:r>
              <a:rPr sz="1900" b="1" spc="10" dirty="0">
                <a:latin typeface="Times New Roman"/>
                <a:cs typeface="Times New Roman"/>
              </a:rPr>
              <a:t>е</a:t>
            </a:r>
            <a:r>
              <a:rPr sz="1900" b="1" spc="-30" dirty="0">
                <a:latin typeface="Times New Roman"/>
                <a:cs typeface="Times New Roman"/>
              </a:rPr>
              <a:t>ству,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заб</a:t>
            </a:r>
            <a:r>
              <a:rPr sz="1900" b="1" dirty="0">
                <a:latin typeface="Times New Roman"/>
                <a:cs typeface="Times New Roman"/>
              </a:rPr>
              <a:t>ы</a:t>
            </a:r>
            <a:r>
              <a:rPr sz="1900" b="1" spc="-65" dirty="0">
                <a:latin typeface="Times New Roman"/>
                <a:cs typeface="Times New Roman"/>
              </a:rPr>
              <a:t>в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spc="-15" dirty="0">
                <a:latin typeface="Times New Roman"/>
                <a:cs typeface="Times New Roman"/>
              </a:rPr>
              <a:t>ющем</a:t>
            </a:r>
            <a:r>
              <a:rPr sz="1900" b="1" spc="-5" dirty="0">
                <a:latin typeface="Times New Roman"/>
                <a:cs typeface="Times New Roman"/>
              </a:rPr>
              <a:t>у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35" dirty="0">
                <a:latin typeface="Times New Roman"/>
                <a:cs typeface="Times New Roman"/>
              </a:rPr>
              <a:t>о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45" dirty="0">
                <a:latin typeface="Times New Roman"/>
                <a:cs typeface="Times New Roman"/>
              </a:rPr>
              <a:t>то</a:t>
            </a:r>
            <a:r>
              <a:rPr sz="1900" b="1" spc="-50" dirty="0">
                <a:latin typeface="Times New Roman"/>
                <a:cs typeface="Times New Roman"/>
              </a:rPr>
              <a:t>м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30" dirty="0">
                <a:latin typeface="Times New Roman"/>
                <a:cs typeface="Times New Roman"/>
              </a:rPr>
              <a:t>чт</a:t>
            </a:r>
            <a:r>
              <a:rPr sz="1900" b="1" spc="-25" dirty="0">
                <a:latin typeface="Times New Roman"/>
                <a:cs typeface="Times New Roman"/>
              </a:rPr>
              <a:t>о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25" dirty="0">
                <a:latin typeface="Times New Roman"/>
                <a:cs typeface="Times New Roman"/>
              </a:rPr>
              <a:t>оно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60" dirty="0">
                <a:latin typeface="Times New Roman"/>
                <a:cs typeface="Times New Roman"/>
              </a:rPr>
              <a:t>ж</a:t>
            </a:r>
            <a:r>
              <a:rPr sz="1900" b="1" spc="35" dirty="0">
                <a:latin typeface="Times New Roman"/>
                <a:cs typeface="Times New Roman"/>
              </a:rPr>
              <a:t>и</a:t>
            </a:r>
            <a:r>
              <a:rPr sz="1900" b="1" spc="-40" dirty="0">
                <a:latin typeface="Times New Roman"/>
                <a:cs typeface="Times New Roman"/>
              </a:rPr>
              <a:t>ве</a:t>
            </a:r>
            <a:r>
              <a:rPr sz="1900" b="1" spc="-35" dirty="0">
                <a:latin typeface="Times New Roman"/>
                <a:cs typeface="Times New Roman"/>
              </a:rPr>
              <a:t>т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8267" y="4579747"/>
            <a:ext cx="8629650" cy="17640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90"/>
              </a:spcBef>
            </a:pPr>
            <a:r>
              <a:rPr sz="1900" b="1" spc="-10" dirty="0">
                <a:latin typeface="Times New Roman"/>
                <a:cs typeface="Times New Roman"/>
              </a:rPr>
              <a:t>природном мире, </a:t>
            </a:r>
            <a:r>
              <a:rPr sz="1900" b="1" spc="-30" dirty="0">
                <a:latin typeface="Times New Roman"/>
                <a:cs typeface="Times New Roman"/>
              </a:rPr>
              <a:t>что </a:t>
            </a:r>
            <a:r>
              <a:rPr sz="1900" b="1" spc="-5" dirty="0">
                <a:latin typeface="Times New Roman"/>
                <a:cs typeface="Times New Roman"/>
              </a:rPr>
              <a:t>разрушение </a:t>
            </a:r>
            <a:r>
              <a:rPr sz="1900" b="1" spc="-10" dirty="0">
                <a:latin typeface="Times New Roman"/>
                <a:cs typeface="Times New Roman"/>
              </a:rPr>
              <a:t>природы, </a:t>
            </a:r>
            <a:r>
              <a:rPr sz="1900" b="1" spc="25" dirty="0">
                <a:latin typeface="Times New Roman"/>
                <a:cs typeface="Times New Roman"/>
              </a:rPr>
              <a:t>пренебрежение </a:t>
            </a:r>
            <a:r>
              <a:rPr sz="1900" b="1" spc="40" dirty="0">
                <a:latin typeface="Times New Roman"/>
                <a:cs typeface="Times New Roman"/>
              </a:rPr>
              <a:t>ее </a:t>
            </a:r>
            <a:r>
              <a:rPr sz="1900" b="1" spc="-25" dirty="0">
                <a:latin typeface="Times New Roman"/>
                <a:cs typeface="Times New Roman"/>
              </a:rPr>
              <a:t>законами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40" dirty="0">
                <a:latin typeface="Times New Roman"/>
                <a:cs typeface="Times New Roman"/>
              </a:rPr>
              <a:t>ее 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исконным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равновесием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грозит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неисчислимыми</a:t>
            </a:r>
            <a:r>
              <a:rPr sz="1900" b="1" spc="-25" dirty="0">
                <a:latin typeface="Times New Roman"/>
                <a:cs typeface="Times New Roman"/>
              </a:rPr>
              <a:t> бедствиями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отдельному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человеку,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-30" dirty="0">
                <a:latin typeface="Times New Roman"/>
                <a:cs typeface="Times New Roman"/>
              </a:rPr>
              <a:t>всему </a:t>
            </a:r>
            <a:r>
              <a:rPr sz="1900" b="1" spc="-25" dirty="0">
                <a:latin typeface="Times New Roman"/>
                <a:cs typeface="Times New Roman"/>
              </a:rPr>
              <a:t>человеческому </a:t>
            </a:r>
            <a:r>
              <a:rPr sz="1900" b="1" dirty="0">
                <a:latin typeface="Times New Roman"/>
                <a:cs typeface="Times New Roman"/>
              </a:rPr>
              <a:t>сообществу. </a:t>
            </a:r>
            <a:r>
              <a:rPr sz="1900" b="1" spc="-15" dirty="0">
                <a:latin typeface="Times New Roman"/>
                <a:cs typeface="Times New Roman"/>
              </a:rPr>
              <a:t>Писатель </a:t>
            </a:r>
            <a:r>
              <a:rPr sz="1900" b="1" spc="-30" dirty="0">
                <a:latin typeface="Times New Roman"/>
                <a:cs typeface="Times New Roman"/>
              </a:rPr>
              <a:t>стремится </a:t>
            </a:r>
            <a:r>
              <a:rPr sz="1900" b="1" spc="-45" dirty="0">
                <a:latin typeface="Times New Roman"/>
                <a:cs typeface="Times New Roman"/>
              </a:rPr>
              <a:t>осмыслить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экологические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проблемы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75" dirty="0">
                <a:latin typeface="Times New Roman"/>
                <a:cs typeface="Times New Roman"/>
              </a:rPr>
              <a:t>как</a:t>
            </a:r>
            <a:r>
              <a:rPr sz="1900" b="1" spc="-7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проблемы</a:t>
            </a:r>
            <a:r>
              <a:rPr sz="1900" b="1" spc="409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души</a:t>
            </a:r>
            <a:r>
              <a:rPr sz="1900" b="1" spc="42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человеческой.</a:t>
            </a:r>
            <a:r>
              <a:rPr sz="1900" b="1" spc="45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Если </a:t>
            </a:r>
            <a:r>
              <a:rPr sz="1900" b="1" spc="-20" dirty="0">
                <a:latin typeface="Times New Roman"/>
                <a:cs typeface="Times New Roman"/>
              </a:rPr>
              <a:t> человечество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не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прислушается,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15" dirty="0">
                <a:latin typeface="Times New Roman"/>
                <a:cs typeface="Times New Roman"/>
              </a:rPr>
              <a:t>не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остановится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своем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все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ускоряющемся 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движении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90" dirty="0">
                <a:latin typeface="Times New Roman"/>
                <a:cs typeface="Times New Roman"/>
              </a:rPr>
              <a:t>к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краю,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90" dirty="0">
                <a:latin typeface="Times New Roman"/>
                <a:cs typeface="Times New Roman"/>
              </a:rPr>
              <a:t>к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бездне,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его </a:t>
            </a:r>
            <a:r>
              <a:rPr sz="1900" b="1" spc="5" dirty="0">
                <a:latin typeface="Times New Roman"/>
                <a:cs typeface="Times New Roman"/>
              </a:rPr>
              <a:t>ждет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катастрофа.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89647" y="824484"/>
              <a:ext cx="1900427" cy="22692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9064" y="1592579"/>
              <a:ext cx="1434084" cy="5394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90644" y="1592579"/>
              <a:ext cx="1240536" cy="5394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77840" y="3037331"/>
              <a:ext cx="1059180" cy="5394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88608" y="3037331"/>
              <a:ext cx="1053084" cy="5394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93280" y="3037331"/>
              <a:ext cx="1126235" cy="5394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071104" y="3037331"/>
              <a:ext cx="972311" cy="5394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20496" y="3326892"/>
              <a:ext cx="1097280" cy="53949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57172" y="3326892"/>
              <a:ext cx="1629155" cy="53949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55720" y="3326892"/>
              <a:ext cx="1322831" cy="53949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7763" y="3616451"/>
              <a:ext cx="1063752" cy="5394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07008" y="3616451"/>
              <a:ext cx="1118616" cy="53949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071116" y="3616451"/>
              <a:ext cx="972312" cy="53949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29590" y="348234"/>
            <a:ext cx="8556625" cy="420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90" dirty="0">
                <a:latin typeface="Times New Roman"/>
                <a:cs typeface="Times New Roman"/>
              </a:rPr>
              <a:t>С</a:t>
            </a:r>
            <a:r>
              <a:rPr sz="1900" b="1" spc="170" dirty="0">
                <a:latin typeface="Times New Roman"/>
                <a:cs typeface="Times New Roman"/>
              </a:rPr>
              <a:t> </a:t>
            </a:r>
            <a:r>
              <a:rPr sz="1900" b="1" spc="-100" dirty="0">
                <a:latin typeface="Times New Roman"/>
                <a:cs typeface="Times New Roman"/>
              </a:rPr>
              <a:t>1990</a:t>
            </a:r>
            <a:r>
              <a:rPr sz="1900" b="1" spc="18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года</a:t>
            </a:r>
            <a:r>
              <a:rPr sz="1900" b="1" spc="17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Чингиз</a:t>
            </a:r>
            <a:r>
              <a:rPr sz="1900" b="1" spc="18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Айтматов</a:t>
            </a:r>
            <a:r>
              <a:rPr sz="1900" b="1" spc="18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–</a:t>
            </a:r>
            <a:r>
              <a:rPr sz="1900" b="1" spc="17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посол</a:t>
            </a:r>
            <a:r>
              <a:rPr sz="1900" b="1" spc="17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Советского</a:t>
            </a:r>
            <a:r>
              <a:rPr sz="1900" b="1" spc="180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Союза</a:t>
            </a:r>
            <a:r>
              <a:rPr sz="1900" b="1" spc="18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165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России</a:t>
            </a:r>
            <a:r>
              <a:rPr sz="1900" b="1" spc="17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18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Бельгии,</a:t>
            </a:r>
            <a:endParaRPr sz="1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900" b="1" spc="-20" dirty="0">
                <a:latin typeface="Times New Roman"/>
                <a:cs typeface="Times New Roman"/>
              </a:rPr>
              <a:t>Нидерландах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Люксембурге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–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странах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Бенилюкса.</a:t>
            </a:r>
            <a:endParaRPr sz="1900" dirty="0">
              <a:latin typeface="Times New Roman"/>
              <a:cs typeface="Times New Roman"/>
            </a:endParaRPr>
          </a:p>
          <a:p>
            <a:pPr marL="12700" marR="1877695">
              <a:lnSpc>
                <a:spcPct val="100000"/>
              </a:lnSpc>
              <a:spcBef>
                <a:spcPts val="1040"/>
              </a:spcBef>
              <a:tabLst>
                <a:tab pos="685800" algn="l"/>
                <a:tab pos="2530475" algn="l"/>
                <a:tab pos="4319905" algn="l"/>
                <a:tab pos="5525770" algn="l"/>
              </a:tabLst>
            </a:pPr>
            <a:r>
              <a:rPr sz="1900" b="1" spc="30" dirty="0">
                <a:latin typeface="Times New Roman"/>
                <a:cs typeface="Times New Roman"/>
              </a:rPr>
              <a:t>Все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п</a:t>
            </a:r>
            <a:r>
              <a:rPr sz="1900" b="1" dirty="0">
                <a:latin typeface="Times New Roman"/>
                <a:cs typeface="Times New Roman"/>
              </a:rPr>
              <a:t>ос</a:t>
            </a:r>
            <a:r>
              <a:rPr sz="1900" b="1" spc="-10" dirty="0">
                <a:latin typeface="Times New Roman"/>
                <a:cs typeface="Times New Roman"/>
              </a:rPr>
              <a:t>т</a:t>
            </a:r>
            <a:r>
              <a:rPr sz="1900" b="1" dirty="0">
                <a:latin typeface="Times New Roman"/>
                <a:cs typeface="Times New Roman"/>
              </a:rPr>
              <a:t>со</a:t>
            </a:r>
            <a:r>
              <a:rPr sz="1900" b="1" spc="10" dirty="0">
                <a:latin typeface="Times New Roman"/>
                <a:cs typeface="Times New Roman"/>
              </a:rPr>
              <a:t>в</a:t>
            </a:r>
            <a:r>
              <a:rPr sz="1900" b="1" spc="-15" dirty="0">
                <a:latin typeface="Times New Roman"/>
                <a:cs typeface="Times New Roman"/>
              </a:rPr>
              <a:t>етск</a:t>
            </a:r>
            <a:r>
              <a:rPr sz="1900" b="1" spc="-30" dirty="0">
                <a:latin typeface="Times New Roman"/>
                <a:cs typeface="Times New Roman"/>
              </a:rPr>
              <a:t>и</a:t>
            </a:r>
            <a:r>
              <a:rPr sz="1900" b="1" spc="45" dirty="0">
                <a:latin typeface="Times New Roman"/>
                <a:cs typeface="Times New Roman"/>
              </a:rPr>
              <a:t>е</a:t>
            </a:r>
            <a:r>
              <a:rPr sz="1900" b="1" dirty="0">
                <a:latin typeface="Times New Roman"/>
                <a:cs typeface="Times New Roman"/>
              </a:rPr>
              <a:t>	п</a:t>
            </a:r>
            <a:r>
              <a:rPr sz="1900" b="1" spc="5" dirty="0">
                <a:latin typeface="Times New Roman"/>
                <a:cs typeface="Times New Roman"/>
              </a:rPr>
              <a:t>ро</a:t>
            </a:r>
            <a:r>
              <a:rPr sz="1900" b="1" spc="15" dirty="0">
                <a:latin typeface="Times New Roman"/>
                <a:cs typeface="Times New Roman"/>
              </a:rPr>
              <a:t>и</a:t>
            </a:r>
            <a:r>
              <a:rPr sz="1900" b="1" spc="-10" dirty="0">
                <a:latin typeface="Times New Roman"/>
                <a:cs typeface="Times New Roman"/>
              </a:rPr>
              <a:t>зве</a:t>
            </a:r>
            <a:r>
              <a:rPr sz="1900" b="1" spc="-5" dirty="0">
                <a:latin typeface="Times New Roman"/>
                <a:cs typeface="Times New Roman"/>
              </a:rPr>
              <a:t>д</a:t>
            </a:r>
            <a:r>
              <a:rPr sz="1900" b="1" spc="20" dirty="0">
                <a:latin typeface="Times New Roman"/>
                <a:cs typeface="Times New Roman"/>
              </a:rPr>
              <a:t>е</a:t>
            </a:r>
            <a:r>
              <a:rPr sz="1900" b="1" spc="15" dirty="0">
                <a:latin typeface="Times New Roman"/>
                <a:cs typeface="Times New Roman"/>
              </a:rPr>
              <a:t>н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spc="-95" dirty="0">
                <a:latin typeface="Times New Roman"/>
                <a:cs typeface="Times New Roman"/>
              </a:rPr>
              <a:t>я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25" dirty="0">
                <a:latin typeface="Times New Roman"/>
                <a:cs typeface="Times New Roman"/>
              </a:rPr>
              <a:t>Ч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dirty="0">
                <a:latin typeface="Times New Roman"/>
                <a:cs typeface="Times New Roman"/>
              </a:rPr>
              <a:t>н</a:t>
            </a:r>
            <a:r>
              <a:rPr sz="1900" b="1" spc="-70" dirty="0">
                <a:latin typeface="Times New Roman"/>
                <a:cs typeface="Times New Roman"/>
              </a:rPr>
              <a:t>г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spc="-5" dirty="0">
                <a:latin typeface="Times New Roman"/>
                <a:cs typeface="Times New Roman"/>
              </a:rPr>
              <a:t>з</a:t>
            </a:r>
            <a:r>
              <a:rPr sz="1900" b="1" spc="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80" dirty="0">
                <a:latin typeface="Times New Roman"/>
                <a:cs typeface="Times New Roman"/>
              </a:rPr>
              <a:t>Ай</a:t>
            </a:r>
            <a:r>
              <a:rPr sz="1900" b="1" spc="-55" dirty="0">
                <a:latin typeface="Times New Roman"/>
                <a:cs typeface="Times New Roman"/>
              </a:rPr>
              <a:t>т</a:t>
            </a:r>
            <a:r>
              <a:rPr sz="1900" b="1" spc="-50" dirty="0">
                <a:latin typeface="Times New Roman"/>
                <a:cs typeface="Times New Roman"/>
              </a:rPr>
              <a:t>мат</a:t>
            </a:r>
            <a:r>
              <a:rPr sz="1900" b="1" spc="-55" dirty="0">
                <a:latin typeface="Times New Roman"/>
                <a:cs typeface="Times New Roman"/>
              </a:rPr>
              <a:t>о</a:t>
            </a:r>
            <a:r>
              <a:rPr sz="1900" b="1" spc="-50" dirty="0">
                <a:latin typeface="Times New Roman"/>
                <a:cs typeface="Times New Roman"/>
              </a:rPr>
              <a:t>ва  </a:t>
            </a:r>
            <a:r>
              <a:rPr sz="1900" b="1" spc="-15" dirty="0">
                <a:latin typeface="Times New Roman"/>
                <a:cs typeface="Times New Roman"/>
              </a:rPr>
              <a:t>издаются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на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немецком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языке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швейцарском</a:t>
            </a:r>
            <a:r>
              <a:rPr sz="1900" b="1" spc="440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издательстве</a:t>
            </a:r>
            <a:endParaRPr sz="1900" dirty="0">
              <a:latin typeface="Times New Roman"/>
              <a:cs typeface="Times New Roman"/>
            </a:endParaRPr>
          </a:p>
          <a:p>
            <a:pPr marL="12700" marR="1876425" algn="just">
              <a:lnSpc>
                <a:spcPct val="100000"/>
              </a:lnSpc>
              <a:spcBef>
                <a:spcPts val="5"/>
              </a:spcBef>
            </a:pPr>
            <a:r>
              <a:rPr sz="1900" b="1" spc="-15" dirty="0">
                <a:latin typeface="Times New Roman"/>
                <a:cs typeface="Times New Roman"/>
              </a:rPr>
              <a:t>«Unionsverlag»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переводе </a:t>
            </a:r>
            <a:r>
              <a:rPr sz="1900" b="1" spc="-10" dirty="0">
                <a:latin typeface="Times New Roman"/>
                <a:cs typeface="Times New Roman"/>
              </a:rPr>
              <a:t>Фридриха </a:t>
            </a:r>
            <a:r>
              <a:rPr sz="1900" b="1" spc="-20" dirty="0">
                <a:latin typeface="Times New Roman"/>
                <a:cs typeface="Times New Roman"/>
              </a:rPr>
              <a:t>Хитцера, </a:t>
            </a:r>
            <a:r>
              <a:rPr sz="1900" b="1" spc="-10" dirty="0">
                <a:latin typeface="Times New Roman"/>
                <a:cs typeface="Times New Roman"/>
              </a:rPr>
              <a:t>отмеченного </a:t>
            </a:r>
            <a:r>
              <a:rPr sz="1900" b="1" spc="-5" dirty="0">
                <a:latin typeface="Times New Roman"/>
                <a:cs typeface="Times New Roman"/>
              </a:rPr>
              <a:t> посмертно,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135" dirty="0">
                <a:latin typeface="Times New Roman"/>
                <a:cs typeface="Times New Roman"/>
              </a:rPr>
              <a:t>2011 </a:t>
            </a:r>
            <a:r>
              <a:rPr sz="1900" b="1" spc="-25" dirty="0">
                <a:latin typeface="Times New Roman"/>
                <a:cs typeface="Times New Roman"/>
              </a:rPr>
              <a:t>году,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20" dirty="0">
                <a:latin typeface="Times New Roman"/>
                <a:cs typeface="Times New Roman"/>
              </a:rPr>
              <a:t>Лондоне </a:t>
            </a:r>
            <a:r>
              <a:rPr sz="1900" b="1" spc="-5" dirty="0">
                <a:latin typeface="Times New Roman"/>
                <a:cs typeface="Times New Roman"/>
              </a:rPr>
              <a:t>Международной </a:t>
            </a:r>
            <a:r>
              <a:rPr sz="1900" b="1" spc="20" dirty="0">
                <a:latin typeface="Times New Roman"/>
                <a:cs typeface="Times New Roman"/>
              </a:rPr>
              <a:t>Премией 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Чингиза </a:t>
            </a:r>
            <a:r>
              <a:rPr sz="1900" b="1" spc="-60" dirty="0">
                <a:latin typeface="Times New Roman"/>
                <a:cs typeface="Times New Roman"/>
              </a:rPr>
              <a:t>Айтматова </a:t>
            </a:r>
            <a:r>
              <a:rPr sz="1900" b="1" spc="5" dirty="0">
                <a:latin typeface="Times New Roman"/>
                <a:cs typeface="Times New Roman"/>
              </a:rPr>
              <a:t>за </a:t>
            </a:r>
            <a:r>
              <a:rPr sz="1900" b="1" spc="-25" dirty="0">
                <a:latin typeface="Times New Roman"/>
                <a:cs typeface="Times New Roman"/>
              </a:rPr>
              <a:t>долголетнюю </a:t>
            </a:r>
            <a:r>
              <a:rPr sz="1900" b="1" spc="-20" dirty="0">
                <a:latin typeface="Times New Roman"/>
                <a:cs typeface="Times New Roman"/>
              </a:rPr>
              <a:t>работу </a:t>
            </a:r>
            <a:r>
              <a:rPr sz="1900" b="1" spc="45" dirty="0">
                <a:latin typeface="Times New Roman"/>
                <a:cs typeface="Times New Roman"/>
              </a:rPr>
              <a:t>с </a:t>
            </a:r>
            <a:r>
              <a:rPr sz="1900" b="1" spc="-30" dirty="0">
                <a:latin typeface="Times New Roman"/>
                <a:cs typeface="Times New Roman"/>
              </a:rPr>
              <a:t>писателем, </a:t>
            </a:r>
            <a:r>
              <a:rPr sz="1900" b="1" spc="5" dirty="0">
                <a:latin typeface="Times New Roman"/>
                <a:cs typeface="Times New Roman"/>
              </a:rPr>
              <a:t>за 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любовь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90" dirty="0">
                <a:latin typeface="Times New Roman"/>
                <a:cs typeface="Times New Roman"/>
              </a:rPr>
              <a:t>к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его </a:t>
            </a:r>
            <a:r>
              <a:rPr sz="1900" b="1" spc="-30" dirty="0">
                <a:latin typeface="Times New Roman"/>
                <a:cs typeface="Times New Roman"/>
              </a:rPr>
              <a:t>творчеству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преданность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ему.</a:t>
            </a:r>
            <a:endParaRPr sz="1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900" b="1" spc="15" dirty="0">
                <a:latin typeface="Times New Roman"/>
                <a:cs typeface="Times New Roman"/>
              </a:rPr>
              <a:t>В </a:t>
            </a:r>
            <a:r>
              <a:rPr sz="1900" b="1" dirty="0">
                <a:latin typeface="Times New Roman"/>
                <a:cs typeface="Times New Roman"/>
              </a:rPr>
              <a:t>постсоветское </a:t>
            </a:r>
            <a:r>
              <a:rPr sz="1900" b="1" spc="-50" dirty="0">
                <a:latin typeface="Times New Roman"/>
                <a:cs typeface="Times New Roman"/>
              </a:rPr>
              <a:t>время </a:t>
            </a:r>
            <a:r>
              <a:rPr sz="1900" b="1" spc="5" dirty="0">
                <a:latin typeface="Times New Roman"/>
                <a:cs typeface="Times New Roman"/>
              </a:rPr>
              <a:t>за рубежом </a:t>
            </a:r>
            <a:r>
              <a:rPr sz="1900" b="1" spc="-55" dirty="0">
                <a:latin typeface="Times New Roman"/>
                <a:cs typeface="Times New Roman"/>
              </a:rPr>
              <a:t>были </a:t>
            </a:r>
            <a:r>
              <a:rPr sz="1900" b="1" spc="-20" dirty="0">
                <a:latin typeface="Times New Roman"/>
                <a:cs typeface="Times New Roman"/>
              </a:rPr>
              <a:t>изданы </a:t>
            </a:r>
            <a:r>
              <a:rPr sz="1900" b="1" spc="-25" dirty="0">
                <a:latin typeface="Times New Roman"/>
                <a:cs typeface="Times New Roman"/>
              </a:rPr>
              <a:t>«Белое </a:t>
            </a:r>
            <a:r>
              <a:rPr sz="1900" b="1" spc="-40" dirty="0">
                <a:latin typeface="Times New Roman"/>
                <a:cs typeface="Times New Roman"/>
              </a:rPr>
              <a:t>облако </a:t>
            </a:r>
            <a:r>
              <a:rPr sz="1900" b="1" spc="-5" dirty="0">
                <a:latin typeface="Times New Roman"/>
                <a:cs typeface="Times New Roman"/>
              </a:rPr>
              <a:t>Чингиз </a:t>
            </a:r>
            <a:r>
              <a:rPr sz="1900" b="1" spc="-45" dirty="0">
                <a:latin typeface="Times New Roman"/>
                <a:cs typeface="Times New Roman"/>
              </a:rPr>
              <a:t>Хана»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(1992), </a:t>
            </a:r>
            <a:r>
              <a:rPr sz="1900" b="1" spc="-25" dirty="0">
                <a:latin typeface="Times New Roman"/>
                <a:cs typeface="Times New Roman"/>
              </a:rPr>
              <a:t>«Тавро Кассандры» </a:t>
            </a:r>
            <a:r>
              <a:rPr sz="1900" b="1" spc="-45" dirty="0">
                <a:latin typeface="Times New Roman"/>
                <a:cs typeface="Times New Roman"/>
              </a:rPr>
              <a:t>(1994), </a:t>
            </a:r>
            <a:r>
              <a:rPr sz="1900" b="1" spc="-55" dirty="0">
                <a:latin typeface="Times New Roman"/>
                <a:cs typeface="Times New Roman"/>
              </a:rPr>
              <a:t>«Сказки» </a:t>
            </a:r>
            <a:r>
              <a:rPr sz="1900" b="1" spc="-45" dirty="0">
                <a:latin typeface="Times New Roman"/>
                <a:cs typeface="Times New Roman"/>
              </a:rPr>
              <a:t>(1997), </a:t>
            </a:r>
            <a:r>
              <a:rPr sz="1900" b="1" spc="-10" dirty="0">
                <a:latin typeface="Times New Roman"/>
                <a:cs typeface="Times New Roman"/>
              </a:rPr>
              <a:t>«Детство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20" dirty="0">
                <a:latin typeface="Times New Roman"/>
                <a:cs typeface="Times New Roman"/>
              </a:rPr>
              <a:t>Киргизии» </a:t>
            </a:r>
            <a:r>
              <a:rPr sz="1900" b="1" spc="-50" dirty="0">
                <a:latin typeface="Times New Roman"/>
                <a:cs typeface="Times New Roman"/>
              </a:rPr>
              <a:t>(1998) 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 </a:t>
            </a:r>
            <a:r>
              <a:rPr sz="1900" b="1" spc="-45" dirty="0">
                <a:latin typeface="Times New Roman"/>
                <a:cs typeface="Times New Roman"/>
              </a:rPr>
              <a:t>«Когда </a:t>
            </a:r>
            <a:r>
              <a:rPr sz="1900" b="1" spc="-20" dirty="0">
                <a:latin typeface="Times New Roman"/>
                <a:cs typeface="Times New Roman"/>
              </a:rPr>
              <a:t>падают </a:t>
            </a:r>
            <a:r>
              <a:rPr sz="1900" b="1" spc="-40" dirty="0">
                <a:latin typeface="Times New Roman"/>
                <a:cs typeface="Times New Roman"/>
              </a:rPr>
              <a:t>горы» </a:t>
            </a:r>
            <a:r>
              <a:rPr sz="1900" b="1" spc="-20" dirty="0">
                <a:latin typeface="Times New Roman"/>
                <a:cs typeface="Times New Roman"/>
              </a:rPr>
              <a:t>(«Вечная </a:t>
            </a:r>
            <a:r>
              <a:rPr sz="1900" b="1" spc="-15" dirty="0">
                <a:latin typeface="Times New Roman"/>
                <a:cs typeface="Times New Roman"/>
              </a:rPr>
              <a:t>невеста») </a:t>
            </a:r>
            <a:r>
              <a:rPr sz="1900" b="1" spc="-25" dirty="0">
                <a:latin typeface="Times New Roman"/>
                <a:cs typeface="Times New Roman"/>
              </a:rPr>
              <a:t>(2006), </a:t>
            </a:r>
            <a:r>
              <a:rPr sz="1900" b="1" spc="-15" dirty="0">
                <a:latin typeface="Times New Roman"/>
                <a:cs typeface="Times New Roman"/>
              </a:rPr>
              <a:t>немецкий </a:t>
            </a:r>
            <a:r>
              <a:rPr sz="1900" b="1" dirty="0">
                <a:latin typeface="Times New Roman"/>
                <a:cs typeface="Times New Roman"/>
              </a:rPr>
              <a:t>перевод </a:t>
            </a:r>
            <a:r>
              <a:rPr sz="1900" b="1" spc="-15" dirty="0">
                <a:latin typeface="Times New Roman"/>
                <a:cs typeface="Times New Roman"/>
              </a:rPr>
              <a:t>которого 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увидел </a:t>
            </a:r>
            <a:r>
              <a:rPr sz="1900" b="1" spc="-15" dirty="0">
                <a:latin typeface="Times New Roman"/>
                <a:cs typeface="Times New Roman"/>
              </a:rPr>
              <a:t>свет </a:t>
            </a:r>
            <a:r>
              <a:rPr sz="1900" b="1" spc="-70" dirty="0">
                <a:latin typeface="Times New Roman"/>
                <a:cs typeface="Times New Roman"/>
              </a:rPr>
              <a:t>в </a:t>
            </a:r>
            <a:r>
              <a:rPr sz="1900" b="1" spc="-65" dirty="0">
                <a:latin typeface="Times New Roman"/>
                <a:cs typeface="Times New Roman"/>
              </a:rPr>
              <a:t>2007 </a:t>
            </a:r>
            <a:r>
              <a:rPr sz="1900" b="1" spc="-35" dirty="0">
                <a:latin typeface="Times New Roman"/>
                <a:cs typeface="Times New Roman"/>
              </a:rPr>
              <a:t>году </a:t>
            </a:r>
            <a:r>
              <a:rPr sz="1900" b="1" spc="-5" dirty="0">
                <a:latin typeface="Times New Roman"/>
                <a:cs typeface="Times New Roman"/>
              </a:rPr>
              <a:t>под </a:t>
            </a:r>
            <a:r>
              <a:rPr sz="1900" b="1" spc="-20" dirty="0">
                <a:latin typeface="Times New Roman"/>
                <a:cs typeface="Times New Roman"/>
              </a:rPr>
              <a:t>названием </a:t>
            </a:r>
            <a:r>
              <a:rPr sz="1900" b="1" spc="-15" dirty="0">
                <a:latin typeface="Times New Roman"/>
                <a:cs typeface="Times New Roman"/>
              </a:rPr>
              <a:t>«Снежный </a:t>
            </a:r>
            <a:r>
              <a:rPr sz="1900" b="1" spc="-5" dirty="0">
                <a:latin typeface="Times New Roman"/>
                <a:cs typeface="Times New Roman"/>
              </a:rPr>
              <a:t>барс». </a:t>
            </a:r>
            <a:r>
              <a:rPr sz="1900" b="1" spc="-20" dirty="0">
                <a:latin typeface="Times New Roman"/>
                <a:cs typeface="Times New Roman"/>
              </a:rPr>
              <a:t>Это </a:t>
            </a:r>
            <a:r>
              <a:rPr sz="1900" b="1" spc="-55" dirty="0">
                <a:latin typeface="Times New Roman"/>
                <a:cs typeface="Times New Roman"/>
              </a:rPr>
              <a:t>было </a:t>
            </a:r>
            <a:r>
              <a:rPr sz="1900" b="1" spc="-5" dirty="0">
                <a:latin typeface="Times New Roman"/>
                <a:cs typeface="Times New Roman"/>
              </a:rPr>
              <a:t>последнее </a:t>
            </a:r>
            <a:r>
              <a:rPr sz="1900" b="1" dirty="0">
                <a:latin typeface="Times New Roman"/>
                <a:cs typeface="Times New Roman"/>
              </a:rPr>
              <a:t> произведение</a:t>
            </a:r>
            <a:r>
              <a:rPr sz="1900" b="1" spc="4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Айтматова.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79119" y="4427218"/>
            <a:ext cx="6062980" cy="2430780"/>
            <a:chOff x="579119" y="4427218"/>
            <a:chExt cx="6062980" cy="2430780"/>
          </a:xfrm>
        </p:grpSpPr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9119" y="4500370"/>
              <a:ext cx="1824227" cy="235762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4699" y="4695888"/>
              <a:ext cx="1235075" cy="19223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647187" y="4504942"/>
              <a:ext cx="1920239" cy="23530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43275" y="4700587"/>
              <a:ext cx="1331849" cy="196532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63440" y="4427218"/>
              <a:ext cx="1978152" cy="24307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59400" y="4622736"/>
              <a:ext cx="1388999" cy="198602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6731507" y="4152898"/>
            <a:ext cx="2007235" cy="2705100"/>
            <a:chOff x="6731507" y="4152898"/>
            <a:chExt cx="2007235" cy="2705100"/>
          </a:xfrm>
        </p:grpSpPr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731507" y="4152898"/>
              <a:ext cx="2007107" cy="27051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926325" y="4348162"/>
              <a:ext cx="1419225" cy="2317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000"/>
            <a:ext cx="9144000" cy="68499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58267" y="275031"/>
            <a:ext cx="15284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91795" algn="l"/>
                <a:tab pos="1059180" algn="l"/>
              </a:tabLst>
            </a:pPr>
            <a:r>
              <a:rPr sz="1900" b="1" spc="15" dirty="0">
                <a:latin typeface="Times New Roman"/>
                <a:cs typeface="Times New Roman"/>
              </a:rPr>
              <a:t>В	</a:t>
            </a:r>
            <a:r>
              <a:rPr sz="1900" b="1" spc="-70" dirty="0">
                <a:latin typeface="Times New Roman"/>
                <a:cs typeface="Times New Roman"/>
              </a:rPr>
              <a:t>200</a:t>
            </a:r>
            <a:r>
              <a:rPr sz="1900" b="1" spc="-65" dirty="0">
                <a:latin typeface="Times New Roman"/>
                <a:cs typeface="Times New Roman"/>
              </a:rPr>
              <a:t>6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5" dirty="0">
                <a:latin typeface="Times New Roman"/>
                <a:cs typeface="Times New Roman"/>
              </a:rPr>
              <a:t>г</a:t>
            </a:r>
            <a:r>
              <a:rPr sz="1900" b="1" spc="-30" dirty="0">
                <a:latin typeface="Times New Roman"/>
                <a:cs typeface="Times New Roman"/>
              </a:rPr>
              <a:t>о</a:t>
            </a:r>
            <a:r>
              <a:rPr sz="1900" b="1" spc="-55" dirty="0">
                <a:latin typeface="Times New Roman"/>
                <a:cs typeface="Times New Roman"/>
              </a:rPr>
              <a:t>ду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79167" y="275031"/>
            <a:ext cx="10744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48055" algn="l"/>
              </a:tabLst>
            </a:pPr>
            <a:r>
              <a:rPr sz="1900" b="1" spc="-25" dirty="0">
                <a:latin typeface="Times New Roman"/>
                <a:cs typeface="Times New Roman"/>
              </a:rPr>
              <a:t>вме</a:t>
            </a:r>
            <a:r>
              <a:rPr sz="1900" b="1" spc="-30" dirty="0">
                <a:latin typeface="Times New Roman"/>
                <a:cs typeface="Times New Roman"/>
              </a:rPr>
              <a:t>с</a:t>
            </a:r>
            <a:r>
              <a:rPr sz="1900" b="1" spc="-20" dirty="0">
                <a:latin typeface="Times New Roman"/>
                <a:cs typeface="Times New Roman"/>
              </a:rPr>
              <a:t>те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45" dirty="0">
                <a:latin typeface="Times New Roman"/>
                <a:cs typeface="Times New Roman"/>
              </a:rPr>
              <a:t>с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5611" y="275031"/>
            <a:ext cx="56381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446655" algn="l"/>
                <a:tab pos="3766820" algn="l"/>
              </a:tabLst>
            </a:pPr>
            <a:r>
              <a:rPr sz="1900" b="1" spc="-30" dirty="0">
                <a:latin typeface="Times New Roman"/>
                <a:cs typeface="Times New Roman"/>
              </a:rPr>
              <a:t>единомышленником	</a:t>
            </a:r>
            <a:r>
              <a:rPr sz="1900" b="1" spc="-10" dirty="0">
                <a:latin typeface="Times New Roman"/>
                <a:cs typeface="Times New Roman"/>
              </a:rPr>
              <a:t>Фарходом	</a:t>
            </a:r>
            <a:r>
              <a:rPr sz="1900" b="1" spc="-60" dirty="0">
                <a:latin typeface="Times New Roman"/>
                <a:cs typeface="Times New Roman"/>
              </a:rPr>
              <a:t>Устаджалиловым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267" y="564896"/>
            <a:ext cx="257111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14145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(помощник	</a:t>
            </a:r>
            <a:r>
              <a:rPr sz="1900" b="1" spc="-60" dirty="0">
                <a:latin typeface="Times New Roman"/>
                <a:cs typeface="Times New Roman"/>
              </a:rPr>
              <a:t>Айтматова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69767" y="564896"/>
            <a:ext cx="2921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25" dirty="0">
                <a:latin typeface="Times New Roman"/>
                <a:cs typeface="Times New Roman"/>
              </a:rPr>
              <a:t>по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8011" y="564896"/>
            <a:ext cx="15487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65" dirty="0">
                <a:latin typeface="Times New Roman"/>
                <a:cs typeface="Times New Roman"/>
              </a:rPr>
              <a:t>гу</a:t>
            </a:r>
            <a:r>
              <a:rPr sz="1900" b="1" spc="-40" dirty="0">
                <a:latin typeface="Times New Roman"/>
                <a:cs typeface="Times New Roman"/>
              </a:rPr>
              <a:t>манита</a:t>
            </a:r>
            <a:r>
              <a:rPr sz="1900" b="1" spc="-35" dirty="0">
                <a:latin typeface="Times New Roman"/>
                <a:cs typeface="Times New Roman"/>
              </a:rPr>
              <a:t>р</a:t>
            </a:r>
            <a:r>
              <a:rPr sz="1900" b="1" dirty="0">
                <a:latin typeface="Times New Roman"/>
                <a:cs typeface="Times New Roman"/>
              </a:rPr>
              <a:t>н</a:t>
            </a:r>
            <a:r>
              <a:rPr sz="1900" b="1" spc="20" dirty="0">
                <a:latin typeface="Times New Roman"/>
                <a:cs typeface="Times New Roman"/>
              </a:rPr>
              <a:t>ой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83809" y="564896"/>
            <a:ext cx="74803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35" dirty="0">
                <a:latin typeface="Times New Roman"/>
                <a:cs typeface="Times New Roman"/>
              </a:rPr>
              <a:t>р</a:t>
            </a:r>
            <a:r>
              <a:rPr sz="1900" b="1" spc="-15" dirty="0">
                <a:latin typeface="Times New Roman"/>
                <a:cs typeface="Times New Roman"/>
              </a:rPr>
              <a:t>а</a:t>
            </a:r>
            <a:r>
              <a:rPr sz="1900" b="1" spc="5" dirty="0">
                <a:latin typeface="Times New Roman"/>
                <a:cs typeface="Times New Roman"/>
              </a:rPr>
              <a:t>боте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69634" y="564896"/>
            <a:ext cx="1473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70" dirty="0">
                <a:latin typeface="Times New Roman"/>
                <a:cs typeface="Times New Roman"/>
              </a:rPr>
              <a:t>в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6146" y="564896"/>
            <a:ext cx="2628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21665" algn="l"/>
                <a:tab pos="1588135" algn="l"/>
              </a:tabLst>
            </a:pPr>
            <a:r>
              <a:rPr sz="1900" b="1" spc="25" dirty="0">
                <a:latin typeface="Times New Roman"/>
                <a:cs typeface="Times New Roman"/>
              </a:rPr>
              <a:t>РФ)	</a:t>
            </a:r>
            <a:r>
              <a:rPr sz="1900" b="1" dirty="0">
                <a:latin typeface="Times New Roman"/>
                <a:cs typeface="Times New Roman"/>
              </a:rPr>
              <a:t>Чингиз	</a:t>
            </a:r>
            <a:r>
              <a:rPr sz="1900" b="1" spc="-65" dirty="0">
                <a:latin typeface="Times New Roman"/>
                <a:cs typeface="Times New Roman"/>
              </a:rPr>
              <a:t>Айтматов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8267" y="854455"/>
            <a:ext cx="28936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6319" algn="l"/>
              </a:tabLst>
            </a:pPr>
            <a:r>
              <a:rPr sz="1900" b="1" spc="-30" dirty="0">
                <a:latin typeface="Times New Roman"/>
                <a:cs typeface="Times New Roman"/>
              </a:rPr>
              <a:t>основал	</a:t>
            </a:r>
            <a:r>
              <a:rPr sz="1900" b="1" spc="-10" dirty="0">
                <a:latin typeface="Times New Roman"/>
                <a:cs typeface="Times New Roman"/>
              </a:rPr>
              <a:t>Международный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8952" y="854455"/>
            <a:ext cx="21463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45" dirty="0">
                <a:latin typeface="Times New Roman"/>
                <a:cs typeface="Times New Roman"/>
              </a:rPr>
              <a:t>благотворительный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93207" y="854455"/>
            <a:ext cx="5969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70" dirty="0">
                <a:latin typeface="Times New Roman"/>
                <a:cs typeface="Times New Roman"/>
              </a:rPr>
              <a:t>фо</a:t>
            </a:r>
            <a:r>
              <a:rPr sz="1900" b="1" spc="55" dirty="0">
                <a:latin typeface="Times New Roman"/>
                <a:cs typeface="Times New Roman"/>
              </a:rPr>
              <a:t>н</a:t>
            </a:r>
            <a:r>
              <a:rPr sz="1900" b="1" spc="-40" dirty="0">
                <a:latin typeface="Times New Roman"/>
                <a:cs typeface="Times New Roman"/>
              </a:rPr>
              <a:t>д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39966" y="854455"/>
            <a:ext cx="91122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85" dirty="0">
                <a:latin typeface="Times New Roman"/>
                <a:cs typeface="Times New Roman"/>
              </a:rPr>
              <a:t>«</a:t>
            </a:r>
            <a:r>
              <a:rPr sz="1900" b="1" spc="65" dirty="0">
                <a:latin typeface="Times New Roman"/>
                <a:cs typeface="Times New Roman"/>
              </a:rPr>
              <a:t>Д</a:t>
            </a:r>
            <a:r>
              <a:rPr sz="1900" b="1" spc="45" dirty="0">
                <a:latin typeface="Times New Roman"/>
                <a:cs typeface="Times New Roman"/>
              </a:rPr>
              <a:t>и</a:t>
            </a:r>
            <a:r>
              <a:rPr sz="1900" b="1" spc="-35" dirty="0">
                <a:latin typeface="Times New Roman"/>
                <a:cs typeface="Times New Roman"/>
              </a:rPr>
              <a:t>а</a:t>
            </a:r>
            <a:r>
              <a:rPr sz="1900" b="1" spc="-200" dirty="0">
                <a:latin typeface="Times New Roman"/>
                <a:cs typeface="Times New Roman"/>
              </a:rPr>
              <a:t>л</a:t>
            </a:r>
            <a:r>
              <a:rPr sz="1900" b="1" spc="-20" dirty="0">
                <a:latin typeface="Times New Roman"/>
                <a:cs typeface="Times New Roman"/>
              </a:rPr>
              <a:t>ог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399401" y="854455"/>
            <a:ext cx="148526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8955" algn="l"/>
              </a:tabLst>
            </a:pPr>
            <a:r>
              <a:rPr sz="1900" b="1" spc="40" dirty="0">
                <a:latin typeface="Times New Roman"/>
                <a:cs typeface="Times New Roman"/>
              </a:rPr>
              <a:t>без	</a:t>
            </a:r>
            <a:r>
              <a:rPr sz="1900" b="1" spc="-25" dirty="0">
                <a:latin typeface="Times New Roman"/>
                <a:cs typeface="Times New Roman"/>
              </a:rPr>
              <a:t>границ»,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97200" y="1144016"/>
            <a:ext cx="127508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18540" algn="l"/>
              </a:tabLst>
            </a:pPr>
            <a:r>
              <a:rPr sz="1900" b="1" spc="-85" dirty="0">
                <a:latin typeface="Times New Roman"/>
                <a:cs typeface="Times New Roman"/>
              </a:rPr>
              <a:t>я</a:t>
            </a:r>
            <a:r>
              <a:rPr sz="1900" b="1" spc="-130" dirty="0">
                <a:latin typeface="Times New Roman"/>
                <a:cs typeface="Times New Roman"/>
              </a:rPr>
              <a:t>вл</a:t>
            </a:r>
            <a:r>
              <a:rPr sz="1900" b="1" spc="-114" dirty="0">
                <a:latin typeface="Times New Roman"/>
                <a:cs typeface="Times New Roman"/>
              </a:rPr>
              <a:t>я</a:t>
            </a:r>
            <a:r>
              <a:rPr sz="1900" b="1" spc="-85" dirty="0">
                <a:latin typeface="Times New Roman"/>
                <a:cs typeface="Times New Roman"/>
              </a:rPr>
              <a:t>лс</a:t>
            </a:r>
            <a:r>
              <a:rPr sz="1900" b="1" spc="-90" dirty="0">
                <a:latin typeface="Times New Roman"/>
                <a:cs typeface="Times New Roman"/>
              </a:rPr>
              <a:t>я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Times New Roman"/>
                <a:cs typeface="Times New Roman"/>
              </a:rPr>
              <a:t>до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39158" y="1144016"/>
            <a:ext cx="16414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53440" algn="l"/>
              </a:tabLst>
            </a:pPr>
            <a:r>
              <a:rPr sz="1900" b="1" spc="-80" dirty="0">
                <a:latin typeface="Times New Roman"/>
                <a:cs typeface="Times New Roman"/>
              </a:rPr>
              <a:t>к</a:t>
            </a:r>
            <a:r>
              <a:rPr sz="1900" b="1" spc="-5" dirty="0">
                <a:latin typeface="Times New Roman"/>
                <a:cs typeface="Times New Roman"/>
              </a:rPr>
              <a:t>онца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55" dirty="0">
                <a:latin typeface="Times New Roman"/>
                <a:cs typeface="Times New Roman"/>
              </a:rPr>
              <a:t>ж</a:t>
            </a:r>
            <a:r>
              <a:rPr sz="1900" b="1" spc="40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з</a:t>
            </a:r>
            <a:r>
              <a:rPr sz="1900" b="1" spc="35" dirty="0">
                <a:latin typeface="Times New Roman"/>
                <a:cs typeface="Times New Roman"/>
              </a:rPr>
              <a:t>н</a:t>
            </a:r>
            <a:r>
              <a:rPr sz="1900" b="1" spc="10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48527" y="1144016"/>
            <a:ext cx="11449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7665" algn="l"/>
              </a:tabLst>
            </a:pPr>
            <a:r>
              <a:rPr sz="1900" b="1" spc="15" dirty="0">
                <a:latin typeface="Times New Roman"/>
                <a:cs typeface="Times New Roman"/>
              </a:rPr>
              <a:t>В	</a:t>
            </a:r>
            <a:r>
              <a:rPr sz="1900" b="1" spc="-55" dirty="0">
                <a:latin typeface="Times New Roman"/>
                <a:cs typeface="Times New Roman"/>
              </a:rPr>
              <a:t>рамках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62468" y="1144016"/>
            <a:ext cx="132270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91540" algn="l"/>
              </a:tabLst>
            </a:pPr>
            <a:r>
              <a:rPr sz="1900" b="1" spc="70" dirty="0">
                <a:latin typeface="Times New Roman"/>
                <a:cs typeface="Times New Roman"/>
              </a:rPr>
              <a:t>фо</a:t>
            </a:r>
            <a:r>
              <a:rPr sz="1900" b="1" spc="55" dirty="0">
                <a:latin typeface="Times New Roman"/>
                <a:cs typeface="Times New Roman"/>
              </a:rPr>
              <a:t>н</a:t>
            </a:r>
            <a:r>
              <a:rPr sz="1900" b="1" spc="-50" dirty="0">
                <a:latin typeface="Times New Roman"/>
                <a:cs typeface="Times New Roman"/>
              </a:rPr>
              <a:t>д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55" dirty="0">
                <a:latin typeface="Times New Roman"/>
                <a:cs typeface="Times New Roman"/>
              </a:rPr>
              <a:t>б</a:t>
            </a:r>
            <a:r>
              <a:rPr sz="1900" b="1" spc="-70" dirty="0">
                <a:latin typeface="Times New Roman"/>
                <a:cs typeface="Times New Roman"/>
              </a:rPr>
              <a:t>ы</a:t>
            </a:r>
            <a:r>
              <a:rPr sz="1900" b="1" spc="-200" dirty="0">
                <a:latin typeface="Times New Roman"/>
                <a:cs typeface="Times New Roman"/>
              </a:rPr>
              <a:t>л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8267" y="1144016"/>
            <a:ext cx="296862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88135" algn="l"/>
              </a:tabLst>
            </a:pPr>
            <a:r>
              <a:rPr sz="1900" b="1" spc="-10" dirty="0">
                <a:latin typeface="Times New Roman"/>
                <a:cs typeface="Times New Roman"/>
              </a:rPr>
              <a:t>президентом	</a:t>
            </a:r>
            <a:r>
              <a:rPr sz="1900" b="1" spc="-20" dirty="0">
                <a:latin typeface="Times New Roman"/>
                <a:cs typeface="Times New Roman"/>
              </a:rPr>
              <a:t>которого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416050" algn="l"/>
                <a:tab pos="2352040" algn="l"/>
              </a:tabLst>
            </a:pPr>
            <a:r>
              <a:rPr sz="1900" b="1" dirty="0">
                <a:latin typeface="Times New Roman"/>
                <a:cs typeface="Times New Roman"/>
              </a:rPr>
              <a:t>разраб</a:t>
            </a:r>
            <a:r>
              <a:rPr sz="1900" b="1" spc="-5" dirty="0">
                <a:latin typeface="Times New Roman"/>
                <a:cs typeface="Times New Roman"/>
              </a:rPr>
              <a:t>о</a:t>
            </a:r>
            <a:r>
              <a:rPr sz="1900" b="1" spc="-60" dirty="0">
                <a:latin typeface="Times New Roman"/>
                <a:cs typeface="Times New Roman"/>
              </a:rPr>
              <a:t>т</a:t>
            </a:r>
            <a:r>
              <a:rPr sz="1900" b="1" spc="-5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н	</a:t>
            </a:r>
            <a:r>
              <a:rPr sz="1900" b="1" spc="15" dirty="0">
                <a:latin typeface="Times New Roman"/>
                <a:cs typeface="Times New Roman"/>
              </a:rPr>
              <a:t>про</a:t>
            </a:r>
            <a:r>
              <a:rPr sz="1900" b="1" spc="5" dirty="0">
                <a:latin typeface="Times New Roman"/>
                <a:cs typeface="Times New Roman"/>
              </a:rPr>
              <a:t>е</a:t>
            </a:r>
            <a:r>
              <a:rPr sz="1900" b="1" spc="-95" dirty="0">
                <a:latin typeface="Times New Roman"/>
                <a:cs typeface="Times New Roman"/>
              </a:rPr>
              <a:t>к</a:t>
            </a:r>
            <a:r>
              <a:rPr sz="1900" b="1" spc="-80" dirty="0">
                <a:latin typeface="Times New Roman"/>
                <a:cs typeface="Times New Roman"/>
              </a:rPr>
              <a:t>т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55" dirty="0">
                <a:latin typeface="Times New Roman"/>
                <a:cs typeface="Times New Roman"/>
              </a:rPr>
              <a:t>«</a:t>
            </a:r>
            <a:r>
              <a:rPr sz="1900" b="1" spc="-100" dirty="0">
                <a:latin typeface="Times New Roman"/>
                <a:cs typeface="Times New Roman"/>
              </a:rPr>
              <a:t>М</a:t>
            </a:r>
            <a:r>
              <a:rPr sz="1900" b="1" spc="-10" dirty="0">
                <a:latin typeface="Times New Roman"/>
                <a:cs typeface="Times New Roman"/>
              </a:rPr>
              <a:t>ир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390391" y="1433524"/>
            <a:ext cx="549719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42925" algn="l"/>
                <a:tab pos="1673860" algn="l"/>
                <a:tab pos="1976755" algn="l"/>
                <a:tab pos="2818765" algn="l"/>
                <a:tab pos="4175125" algn="l"/>
                <a:tab pos="5344160" algn="l"/>
              </a:tabLst>
            </a:pPr>
            <a:r>
              <a:rPr sz="1900" b="1" spc="45" dirty="0">
                <a:latin typeface="Times New Roman"/>
                <a:cs typeface="Times New Roman"/>
              </a:rPr>
              <a:t>бе</a:t>
            </a:r>
            <a:r>
              <a:rPr sz="1900" b="1" spc="40" dirty="0">
                <a:latin typeface="Times New Roman"/>
                <a:cs typeface="Times New Roman"/>
              </a:rPr>
              <a:t>з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25" dirty="0">
                <a:latin typeface="Times New Roman"/>
                <a:cs typeface="Times New Roman"/>
              </a:rPr>
              <a:t>гран</a:t>
            </a:r>
            <a:r>
              <a:rPr sz="1900" b="1" spc="-20" dirty="0">
                <a:latin typeface="Times New Roman"/>
                <a:cs typeface="Times New Roman"/>
              </a:rPr>
              <a:t>и</a:t>
            </a:r>
            <a:r>
              <a:rPr sz="1900" b="1" dirty="0">
                <a:latin typeface="Times New Roman"/>
                <a:cs typeface="Times New Roman"/>
              </a:rPr>
              <a:t>ц</a:t>
            </a:r>
            <a:r>
              <a:rPr sz="1900" b="1" spc="-80" dirty="0">
                <a:latin typeface="Times New Roman"/>
                <a:cs typeface="Times New Roman"/>
              </a:rPr>
              <a:t>»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также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0" dirty="0">
                <a:latin typeface="Times New Roman"/>
                <a:cs typeface="Times New Roman"/>
              </a:rPr>
              <a:t>п</a:t>
            </a:r>
            <a:r>
              <a:rPr sz="1900" b="1" spc="-20" dirty="0">
                <a:latin typeface="Times New Roman"/>
                <a:cs typeface="Times New Roman"/>
              </a:rPr>
              <a:t>ро</a:t>
            </a:r>
            <a:r>
              <a:rPr sz="1900" b="1" spc="-5" dirty="0">
                <a:latin typeface="Times New Roman"/>
                <a:cs typeface="Times New Roman"/>
              </a:rPr>
              <a:t>г</a:t>
            </a:r>
            <a:r>
              <a:rPr sz="1900" b="1" spc="-35" dirty="0">
                <a:latin typeface="Times New Roman"/>
                <a:cs typeface="Times New Roman"/>
              </a:rPr>
              <a:t>р</a:t>
            </a:r>
            <a:r>
              <a:rPr sz="1900" b="1" spc="-20" dirty="0">
                <a:latin typeface="Times New Roman"/>
                <a:cs typeface="Times New Roman"/>
              </a:rPr>
              <a:t>а</a:t>
            </a:r>
            <a:r>
              <a:rPr sz="1900" b="1" spc="-105" dirty="0">
                <a:latin typeface="Times New Roman"/>
                <a:cs typeface="Times New Roman"/>
              </a:rPr>
              <a:t>м</a:t>
            </a:r>
            <a:r>
              <a:rPr sz="1900" b="1" spc="-114" dirty="0">
                <a:latin typeface="Times New Roman"/>
                <a:cs typeface="Times New Roman"/>
              </a:rPr>
              <a:t>м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5" dirty="0">
                <a:latin typeface="Times New Roman"/>
                <a:cs typeface="Times New Roman"/>
              </a:rPr>
              <a:t>р</a:t>
            </a:r>
            <a:r>
              <a:rPr sz="1900" b="1" spc="-25" dirty="0">
                <a:latin typeface="Times New Roman"/>
                <a:cs typeface="Times New Roman"/>
              </a:rPr>
              <a:t>азвит</a:t>
            </a:r>
            <a:r>
              <a:rPr sz="1900" b="1" spc="-40" dirty="0">
                <a:latin typeface="Times New Roman"/>
                <a:cs typeface="Times New Roman"/>
              </a:rPr>
              <a:t>и</a:t>
            </a:r>
            <a:r>
              <a:rPr sz="1900" b="1" spc="-95" dirty="0">
                <a:latin typeface="Times New Roman"/>
                <a:cs typeface="Times New Roman"/>
              </a:rPr>
              <a:t>я</a:t>
            </a:r>
            <a:r>
              <a:rPr sz="1900" b="1" dirty="0">
                <a:latin typeface="Times New Roman"/>
                <a:cs typeface="Times New Roman"/>
              </a:rPr>
              <a:t>	и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58267" y="1723389"/>
            <a:ext cx="58299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/>
                <a:cs typeface="Times New Roman"/>
              </a:rPr>
              <a:t>поддержки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русского</a:t>
            </a:r>
            <a:r>
              <a:rPr sz="1900" b="1" spc="25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языка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странах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бывшего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СССР.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8267" y="4460875"/>
            <a:ext cx="8550910" cy="1473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900" b="1" dirty="0">
                <a:latin typeface="Times New Roman"/>
                <a:cs typeface="Times New Roman"/>
              </a:rPr>
              <a:t>Чингиз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Айтматов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80" dirty="0">
                <a:latin typeface="Times New Roman"/>
                <a:cs typeface="Times New Roman"/>
              </a:rPr>
              <a:t>вел</a:t>
            </a:r>
            <a:r>
              <a:rPr sz="1900" b="1" spc="-7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очень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активную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5" dirty="0">
                <a:latin typeface="Times New Roman"/>
                <a:cs typeface="Times New Roman"/>
              </a:rPr>
              <a:t>общественную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политическую </a:t>
            </a:r>
            <a:r>
              <a:rPr sz="1900" b="1" spc="-2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деятельность:</a:t>
            </a:r>
            <a:r>
              <a:rPr sz="1900" b="1" spc="-40" dirty="0">
                <a:latin typeface="Times New Roman"/>
                <a:cs typeface="Times New Roman"/>
              </a:rPr>
              <a:t> депутат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Совета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Национальностей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ВС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СССР</a:t>
            </a:r>
            <a:r>
              <a:rPr sz="1900" b="1" spc="-65" dirty="0">
                <a:latin typeface="Times New Roman"/>
                <a:cs typeface="Times New Roman"/>
              </a:rPr>
              <a:t> 7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—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-204" dirty="0">
                <a:latin typeface="Times New Roman"/>
                <a:cs typeface="Times New Roman"/>
              </a:rPr>
              <a:t>11</a:t>
            </a:r>
            <a:r>
              <a:rPr sz="1900" b="1" spc="-20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созывов 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65" dirty="0">
                <a:latin typeface="Times New Roman"/>
                <a:cs typeface="Times New Roman"/>
              </a:rPr>
              <a:t>(1966—1989)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от </a:t>
            </a:r>
            <a:r>
              <a:rPr sz="1900" b="1" spc="-10" dirty="0">
                <a:latin typeface="Times New Roman"/>
                <a:cs typeface="Times New Roman"/>
              </a:rPr>
              <a:t>Киргизской </a:t>
            </a:r>
            <a:r>
              <a:rPr sz="1900" b="1" spc="-45" dirty="0">
                <a:latin typeface="Times New Roman"/>
                <a:cs typeface="Times New Roman"/>
              </a:rPr>
              <a:t>ССР, </a:t>
            </a:r>
            <a:r>
              <a:rPr sz="1900" b="1" spc="-20" dirty="0">
                <a:latin typeface="Times New Roman"/>
                <a:cs typeface="Times New Roman"/>
              </a:rPr>
              <a:t>народный </a:t>
            </a:r>
            <a:r>
              <a:rPr sz="1900" b="1" spc="-40" dirty="0">
                <a:latin typeface="Times New Roman"/>
                <a:cs typeface="Times New Roman"/>
              </a:rPr>
              <a:t>депутат </a:t>
            </a:r>
            <a:r>
              <a:rPr sz="1900" b="1" spc="-70" dirty="0">
                <a:latin typeface="Times New Roman"/>
                <a:cs typeface="Times New Roman"/>
              </a:rPr>
              <a:t>СССР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(1989—1991),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член </a:t>
            </a:r>
            <a:r>
              <a:rPr sz="1900" b="1" spc="-45" dirty="0">
                <a:latin typeface="Times New Roman"/>
                <a:cs typeface="Times New Roman"/>
              </a:rPr>
              <a:t> </a:t>
            </a:r>
            <a:r>
              <a:rPr sz="1900" b="1" spc="10" dirty="0">
                <a:latin typeface="Times New Roman"/>
                <a:cs typeface="Times New Roman"/>
              </a:rPr>
              <a:t>Президентского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совета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-50" dirty="0">
                <a:latin typeface="Times New Roman"/>
                <a:cs typeface="Times New Roman"/>
              </a:rPr>
              <a:t>СССР,</a:t>
            </a:r>
            <a:r>
              <a:rPr sz="1900" b="1" spc="-45" dirty="0">
                <a:latin typeface="Times New Roman"/>
                <a:cs typeface="Times New Roman"/>
              </a:rPr>
              <a:t> член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60" dirty="0">
                <a:latin typeface="Times New Roman"/>
                <a:cs typeface="Times New Roman"/>
              </a:rPr>
              <a:t>ЦК</a:t>
            </a:r>
            <a:r>
              <a:rPr sz="1900" b="1" spc="60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Компартии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Киргизии,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член </a:t>
            </a:r>
            <a:r>
              <a:rPr sz="1900" b="1" spc="-4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секретариата</a:t>
            </a:r>
            <a:r>
              <a:rPr sz="1900" b="1" spc="265" dirty="0">
                <a:latin typeface="Times New Roman"/>
                <a:cs typeface="Times New Roman"/>
              </a:rPr>
              <a:t> </a:t>
            </a:r>
            <a:r>
              <a:rPr sz="1900" b="1" spc="30" dirty="0">
                <a:latin typeface="Times New Roman"/>
                <a:cs typeface="Times New Roman"/>
              </a:rPr>
              <a:t>СП</a:t>
            </a:r>
            <a:r>
              <a:rPr sz="1900" b="1" spc="19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СССР</a:t>
            </a:r>
            <a:r>
              <a:rPr sz="1900" b="1" spc="28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215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СК</a:t>
            </a:r>
            <a:r>
              <a:rPr sz="1900" b="1" spc="300" dirty="0">
                <a:latin typeface="Times New Roman"/>
                <a:cs typeface="Times New Roman"/>
              </a:rPr>
              <a:t> </a:t>
            </a:r>
            <a:r>
              <a:rPr sz="1900" b="1" spc="-55" dirty="0">
                <a:latin typeface="Times New Roman"/>
                <a:cs typeface="Times New Roman"/>
              </a:rPr>
              <a:t>СССР,</a:t>
            </a:r>
            <a:r>
              <a:rPr sz="1900" b="1" spc="28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один</a:t>
            </a:r>
            <a:r>
              <a:rPr sz="1900" b="1" spc="220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из</a:t>
            </a:r>
            <a:r>
              <a:rPr sz="1900" b="1" spc="204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руководителей</a:t>
            </a:r>
            <a:r>
              <a:rPr sz="1900" b="1" spc="26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Советского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07832" y="5908954"/>
            <a:ext cx="9994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30" dirty="0">
                <a:latin typeface="Times New Roman"/>
                <a:cs typeface="Times New Roman"/>
              </a:rPr>
              <a:t>редактор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8267" y="5908954"/>
            <a:ext cx="7413625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61415" algn="l"/>
                <a:tab pos="2802890" algn="l"/>
                <a:tab pos="3202305" algn="l"/>
                <a:tab pos="4377690" algn="l"/>
                <a:tab pos="5078730" algn="l"/>
                <a:tab pos="5377815" algn="l"/>
                <a:tab pos="6491605" algn="l"/>
              </a:tabLst>
            </a:pPr>
            <a:r>
              <a:rPr sz="1900" b="1" spc="-35" dirty="0">
                <a:latin typeface="Times New Roman"/>
                <a:cs typeface="Times New Roman"/>
              </a:rPr>
              <a:t>к</a:t>
            </a:r>
            <a:r>
              <a:rPr sz="1900" b="1" spc="-20" dirty="0">
                <a:latin typeface="Times New Roman"/>
                <a:cs typeface="Times New Roman"/>
              </a:rPr>
              <a:t>о</a:t>
            </a:r>
            <a:r>
              <a:rPr sz="1900" b="1" spc="-55" dirty="0">
                <a:latin typeface="Times New Roman"/>
                <a:cs typeface="Times New Roman"/>
              </a:rPr>
              <a:t>м</a:t>
            </a:r>
            <a:r>
              <a:rPr sz="1900" b="1" spc="-60" dirty="0">
                <a:latin typeface="Times New Roman"/>
                <a:cs typeface="Times New Roman"/>
              </a:rPr>
              <a:t>и</a:t>
            </a:r>
            <a:r>
              <a:rPr sz="1900" b="1" spc="-40" dirty="0">
                <a:latin typeface="Times New Roman"/>
                <a:cs typeface="Times New Roman"/>
              </a:rPr>
              <a:t>тета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35" dirty="0">
                <a:latin typeface="Times New Roman"/>
                <a:cs typeface="Times New Roman"/>
              </a:rPr>
              <a:t>с</a:t>
            </a:r>
            <a:r>
              <a:rPr sz="1900" b="1" spc="45" dirty="0">
                <a:latin typeface="Times New Roman"/>
                <a:cs typeface="Times New Roman"/>
              </a:rPr>
              <a:t>о</a:t>
            </a:r>
            <a:r>
              <a:rPr sz="1900" b="1" spc="-200" dirty="0">
                <a:latin typeface="Times New Roman"/>
                <a:cs typeface="Times New Roman"/>
              </a:rPr>
              <a:t>л</a:t>
            </a:r>
            <a:r>
              <a:rPr sz="1900" b="1" spc="-10" dirty="0">
                <a:latin typeface="Times New Roman"/>
                <a:cs typeface="Times New Roman"/>
              </a:rPr>
              <a:t>и</a:t>
            </a:r>
            <a:r>
              <a:rPr sz="1900" b="1" spc="-50" dirty="0">
                <a:latin typeface="Times New Roman"/>
                <a:cs typeface="Times New Roman"/>
              </a:rPr>
              <a:t>д</a:t>
            </a:r>
            <a:r>
              <a:rPr sz="1900" b="1" spc="-45" dirty="0">
                <a:latin typeface="Times New Roman"/>
                <a:cs typeface="Times New Roman"/>
              </a:rPr>
              <a:t>а</a:t>
            </a:r>
            <a:r>
              <a:rPr sz="1900" b="1" spc="-5" dirty="0">
                <a:latin typeface="Times New Roman"/>
                <a:cs typeface="Times New Roman"/>
              </a:rPr>
              <a:t>р</a:t>
            </a:r>
            <a:r>
              <a:rPr sz="1900" b="1" spc="-10" dirty="0">
                <a:latin typeface="Times New Roman"/>
                <a:cs typeface="Times New Roman"/>
              </a:rPr>
              <a:t>н</a:t>
            </a:r>
            <a:r>
              <a:rPr sz="1900" b="1" dirty="0">
                <a:latin typeface="Times New Roman"/>
                <a:cs typeface="Times New Roman"/>
              </a:rPr>
              <a:t>ости	</a:t>
            </a:r>
            <a:r>
              <a:rPr sz="1900" b="1" spc="30" dirty="0">
                <a:latin typeface="Times New Roman"/>
                <a:cs typeface="Times New Roman"/>
              </a:rPr>
              <a:t>с</a:t>
            </a:r>
            <a:r>
              <a:rPr sz="1900" b="1" spc="40" dirty="0">
                <a:latin typeface="Times New Roman"/>
                <a:cs typeface="Times New Roman"/>
              </a:rPr>
              <a:t>о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20" dirty="0">
                <a:latin typeface="Times New Roman"/>
                <a:cs typeface="Times New Roman"/>
              </a:rPr>
              <a:t>стра</a:t>
            </a:r>
            <a:r>
              <a:rPr sz="1900" b="1" spc="-30" dirty="0">
                <a:latin typeface="Times New Roman"/>
                <a:cs typeface="Times New Roman"/>
              </a:rPr>
              <a:t>н</a:t>
            </a:r>
            <a:r>
              <a:rPr sz="1900" b="1" spc="-35" dirty="0">
                <a:latin typeface="Times New Roman"/>
                <a:cs typeface="Times New Roman"/>
              </a:rPr>
              <a:t>а</a:t>
            </a:r>
            <a:r>
              <a:rPr sz="1900" b="1" spc="-50" dirty="0">
                <a:latin typeface="Times New Roman"/>
                <a:cs typeface="Times New Roman"/>
              </a:rPr>
              <a:t>ми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120" dirty="0">
                <a:latin typeface="Times New Roman"/>
                <a:cs typeface="Times New Roman"/>
              </a:rPr>
              <a:t>А</a:t>
            </a:r>
            <a:r>
              <a:rPr sz="1900" b="1" spc="10" dirty="0">
                <a:latin typeface="Times New Roman"/>
                <a:cs typeface="Times New Roman"/>
              </a:rPr>
              <a:t>зи</a:t>
            </a:r>
            <a:r>
              <a:rPr sz="1900" b="1" spc="20" dirty="0">
                <a:latin typeface="Times New Roman"/>
                <a:cs typeface="Times New Roman"/>
              </a:rPr>
              <a:t>и</a:t>
            </a:r>
            <a:r>
              <a:rPr sz="1900" b="1" dirty="0">
                <a:latin typeface="Times New Roman"/>
                <a:cs typeface="Times New Roman"/>
              </a:rPr>
              <a:t>	и	</a:t>
            </a:r>
            <a:r>
              <a:rPr sz="1900" b="1" spc="25" dirty="0">
                <a:latin typeface="Times New Roman"/>
                <a:cs typeface="Times New Roman"/>
              </a:rPr>
              <a:t>А</a:t>
            </a:r>
            <a:r>
              <a:rPr sz="1900" b="1" spc="35" dirty="0">
                <a:latin typeface="Times New Roman"/>
                <a:cs typeface="Times New Roman"/>
              </a:rPr>
              <a:t>ф</a:t>
            </a:r>
            <a:r>
              <a:rPr sz="1900" b="1" spc="-30" dirty="0">
                <a:latin typeface="Times New Roman"/>
                <a:cs typeface="Times New Roman"/>
              </a:rPr>
              <a:t>рик</a:t>
            </a:r>
            <a:r>
              <a:rPr sz="1900" b="1" spc="-20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,</a:t>
            </a:r>
            <a:r>
              <a:rPr sz="1900" b="1" dirty="0">
                <a:latin typeface="Times New Roman"/>
                <a:cs typeface="Times New Roman"/>
              </a:rPr>
              <a:t>	</a:t>
            </a:r>
            <a:r>
              <a:rPr sz="1900" b="1" spc="-70" dirty="0">
                <a:latin typeface="Times New Roman"/>
                <a:cs typeface="Times New Roman"/>
              </a:rPr>
              <a:t>г</a:t>
            </a:r>
            <a:r>
              <a:rPr sz="1900" b="1" spc="-110" dirty="0">
                <a:latin typeface="Times New Roman"/>
                <a:cs typeface="Times New Roman"/>
              </a:rPr>
              <a:t>ла</a:t>
            </a:r>
            <a:r>
              <a:rPr sz="1900" b="1" spc="-95" dirty="0">
                <a:latin typeface="Times New Roman"/>
                <a:cs typeface="Times New Roman"/>
              </a:rPr>
              <a:t>в</a:t>
            </a:r>
            <a:r>
              <a:rPr sz="1900" b="1" dirty="0">
                <a:latin typeface="Times New Roman"/>
                <a:cs typeface="Times New Roman"/>
              </a:rPr>
              <a:t>н</a:t>
            </a:r>
            <a:r>
              <a:rPr sz="1900" b="1" spc="-45" dirty="0">
                <a:latin typeface="Times New Roman"/>
                <a:cs typeface="Times New Roman"/>
              </a:rPr>
              <a:t>ый</a:t>
            </a:r>
            <a:endParaRPr sz="1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350645" algn="l"/>
                <a:tab pos="3339465" algn="l"/>
                <a:tab pos="5124450" algn="l"/>
              </a:tabLst>
            </a:pPr>
            <a:r>
              <a:rPr sz="1900" b="1" spc="-40" dirty="0">
                <a:latin typeface="Times New Roman"/>
                <a:cs typeface="Times New Roman"/>
              </a:rPr>
              <a:t>журнала	</a:t>
            </a:r>
            <a:r>
              <a:rPr sz="1900" b="1" spc="-10" dirty="0">
                <a:latin typeface="Times New Roman"/>
                <a:cs typeface="Times New Roman"/>
              </a:rPr>
              <a:t>«Иностранная	</a:t>
            </a:r>
            <a:r>
              <a:rPr sz="1900" b="1" spc="-45" dirty="0">
                <a:latin typeface="Times New Roman"/>
                <a:cs typeface="Times New Roman"/>
              </a:rPr>
              <a:t>литература»,	</a:t>
            </a:r>
            <a:r>
              <a:rPr sz="1900" b="1" spc="-10" dirty="0">
                <a:latin typeface="Times New Roman"/>
                <a:cs typeface="Times New Roman"/>
              </a:rPr>
              <a:t>инициатор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73951" y="6198514"/>
            <a:ext cx="183324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latin typeface="Times New Roman"/>
                <a:cs typeface="Times New Roman"/>
              </a:rPr>
              <a:t>международного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58267" y="6488379"/>
            <a:ext cx="616712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900" b="1" spc="-60" dirty="0">
                <a:latin typeface="Times New Roman"/>
                <a:cs typeface="Times New Roman"/>
              </a:rPr>
              <a:t>интеллектуального</a:t>
            </a:r>
            <a:r>
              <a:rPr sz="1900" b="1" spc="8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движения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«Иссык-Кульский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форум».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0" y="2040635"/>
            <a:ext cx="9031605" cy="2517775"/>
            <a:chOff x="0" y="2040635"/>
            <a:chExt cx="9031605" cy="2517775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0364" y="2180843"/>
              <a:ext cx="3070860" cy="22372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040635"/>
              <a:ext cx="3389376" cy="251764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17648" y="2106167"/>
              <a:ext cx="3913632" cy="23865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000"/>
            <a:ext cx="9144000" cy="6850380"/>
            <a:chOff x="0" y="8000"/>
            <a:chExt cx="9144000" cy="685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1435" y="1413763"/>
              <a:ext cx="210312" cy="2103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0435" y="1338326"/>
              <a:ext cx="306701" cy="2867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000"/>
              <a:ext cx="9144000" cy="684999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60" dirty="0"/>
              <a:t>Лишь</a:t>
            </a:r>
            <a:r>
              <a:rPr spc="114" dirty="0"/>
              <a:t> </a:t>
            </a:r>
            <a:r>
              <a:rPr spc="-25" dirty="0"/>
              <a:t>на</a:t>
            </a:r>
            <a:r>
              <a:rPr spc="120" dirty="0"/>
              <a:t> </a:t>
            </a:r>
            <a:r>
              <a:rPr spc="-20" dirty="0"/>
              <a:t>последнем</a:t>
            </a:r>
            <a:r>
              <a:rPr spc="100" dirty="0"/>
              <a:t> </a:t>
            </a:r>
            <a:r>
              <a:rPr spc="-35" dirty="0"/>
              <a:t>году</a:t>
            </a:r>
            <a:r>
              <a:rPr spc="95" dirty="0"/>
              <a:t> </a:t>
            </a:r>
            <a:r>
              <a:rPr spc="30" dirty="0"/>
              <a:t>жизни</a:t>
            </a:r>
            <a:r>
              <a:rPr spc="100" dirty="0"/>
              <a:t> </a:t>
            </a:r>
            <a:r>
              <a:rPr spc="-45" dirty="0"/>
              <a:t>писателя</a:t>
            </a:r>
            <a:r>
              <a:rPr spc="120" dirty="0"/>
              <a:t> </a:t>
            </a:r>
            <a:r>
              <a:rPr spc="-75" dirty="0"/>
              <a:t>встал</a:t>
            </a:r>
            <a:r>
              <a:rPr spc="100" dirty="0"/>
              <a:t> </a:t>
            </a:r>
            <a:r>
              <a:rPr spc="5" dirty="0"/>
              <a:t>вопрос</a:t>
            </a:r>
            <a:r>
              <a:rPr spc="110" dirty="0"/>
              <a:t> </a:t>
            </a:r>
            <a:r>
              <a:rPr spc="35" dirty="0"/>
              <a:t>о</a:t>
            </a:r>
            <a:r>
              <a:rPr spc="100" dirty="0"/>
              <a:t> </a:t>
            </a:r>
            <a:r>
              <a:rPr spc="5" dirty="0"/>
              <a:t>присуждении</a:t>
            </a:r>
            <a:r>
              <a:rPr spc="110" dirty="0"/>
              <a:t> </a:t>
            </a:r>
            <a:r>
              <a:rPr spc="-40" dirty="0"/>
              <a:t>ему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74065" y="564896"/>
            <a:ext cx="8197215" cy="24949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algn="just">
              <a:lnSpc>
                <a:spcPts val="2280"/>
              </a:lnSpc>
              <a:spcBef>
                <a:spcPts val="170"/>
              </a:spcBef>
            </a:pPr>
            <a:r>
              <a:rPr sz="1900" b="1" spc="5" dirty="0">
                <a:latin typeface="Times New Roman"/>
                <a:cs typeface="Times New Roman"/>
              </a:rPr>
              <a:t>Нобелевской </a:t>
            </a:r>
            <a:r>
              <a:rPr sz="1900" b="1" spc="-10" dirty="0">
                <a:latin typeface="Times New Roman"/>
                <a:cs typeface="Times New Roman"/>
              </a:rPr>
              <a:t>премии,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причѐм</a:t>
            </a:r>
            <a:r>
              <a:rPr sz="1900" b="1" spc="-1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соискательный</a:t>
            </a:r>
            <a:r>
              <a:rPr sz="1900" b="1" spc="-25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комитет</a:t>
            </a:r>
            <a:r>
              <a:rPr sz="1900" b="1" spc="-3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создало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Турецкое 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35" dirty="0">
                <a:latin typeface="Times New Roman"/>
                <a:cs typeface="Times New Roman"/>
              </a:rPr>
              <a:t>правительство,</a:t>
            </a:r>
            <a:r>
              <a:rPr sz="1900" b="1" spc="-3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так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80" dirty="0">
                <a:latin typeface="Times New Roman"/>
                <a:cs typeface="Times New Roman"/>
              </a:rPr>
              <a:t>как</a:t>
            </a:r>
            <a:r>
              <a:rPr sz="1900" b="1" spc="-7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Айтматов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—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2000" b="1" i="1" spc="-25" dirty="0">
                <a:latin typeface="Times New Roman"/>
                <a:cs typeface="Times New Roman"/>
              </a:rPr>
              <a:t>«крупнейший,</a:t>
            </a:r>
            <a:r>
              <a:rPr sz="2000" b="1" i="1" spc="-20" dirty="0">
                <a:latin typeface="Times New Roman"/>
                <a:cs typeface="Times New Roman"/>
              </a:rPr>
              <a:t> по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40" dirty="0">
                <a:latin typeface="Times New Roman"/>
                <a:cs typeface="Times New Roman"/>
              </a:rPr>
              <a:t>их</a:t>
            </a:r>
            <a:r>
              <a:rPr sz="2000" b="1" i="1" spc="-35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мнению, </a:t>
            </a:r>
            <a:r>
              <a:rPr sz="2000" b="1" i="1" spc="-15" dirty="0">
                <a:latin typeface="Times New Roman"/>
                <a:cs typeface="Times New Roman"/>
              </a:rPr>
              <a:t> </a:t>
            </a:r>
            <a:r>
              <a:rPr sz="2000" b="1" i="1" spc="-60" dirty="0">
                <a:latin typeface="Times New Roman"/>
                <a:cs typeface="Times New Roman"/>
              </a:rPr>
              <a:t>тюркоязычный</a:t>
            </a:r>
            <a:r>
              <a:rPr sz="2000" b="1" i="1" spc="10" dirty="0">
                <a:latin typeface="Times New Roman"/>
                <a:cs typeface="Times New Roman"/>
              </a:rPr>
              <a:t> </a:t>
            </a:r>
            <a:r>
              <a:rPr sz="2000" b="1" i="1" spc="-120" dirty="0">
                <a:latin typeface="Times New Roman"/>
                <a:cs typeface="Times New Roman"/>
              </a:rPr>
              <a:t>писатель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75" dirty="0">
                <a:latin typeface="Times New Roman"/>
                <a:cs typeface="Times New Roman"/>
              </a:rPr>
              <a:t>современности»</a:t>
            </a:r>
            <a:r>
              <a:rPr sz="2000" b="1" i="1" spc="-7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12700" marR="6985" algn="just">
              <a:lnSpc>
                <a:spcPts val="2280"/>
              </a:lnSpc>
            </a:pPr>
            <a:r>
              <a:rPr sz="1900" b="1" spc="-60" dirty="0">
                <a:latin typeface="Times New Roman"/>
                <a:cs typeface="Times New Roman"/>
              </a:rPr>
              <a:t>Умер</a:t>
            </a:r>
            <a:r>
              <a:rPr sz="1900" b="1" spc="-5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Чингиз </a:t>
            </a:r>
            <a:r>
              <a:rPr sz="1900" b="1" spc="-65" dirty="0">
                <a:latin typeface="Times New Roman"/>
                <a:cs typeface="Times New Roman"/>
              </a:rPr>
              <a:t>Айтматов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spc="-130" dirty="0">
                <a:latin typeface="Times New Roman"/>
                <a:cs typeface="Times New Roman"/>
              </a:rPr>
              <a:t>10</a:t>
            </a:r>
            <a:r>
              <a:rPr sz="1900" b="1" spc="-12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июня </a:t>
            </a:r>
            <a:r>
              <a:rPr sz="1900" b="1" spc="-65" dirty="0">
                <a:latin typeface="Times New Roman"/>
                <a:cs typeface="Times New Roman"/>
              </a:rPr>
              <a:t>2008</a:t>
            </a:r>
            <a:r>
              <a:rPr sz="1900" b="1" spc="-60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года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больнице немецкого города </a:t>
            </a:r>
            <a:r>
              <a:rPr sz="1900" b="1" spc="-10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Нюрнберга, </a:t>
            </a:r>
            <a:r>
              <a:rPr sz="1900" b="1" spc="-25" dirty="0">
                <a:latin typeface="Times New Roman"/>
                <a:cs typeface="Times New Roman"/>
              </a:rPr>
              <a:t>где </a:t>
            </a:r>
            <a:r>
              <a:rPr sz="1900" b="1" spc="-35" dirty="0">
                <a:latin typeface="Times New Roman"/>
                <a:cs typeface="Times New Roman"/>
              </a:rPr>
              <a:t>находился </a:t>
            </a:r>
            <a:r>
              <a:rPr sz="1900" b="1" spc="-25" dirty="0">
                <a:latin typeface="Times New Roman"/>
                <a:cs typeface="Times New Roman"/>
              </a:rPr>
              <a:t>на </a:t>
            </a:r>
            <a:r>
              <a:rPr sz="1900" b="1" spc="-20" dirty="0">
                <a:latin typeface="Times New Roman"/>
                <a:cs typeface="Times New Roman"/>
              </a:rPr>
              <a:t>лечении. </a:t>
            </a:r>
            <a:r>
              <a:rPr sz="1900" b="1" spc="30" dirty="0">
                <a:latin typeface="Times New Roman"/>
                <a:cs typeface="Times New Roman"/>
              </a:rPr>
              <a:t>Похоронен </a:t>
            </a:r>
            <a:r>
              <a:rPr sz="1900" b="1" spc="-130" dirty="0">
                <a:latin typeface="Times New Roman"/>
                <a:cs typeface="Times New Roman"/>
              </a:rPr>
              <a:t>14</a:t>
            </a:r>
            <a:r>
              <a:rPr sz="1900" b="1" spc="-12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июня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-65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историко- 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мемориальном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40" dirty="0">
                <a:latin typeface="Times New Roman"/>
                <a:cs typeface="Times New Roman"/>
              </a:rPr>
              <a:t>комплексе</a:t>
            </a:r>
            <a:r>
              <a:rPr sz="1900" b="1" spc="40" dirty="0">
                <a:latin typeface="Times New Roman"/>
                <a:cs typeface="Times New Roman"/>
              </a:rPr>
              <a:t> </a:t>
            </a:r>
            <a:r>
              <a:rPr sz="1900" b="1" spc="-45" dirty="0">
                <a:latin typeface="Times New Roman"/>
                <a:cs typeface="Times New Roman"/>
              </a:rPr>
              <a:t>«Ата-Бейит»</a:t>
            </a:r>
            <a:r>
              <a:rPr sz="1900" b="1" spc="30" dirty="0">
                <a:latin typeface="Times New Roman"/>
                <a:cs typeface="Times New Roman"/>
              </a:rPr>
              <a:t> </a:t>
            </a:r>
            <a:r>
              <a:rPr sz="1900" b="1" spc="-70" dirty="0">
                <a:latin typeface="Times New Roman"/>
                <a:cs typeface="Times New Roman"/>
              </a:rPr>
              <a:t>в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пригороде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Бишкека.</a:t>
            </a:r>
            <a:endParaRPr sz="19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1130"/>
              </a:spcBef>
            </a:pPr>
            <a:r>
              <a:rPr sz="1900" b="1" spc="-85" dirty="0">
                <a:latin typeface="Times New Roman"/>
                <a:cs typeface="Times New Roman"/>
              </a:rPr>
              <a:t>Был</a:t>
            </a:r>
            <a:r>
              <a:rPr sz="1900" b="1" spc="4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женат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20" dirty="0">
                <a:latin typeface="Times New Roman"/>
                <a:cs typeface="Times New Roman"/>
              </a:rPr>
              <a:t>дважды.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155" dirty="0">
                <a:latin typeface="Times New Roman"/>
                <a:cs typeface="Times New Roman"/>
              </a:rPr>
              <a:t>У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Айтматова</a:t>
            </a:r>
            <a:r>
              <a:rPr sz="1900" b="1" spc="60" dirty="0">
                <a:latin typeface="Times New Roman"/>
                <a:cs typeface="Times New Roman"/>
              </a:rPr>
              <a:t> </a:t>
            </a:r>
            <a:r>
              <a:rPr sz="1900" b="1" spc="-10" dirty="0">
                <a:latin typeface="Times New Roman"/>
                <a:cs typeface="Times New Roman"/>
              </a:rPr>
              <a:t>двое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сыновей</a:t>
            </a:r>
            <a:r>
              <a:rPr sz="1900" b="1" spc="4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от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spc="-5" dirty="0">
                <a:latin typeface="Times New Roman"/>
                <a:cs typeface="Times New Roman"/>
              </a:rPr>
              <a:t>первого</a:t>
            </a:r>
            <a:r>
              <a:rPr sz="1900" b="1" spc="5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брака</a:t>
            </a:r>
            <a:r>
              <a:rPr sz="1900" b="1" spc="50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(Санджар</a:t>
            </a:r>
            <a:endParaRPr sz="19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-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Аскар),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-15" dirty="0">
                <a:latin typeface="Times New Roman"/>
                <a:cs typeface="Times New Roman"/>
              </a:rPr>
              <a:t>сын</a:t>
            </a:r>
            <a:r>
              <a:rPr sz="1900" b="1" spc="10" dirty="0">
                <a:latin typeface="Times New Roman"/>
                <a:cs typeface="Times New Roman"/>
              </a:rPr>
              <a:t> </a:t>
            </a:r>
            <a:r>
              <a:rPr sz="1900" b="1" spc="-60" dirty="0">
                <a:latin typeface="Times New Roman"/>
                <a:cs typeface="Times New Roman"/>
              </a:rPr>
              <a:t>Эльдар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и</a:t>
            </a:r>
            <a:r>
              <a:rPr sz="1900" b="1" spc="1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дочь</a:t>
            </a:r>
            <a:r>
              <a:rPr sz="1900" b="1" dirty="0">
                <a:latin typeface="Times New Roman"/>
                <a:cs typeface="Times New Roman"/>
              </a:rPr>
              <a:t> </a:t>
            </a:r>
            <a:r>
              <a:rPr sz="1900" b="1" spc="20" dirty="0">
                <a:latin typeface="Times New Roman"/>
                <a:cs typeface="Times New Roman"/>
              </a:rPr>
              <a:t>Ширин</a:t>
            </a:r>
            <a:r>
              <a:rPr sz="1900" b="1" spc="35" dirty="0">
                <a:latin typeface="Times New Roman"/>
                <a:cs typeface="Times New Roman"/>
              </a:rPr>
              <a:t> </a:t>
            </a:r>
            <a:r>
              <a:rPr sz="1900" b="1" spc="-30" dirty="0">
                <a:latin typeface="Times New Roman"/>
                <a:cs typeface="Times New Roman"/>
              </a:rPr>
              <a:t>от</a:t>
            </a:r>
            <a:r>
              <a:rPr sz="1900" b="1" spc="5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второго</a:t>
            </a:r>
            <a:r>
              <a:rPr sz="1900" b="1" spc="20" dirty="0">
                <a:latin typeface="Times New Roman"/>
                <a:cs typeface="Times New Roman"/>
              </a:rPr>
              <a:t> </a:t>
            </a:r>
            <a:r>
              <a:rPr sz="1900" b="1" spc="-25" dirty="0">
                <a:latin typeface="Times New Roman"/>
                <a:cs typeface="Times New Roman"/>
              </a:rPr>
              <a:t>брака.</a:t>
            </a:r>
            <a:endParaRPr sz="19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4300" y="3430523"/>
            <a:ext cx="8968740" cy="3173095"/>
            <a:chOff x="114300" y="3430523"/>
            <a:chExt cx="8968740" cy="317309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4964" y="3430523"/>
              <a:ext cx="4418076" cy="30861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300" y="3432047"/>
              <a:ext cx="4547616" cy="31714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0969" y="3383951"/>
            <a:ext cx="7265670" cy="238125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 algn="just">
              <a:lnSpc>
                <a:spcPts val="5280"/>
              </a:lnSpc>
              <a:spcBef>
                <a:spcPts val="520"/>
              </a:spcBef>
            </a:pPr>
            <a:r>
              <a:rPr sz="4650" b="1" i="1" spc="-125" dirty="0">
                <a:solidFill>
                  <a:srgbClr val="C00000"/>
                </a:solidFill>
                <a:latin typeface="Gabriola"/>
                <a:cs typeface="Gabriola"/>
              </a:rPr>
              <a:t>«Перед</a:t>
            </a:r>
            <a:r>
              <a:rPr sz="4650" b="1" i="1" spc="-120" dirty="0">
                <a:solidFill>
                  <a:srgbClr val="C00000"/>
                </a:solidFill>
                <a:latin typeface="Gabriola"/>
                <a:cs typeface="Gabriola"/>
              </a:rPr>
              <a:t> </a:t>
            </a:r>
            <a:r>
              <a:rPr sz="4650" b="1" i="1" spc="-140" dirty="0">
                <a:solidFill>
                  <a:srgbClr val="C00000"/>
                </a:solidFill>
                <a:latin typeface="Gabriola"/>
                <a:cs typeface="Gabriola"/>
              </a:rPr>
              <a:t>каждым</a:t>
            </a:r>
            <a:r>
              <a:rPr sz="4650" b="1" i="1" spc="535" dirty="0">
                <a:solidFill>
                  <a:srgbClr val="C00000"/>
                </a:solidFill>
                <a:latin typeface="Gabriola"/>
                <a:cs typeface="Gabriola"/>
              </a:rPr>
              <a:t> </a:t>
            </a:r>
            <a:r>
              <a:rPr sz="4650" b="1" i="1" spc="-120" dirty="0">
                <a:solidFill>
                  <a:srgbClr val="C00000"/>
                </a:solidFill>
                <a:latin typeface="Gabriola"/>
                <a:cs typeface="Gabriola"/>
              </a:rPr>
              <a:t>человеком</a:t>
            </a:r>
            <a:r>
              <a:rPr sz="4650" b="1" i="1" spc="-114" dirty="0">
                <a:solidFill>
                  <a:srgbClr val="C00000"/>
                </a:solidFill>
                <a:latin typeface="Gabriola"/>
                <a:cs typeface="Gabriola"/>
              </a:rPr>
              <a:t> </a:t>
            </a:r>
            <a:r>
              <a:rPr sz="4650" b="1" i="1" spc="-140" dirty="0">
                <a:solidFill>
                  <a:srgbClr val="C00000"/>
                </a:solidFill>
                <a:latin typeface="Gabriola"/>
                <a:cs typeface="Gabriola"/>
              </a:rPr>
              <a:t>стоит </a:t>
            </a:r>
            <a:r>
              <a:rPr sz="4650" b="1" i="1" spc="-800" dirty="0">
                <a:solidFill>
                  <a:srgbClr val="C00000"/>
                </a:solidFill>
                <a:latin typeface="Gabriola"/>
                <a:cs typeface="Gabriola"/>
              </a:rPr>
              <a:t> </a:t>
            </a:r>
            <a:r>
              <a:rPr sz="4650" b="1" i="1" spc="-130" dirty="0">
                <a:solidFill>
                  <a:srgbClr val="C00000"/>
                </a:solidFill>
                <a:latin typeface="Gabriola"/>
                <a:cs typeface="Gabriola"/>
              </a:rPr>
              <a:t>неизбывная </a:t>
            </a:r>
            <a:r>
              <a:rPr sz="4650" b="1" i="1" spc="-125" dirty="0">
                <a:solidFill>
                  <a:srgbClr val="C00000"/>
                </a:solidFill>
                <a:latin typeface="Gabriola"/>
                <a:cs typeface="Gabriola"/>
              </a:rPr>
              <a:t>задача </a:t>
            </a:r>
            <a:r>
              <a:rPr sz="4650" b="1" i="1" spc="-250" dirty="0">
                <a:solidFill>
                  <a:srgbClr val="C00000"/>
                </a:solidFill>
                <a:latin typeface="Gabriola"/>
                <a:cs typeface="Gabriola"/>
              </a:rPr>
              <a:t>— </a:t>
            </a:r>
            <a:r>
              <a:rPr sz="4650" b="1" i="1" spc="-140" dirty="0">
                <a:solidFill>
                  <a:srgbClr val="C00000"/>
                </a:solidFill>
                <a:latin typeface="Gabriola"/>
                <a:cs typeface="Gabriola"/>
              </a:rPr>
              <a:t>быть </a:t>
            </a:r>
            <a:r>
              <a:rPr sz="4650" b="1" i="1" spc="-120" dirty="0">
                <a:solidFill>
                  <a:srgbClr val="C00000"/>
                </a:solidFill>
                <a:latin typeface="Gabriola"/>
                <a:cs typeface="Gabriola"/>
              </a:rPr>
              <a:t>человеком, </a:t>
            </a:r>
            <a:r>
              <a:rPr sz="4650" b="1" i="1" spc="-114" dirty="0">
                <a:solidFill>
                  <a:srgbClr val="C00000"/>
                </a:solidFill>
                <a:latin typeface="Gabriola"/>
                <a:cs typeface="Gabriola"/>
              </a:rPr>
              <a:t> </a:t>
            </a:r>
            <a:r>
              <a:rPr sz="4650" b="1" i="1" spc="-95" dirty="0">
                <a:solidFill>
                  <a:srgbClr val="C00000"/>
                </a:solidFill>
                <a:latin typeface="Gabriola"/>
                <a:cs typeface="Gabriola"/>
              </a:rPr>
              <a:t>с</a:t>
            </a:r>
            <a:r>
              <a:rPr sz="4650" b="1" i="1" spc="-85" dirty="0">
                <a:solidFill>
                  <a:srgbClr val="C00000"/>
                </a:solidFill>
                <a:latin typeface="Gabriola"/>
                <a:cs typeface="Gabriola"/>
              </a:rPr>
              <a:t>е</a:t>
            </a:r>
            <a:r>
              <a:rPr sz="4650" b="1" i="1" spc="-125" dirty="0">
                <a:solidFill>
                  <a:srgbClr val="C00000"/>
                </a:solidFill>
                <a:latin typeface="Gabriola"/>
                <a:cs typeface="Gabriola"/>
              </a:rPr>
              <a:t>г</a:t>
            </a:r>
            <a:r>
              <a:rPr sz="4650" b="1" i="1" spc="-120" dirty="0">
                <a:solidFill>
                  <a:srgbClr val="C00000"/>
                </a:solidFill>
                <a:latin typeface="Gabriola"/>
                <a:cs typeface="Gabriola"/>
              </a:rPr>
              <a:t>о</a:t>
            </a:r>
            <a:r>
              <a:rPr sz="4650" b="1" i="1" spc="-114" dirty="0">
                <a:solidFill>
                  <a:srgbClr val="C00000"/>
                </a:solidFill>
                <a:latin typeface="Gabriola"/>
                <a:cs typeface="Gabriola"/>
              </a:rPr>
              <a:t>д</a:t>
            </a:r>
            <a:r>
              <a:rPr sz="4650" b="1" i="1" spc="-140" dirty="0">
                <a:solidFill>
                  <a:srgbClr val="C00000"/>
                </a:solidFill>
                <a:latin typeface="Gabriola"/>
                <a:cs typeface="Gabriola"/>
              </a:rPr>
              <a:t>ня</a:t>
            </a:r>
            <a:r>
              <a:rPr sz="4650" b="1" i="1" spc="-40" dirty="0">
                <a:solidFill>
                  <a:srgbClr val="C00000"/>
                </a:solidFill>
                <a:latin typeface="Gabriola"/>
                <a:cs typeface="Gabriola"/>
              </a:rPr>
              <a:t>,</a:t>
            </a:r>
            <a:r>
              <a:rPr sz="4650" b="1" i="1" spc="-110" dirty="0">
                <a:solidFill>
                  <a:srgbClr val="C00000"/>
                </a:solidFill>
                <a:latin typeface="Gabriola"/>
                <a:cs typeface="Gabriola"/>
              </a:rPr>
              <a:t> </a:t>
            </a:r>
            <a:r>
              <a:rPr sz="4650" b="1" i="1" spc="-85" dirty="0">
                <a:solidFill>
                  <a:srgbClr val="C00000"/>
                </a:solidFill>
                <a:latin typeface="Gabriola"/>
                <a:cs typeface="Gabriola"/>
              </a:rPr>
              <a:t>з</a:t>
            </a:r>
            <a:r>
              <a:rPr sz="4650" b="1" i="1" spc="-125" dirty="0">
                <a:solidFill>
                  <a:srgbClr val="C00000"/>
                </a:solidFill>
                <a:latin typeface="Gabriola"/>
                <a:cs typeface="Gabriola"/>
              </a:rPr>
              <a:t>а</a:t>
            </a:r>
            <a:r>
              <a:rPr sz="4650" b="1" i="1" spc="-120" dirty="0">
                <a:solidFill>
                  <a:srgbClr val="C00000"/>
                </a:solidFill>
                <a:latin typeface="Gabriola"/>
                <a:cs typeface="Gabriola"/>
              </a:rPr>
              <a:t>в</a:t>
            </a:r>
            <a:r>
              <a:rPr sz="4650" b="1" i="1" spc="-180" dirty="0">
                <a:solidFill>
                  <a:srgbClr val="C00000"/>
                </a:solidFill>
                <a:latin typeface="Gabriola"/>
                <a:cs typeface="Gabriola"/>
              </a:rPr>
              <a:t>т</a:t>
            </a:r>
            <a:r>
              <a:rPr sz="4650" b="1" i="1" spc="-155" dirty="0">
                <a:solidFill>
                  <a:srgbClr val="C00000"/>
                </a:solidFill>
                <a:latin typeface="Gabriola"/>
                <a:cs typeface="Gabriola"/>
              </a:rPr>
              <a:t>р</a:t>
            </a:r>
            <a:r>
              <a:rPr sz="4650" b="1" i="1" spc="-120" dirty="0">
                <a:solidFill>
                  <a:srgbClr val="C00000"/>
                </a:solidFill>
                <a:latin typeface="Gabriola"/>
                <a:cs typeface="Gabriola"/>
              </a:rPr>
              <a:t>а</a:t>
            </a:r>
            <a:r>
              <a:rPr sz="4650" b="1" i="1" spc="-40" dirty="0">
                <a:solidFill>
                  <a:srgbClr val="C00000"/>
                </a:solidFill>
                <a:latin typeface="Gabriola"/>
                <a:cs typeface="Gabriola"/>
              </a:rPr>
              <a:t>,</a:t>
            </a:r>
            <a:r>
              <a:rPr sz="4650" b="1" i="1" spc="-114" dirty="0">
                <a:solidFill>
                  <a:srgbClr val="C00000"/>
                </a:solidFill>
                <a:latin typeface="Gabriola"/>
                <a:cs typeface="Gabriola"/>
              </a:rPr>
              <a:t> </a:t>
            </a:r>
            <a:r>
              <a:rPr sz="4650" b="1" i="1" spc="-105" dirty="0">
                <a:solidFill>
                  <a:srgbClr val="C00000"/>
                </a:solidFill>
                <a:latin typeface="Gabriola"/>
                <a:cs typeface="Gabriola"/>
              </a:rPr>
              <a:t>вс</a:t>
            </a:r>
            <a:r>
              <a:rPr sz="4650" b="1" i="1" spc="-85" dirty="0">
                <a:solidFill>
                  <a:srgbClr val="C00000"/>
                </a:solidFill>
                <a:latin typeface="Gabriola"/>
                <a:cs typeface="Gabriola"/>
              </a:rPr>
              <a:t>е</a:t>
            </a:r>
            <a:r>
              <a:rPr sz="4650" b="1" i="1" spc="-125" dirty="0">
                <a:solidFill>
                  <a:srgbClr val="C00000"/>
                </a:solidFill>
                <a:latin typeface="Gabriola"/>
                <a:cs typeface="Gabriola"/>
              </a:rPr>
              <a:t>г</a:t>
            </a:r>
            <a:r>
              <a:rPr sz="4650" b="1" i="1" spc="-130" dirty="0">
                <a:solidFill>
                  <a:srgbClr val="C00000"/>
                </a:solidFill>
                <a:latin typeface="Gabriola"/>
                <a:cs typeface="Gabriola"/>
              </a:rPr>
              <a:t>да</a:t>
            </a:r>
            <a:r>
              <a:rPr sz="4650" b="1" i="1" spc="-105" dirty="0">
                <a:solidFill>
                  <a:srgbClr val="C00000"/>
                </a:solidFill>
                <a:latin typeface="Gabriola"/>
                <a:cs typeface="Gabriola"/>
              </a:rPr>
              <a:t>»</a:t>
            </a:r>
            <a:r>
              <a:rPr sz="4650" b="1" i="1" spc="-40" dirty="0">
                <a:solidFill>
                  <a:srgbClr val="C00000"/>
                </a:solidFill>
                <a:latin typeface="Gabriola"/>
                <a:cs typeface="Gabriola"/>
              </a:rPr>
              <a:t>.</a:t>
            </a:r>
            <a:endParaRPr sz="4650" b="1" i="1" dirty="0">
              <a:solidFill>
                <a:srgbClr val="C00000"/>
              </a:solidFill>
              <a:latin typeface="Gabriola"/>
              <a:cs typeface="Gabriola"/>
            </a:endParaRPr>
          </a:p>
          <a:p>
            <a:pPr marR="9525" algn="r">
              <a:lnSpc>
                <a:spcPts val="2285"/>
              </a:lnSpc>
            </a:pPr>
            <a:r>
              <a:rPr sz="2000" b="1" i="1" spc="-10" dirty="0">
                <a:solidFill>
                  <a:srgbClr val="C00000"/>
                </a:solidFill>
                <a:latin typeface="Gabriola"/>
                <a:cs typeface="Gabriola"/>
              </a:rPr>
              <a:t>«Плаха»</a:t>
            </a:r>
            <a:endParaRPr sz="2000" b="1" i="1" dirty="0">
              <a:solidFill>
                <a:srgbClr val="C00000"/>
              </a:solidFill>
              <a:latin typeface="Gabriola"/>
              <a:cs typeface="Gabriol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2950" y="4868862"/>
            <a:ext cx="1366774" cy="136842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80844" y="187452"/>
            <a:ext cx="5718048" cy="3221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</TotalTime>
  <Words>1020</Words>
  <Application>Microsoft Office PowerPoint</Application>
  <PresentationFormat>Экран (4:3)</PresentationFormat>
  <Paragraphs>116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Слайд 1</vt:lpstr>
      <vt:lpstr>ЧИНГИЗ АЙТМАТОВ</vt:lpstr>
      <vt:lpstr>Слайд 3</vt:lpstr>
      <vt:lpstr>Слайд 4</vt:lpstr>
      <vt:lpstr>Слайд 5</vt:lpstr>
      <vt:lpstr>В 1963 году по мотивам повести «Верблюжий глаз» Ларисой  Шепитько был снят</vt:lpstr>
      <vt:lpstr>Слайд 7</vt:lpstr>
      <vt:lpstr>Слайд 8</vt:lpstr>
      <vt:lpstr>Слайд 9</vt:lpstr>
      <vt:lpstr>Слайд 10</vt:lpstr>
      <vt:lpstr>Слайд 11</vt:lpstr>
      <vt:lpstr>Лишь на последнем году жизни писателя встал вопрос о присуждении ему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Косарева Наталья Евгеньевна</cp:lastModifiedBy>
  <cp:revision>4</cp:revision>
  <dcterms:created xsi:type="dcterms:W3CDTF">2023-12-15T03:39:49Z</dcterms:created>
  <dcterms:modified xsi:type="dcterms:W3CDTF">2023-12-15T04:16:17Z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2018-12-12T00:00:00Z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2023-12-15T00:00:00Z</vt:filetime>
  </property>
</Properties>
</file>