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194" y="-4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60465" y="1087069"/>
            <a:ext cx="5593080" cy="360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0465" y="1087069"/>
            <a:ext cx="5593080" cy="360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rgbClr val="C00000"/>
                </a:solidFill>
                <a:latin typeface="Gabriola"/>
                <a:cs typeface="Gabriol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nob.ru/selected/entry/70550/" TargetMode="External"/><Relationship Id="rId2" Type="http://schemas.openxmlformats.org/officeDocument/2006/relationships/hyperlink" Target="https://www.culture.ru/persons/9830/vladimir-nabokov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hyperlink" Target="https://biographe.ru/znamenitosti/vladimir-nabok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5410200" y="533400"/>
            <a:ext cx="6629400" cy="5270032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 marR="5080" indent="4445" algn="ctr">
              <a:lnSpc>
                <a:spcPts val="8640"/>
              </a:lnSpc>
              <a:spcBef>
                <a:spcPts val="1195"/>
              </a:spcBef>
            </a:pPr>
            <a:r>
              <a:rPr lang="ru-RU" sz="8800" b="1" dirty="0" smtClean="0"/>
              <a:t>Строгий талант</a:t>
            </a:r>
            <a:endParaRPr sz="8800" b="1" spc="-25" dirty="0"/>
          </a:p>
          <a:p>
            <a:pPr marL="354330" marR="426720" algn="ctr">
              <a:lnSpc>
                <a:spcPts val="4320"/>
              </a:lnSpc>
              <a:spcBef>
                <a:spcPts val="1200"/>
              </a:spcBef>
            </a:pPr>
            <a:r>
              <a:rPr sz="4800" b="1" dirty="0">
                <a:solidFill>
                  <a:schemeClr val="accent1"/>
                </a:solidFill>
              </a:rPr>
              <a:t>К</a:t>
            </a:r>
            <a:r>
              <a:rPr sz="4800" b="1" spc="-110" dirty="0">
                <a:solidFill>
                  <a:schemeClr val="accent1"/>
                </a:solidFill>
              </a:rPr>
              <a:t> </a:t>
            </a:r>
            <a:r>
              <a:rPr sz="4800" b="1" dirty="0">
                <a:solidFill>
                  <a:schemeClr val="accent1"/>
                </a:solidFill>
              </a:rPr>
              <a:t>125</a:t>
            </a:r>
            <a:r>
              <a:rPr sz="4800" b="1" spc="-90" dirty="0">
                <a:solidFill>
                  <a:schemeClr val="accent1"/>
                </a:solidFill>
              </a:rPr>
              <a:t> </a:t>
            </a:r>
            <a:r>
              <a:rPr sz="4800" b="1" spc="-10" dirty="0">
                <a:solidFill>
                  <a:schemeClr val="accent1"/>
                </a:solidFill>
              </a:rPr>
              <a:t>-</a:t>
            </a:r>
            <a:r>
              <a:rPr sz="4800" b="1" spc="-20" dirty="0">
                <a:solidFill>
                  <a:schemeClr val="accent1"/>
                </a:solidFill>
              </a:rPr>
              <a:t>летию</a:t>
            </a:r>
            <a:r>
              <a:rPr sz="4800" b="1" spc="-130" dirty="0">
                <a:solidFill>
                  <a:schemeClr val="accent1"/>
                </a:solidFill>
              </a:rPr>
              <a:t> </a:t>
            </a:r>
            <a:r>
              <a:rPr sz="4800" b="1" dirty="0">
                <a:solidFill>
                  <a:schemeClr val="accent1"/>
                </a:solidFill>
              </a:rPr>
              <a:t>со</a:t>
            </a:r>
            <a:r>
              <a:rPr sz="4800" b="1" spc="-105" dirty="0">
                <a:solidFill>
                  <a:schemeClr val="accent1"/>
                </a:solidFill>
              </a:rPr>
              <a:t> </a:t>
            </a:r>
            <a:r>
              <a:rPr sz="4800" b="1" dirty="0">
                <a:solidFill>
                  <a:schemeClr val="accent1"/>
                </a:solidFill>
              </a:rPr>
              <a:t>дня</a:t>
            </a:r>
            <a:r>
              <a:rPr sz="4800" b="1" spc="-105" dirty="0">
                <a:solidFill>
                  <a:schemeClr val="accent1"/>
                </a:solidFill>
              </a:rPr>
              <a:t> </a:t>
            </a:r>
            <a:r>
              <a:rPr sz="4800" b="1" spc="-10" dirty="0">
                <a:solidFill>
                  <a:schemeClr val="accent1"/>
                </a:solidFill>
              </a:rPr>
              <a:t>рождения </a:t>
            </a:r>
            <a:r>
              <a:rPr sz="4800" b="1" spc="-30" dirty="0" err="1">
                <a:solidFill>
                  <a:schemeClr val="accent1"/>
                </a:solidFill>
              </a:rPr>
              <a:t>Владимира</a:t>
            </a:r>
            <a:r>
              <a:rPr sz="4800" b="1" spc="-110" dirty="0">
                <a:solidFill>
                  <a:schemeClr val="accent1"/>
                </a:solidFill>
              </a:rPr>
              <a:t> </a:t>
            </a:r>
            <a:r>
              <a:rPr sz="4800" b="1" spc="-10" dirty="0" err="1" smtClean="0">
                <a:solidFill>
                  <a:schemeClr val="accent1"/>
                </a:solidFill>
              </a:rPr>
              <a:t>Набокова</a:t>
            </a:r>
            <a:r>
              <a:rPr lang="ru-RU" sz="4800" b="1" spc="-10" dirty="0" smtClean="0">
                <a:solidFill>
                  <a:schemeClr val="accent1"/>
                </a:solidFill>
              </a:rPr>
              <a:t> русского и американского писателя, поэта, переводчика. Восемь раз был номинирован на Нобелевскую премию по литературе. </a:t>
            </a:r>
            <a:endParaRPr sz="4800" b="1" dirty="0">
              <a:solidFill>
                <a:schemeClr val="accent1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837" y="439432"/>
            <a:ext cx="4632325" cy="5859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4283" y="3625596"/>
            <a:ext cx="5347716" cy="30144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2404" y="207391"/>
            <a:ext cx="11657330" cy="5931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7100"/>
              </a:lnSpc>
              <a:spcBef>
                <a:spcPts val="100"/>
              </a:spcBef>
            </a:pP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-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родился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Петербурге</a:t>
            </a:r>
            <a:r>
              <a:rPr sz="1800" b="1" i="1" spc="-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22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апреля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(10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апреля по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старому</a:t>
            </a:r>
            <a:r>
              <a:rPr sz="1800" b="1" i="1" spc="-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стилю),</a:t>
            </a:r>
            <a:r>
              <a:rPr sz="1800" b="1" i="1" spc="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однако</a:t>
            </a:r>
            <a:r>
              <a:rPr sz="1800" b="1" i="1" spc="-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отмечал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свой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день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рождения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23-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го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числа.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Такая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путаница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произошла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из-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за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расхождения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между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датами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старого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нового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стиля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—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начале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XX</a:t>
            </a:r>
            <a:r>
              <a:rPr sz="1800" b="1" i="1" spc="3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века</a:t>
            </a:r>
            <a:r>
              <a:rPr sz="1800" b="1" i="1" spc="30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разница</a:t>
            </a:r>
            <a:r>
              <a:rPr sz="1800" b="1" i="1" spc="3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была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не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12,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13</a:t>
            </a:r>
            <a:r>
              <a:rPr sz="1800" b="1" i="1" spc="30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дней.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30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3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любил</a:t>
            </a:r>
            <a:r>
              <a:rPr sz="1800" b="1" i="1" spc="3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подчеркивать:</a:t>
            </a:r>
            <a:r>
              <a:rPr sz="1800" b="1" i="1" spc="3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«В</a:t>
            </a:r>
            <a:r>
              <a:rPr sz="1800" b="1" i="1" spc="30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самом</a:t>
            </a:r>
            <a:r>
              <a:rPr sz="1800" b="1" i="1" spc="3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последнем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из</a:t>
            </a:r>
            <a:r>
              <a:rPr sz="1800" b="1" i="1" spc="3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моих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паспортов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качестве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«даты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рождения»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указано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«23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апреля»,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что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является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также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датой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рождения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Шекспира»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он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этим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очень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гордился.</a:t>
            </a:r>
            <a:endParaRPr sz="1800" b="1" i="1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indent="914400" algn="just">
              <a:lnSpc>
                <a:spcPts val="2320"/>
              </a:lnSpc>
              <a:spcBef>
                <a:spcPts val="90"/>
              </a:spcBef>
            </a:pP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был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из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аристократической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семьи: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отец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—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происходил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из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старинного дворянского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рода,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был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одним</a:t>
            </a:r>
            <a:r>
              <a:rPr sz="1800" b="1" i="1" spc="-5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из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лидеров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Конституционно-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демократической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партии.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Мать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будущего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писателя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—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Елена</a:t>
            </a:r>
            <a:endParaRPr sz="1800" b="1" i="1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Рукавишникова</a:t>
            </a:r>
            <a:r>
              <a:rPr sz="1800" b="1" i="1" spc="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—</a:t>
            </a:r>
            <a:r>
              <a:rPr sz="1800" b="1" i="1" spc="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дочь</a:t>
            </a:r>
            <a:r>
              <a:rPr sz="1800" b="1" i="1" spc="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богатого</a:t>
            </a:r>
            <a:r>
              <a:rPr sz="1800" b="1" i="1" spc="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золотопромышленника.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был</a:t>
            </a:r>
            <a:r>
              <a:rPr sz="1800" b="1" i="1" spc="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у</a:t>
            </a:r>
            <a:r>
              <a:rPr sz="1800" b="1" i="1" spc="5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них</a:t>
            </a:r>
            <a:r>
              <a:rPr sz="1800" b="1" i="1" spc="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первенцем,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позже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родилось</a:t>
            </a:r>
            <a:r>
              <a:rPr sz="1800" b="1" i="1" spc="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еще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четверо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детей:</a:t>
            </a:r>
            <a:r>
              <a:rPr sz="1800" b="1" i="1" spc="-6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Сергей,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Ольга,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Елена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Кирилл</a:t>
            </a:r>
            <a:r>
              <a:rPr sz="1800" b="1" i="1" spc="-1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.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Дети</a:t>
            </a:r>
            <a:r>
              <a:rPr sz="1800" b="1" i="1" spc="3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получали</a:t>
            </a:r>
            <a:r>
              <a:rPr sz="1800" b="1" i="1" spc="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всестороннее</a:t>
            </a:r>
            <a:r>
              <a:rPr sz="1800" b="1" i="1" spc="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домашнее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образование.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семье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разговаривали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трех</a:t>
            </a:r>
            <a:r>
              <a:rPr sz="1800" b="1" i="1" spc="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языках:</a:t>
            </a:r>
            <a:r>
              <a:rPr sz="1800" b="1" i="1" spc="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русском,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английском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1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французском,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поэтому</a:t>
            </a:r>
            <a:r>
              <a:rPr sz="1800" b="1" i="1" spc="19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800" b="1" i="1" spc="17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раннего</a:t>
            </a:r>
            <a:r>
              <a:rPr sz="1800" b="1" i="1" spc="18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детства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будущий</a:t>
            </a:r>
            <a:r>
              <a:rPr sz="1800" b="1" i="1" spc="17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писатель</a:t>
            </a:r>
            <a:r>
              <a:rPr sz="1800" b="1" i="1" spc="17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«начал</a:t>
            </a:r>
            <a:r>
              <a:rPr sz="1800" b="1" i="1" spc="19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читать</a:t>
            </a:r>
            <a:r>
              <a:rPr sz="1800" b="1" i="1" spc="18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</a:t>
            </a:r>
            <a:r>
              <a:rPr sz="1800" b="1" i="1" spc="1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складам</a:t>
            </a:r>
            <a:r>
              <a:rPr sz="1800" b="1" i="1" spc="1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английские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книжки</a:t>
            </a:r>
            <a:r>
              <a:rPr sz="1800" b="1" i="1" spc="-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раньше,</a:t>
            </a:r>
            <a:r>
              <a:rPr sz="1800" b="1" i="1" spc="-6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чем</a:t>
            </a:r>
            <a:r>
              <a:rPr sz="1800" b="1" i="1" spc="-5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выучился</a:t>
            </a:r>
            <a:r>
              <a:rPr sz="1800" b="1" i="1" spc="-6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писать</a:t>
            </a:r>
            <a:r>
              <a:rPr sz="1800" b="1" i="1" spc="-6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по-русски</a:t>
            </a:r>
            <a:r>
              <a:rPr sz="1800" b="1" i="1" spc="-1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».</a:t>
            </a: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Он</a:t>
            </a:r>
            <a:r>
              <a:rPr sz="1800" b="1" i="1" spc="-6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также</a:t>
            </a:r>
            <a:r>
              <a:rPr sz="1800" b="1" i="1" spc="-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увлекался</a:t>
            </a:r>
            <a:r>
              <a:rPr sz="1800" b="1" i="1" spc="-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теннисом</a:t>
            </a:r>
            <a:r>
              <a:rPr sz="1800" b="1" i="1" spc="-5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-5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шахматами,</a:t>
            </a:r>
            <a:r>
              <a:rPr sz="1800" b="1" i="1" spc="-7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много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времени</a:t>
            </a:r>
            <a:r>
              <a:rPr sz="1800" b="1" i="1" spc="-85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проводил</a:t>
            </a:r>
            <a:r>
              <a:rPr sz="1800" b="1" i="1" spc="-6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5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обширной</a:t>
            </a:r>
            <a:r>
              <a:rPr sz="1800" b="1" i="1" spc="-7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родительской</a:t>
            </a:r>
            <a:r>
              <a:rPr sz="1800" b="1" i="1" spc="-5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библиотеке,</a:t>
            </a:r>
            <a:r>
              <a:rPr sz="1800" b="1" i="1" spc="-5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800" b="1" i="1" spc="-55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которая</a:t>
            </a:r>
            <a:r>
              <a:rPr sz="1800" b="1" i="1" spc="-1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насчитывала</a:t>
            </a:r>
            <a:r>
              <a:rPr sz="1800" b="1" i="1" spc="-5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более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10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тысяч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томов.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800" b="1" i="1" spc="-25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3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семь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лет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увлекся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энтомологией</a:t>
            </a:r>
            <a:r>
              <a:rPr sz="1800" b="1" i="1" spc="-6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5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: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	</a:t>
            </a:r>
            <a:endParaRPr lang="ru-RU" sz="1800" b="1" i="1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родилась</a:t>
            </a:r>
            <a:r>
              <a:rPr sz="1800" b="1" i="1" spc="-3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эта</a:t>
            </a:r>
            <a:r>
              <a:rPr sz="1800" b="1" i="1" spc="4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страсть,</a:t>
            </a:r>
            <a:r>
              <a:rPr sz="1800" b="1" i="1" spc="39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как</a:t>
            </a:r>
            <a:r>
              <a:rPr sz="1800" b="1" i="1" spc="39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вспоминал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он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сам,</a:t>
            </a:r>
            <a:r>
              <a:rPr sz="1800" b="1" i="1" spc="-2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800" b="1" i="1" spc="4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«</a:t>
            </a:r>
            <a:r>
              <a:rPr sz="1800" b="1" i="1" spc="-10" dirty="0" err="1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пустячкового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800" b="1" i="1" spc="-25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случая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»: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наставник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показал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мальчику</a:t>
            </a:r>
            <a:r>
              <a:rPr sz="1800" b="1" i="1" spc="-1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</a:t>
            </a:r>
            <a:r>
              <a:rPr sz="1800" b="1" i="1" spc="-3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бледно-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желтую</a:t>
            </a:r>
            <a:r>
              <a:rPr sz="1800" b="1" i="1" spc="-4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бабочку.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800" b="1" i="1" spc="-4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Этот</a:t>
            </a:r>
            <a:r>
              <a:rPr sz="1800" b="1" i="1" spc="-2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зародившийся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-1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детстве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интерес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к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энтомологии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 err="1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800" b="1" i="1" spc="-40" dirty="0" smtClean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715" algn="just">
              <a:lnSpc>
                <a:spcPts val="2310"/>
              </a:lnSpc>
            </a:pPr>
            <a:r>
              <a:rPr sz="1800" b="1" i="1" dirty="0" err="1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пронес</a:t>
            </a:r>
            <a:r>
              <a:rPr sz="1800" b="1" i="1" spc="-30" dirty="0" smtClean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через</a:t>
            </a:r>
            <a:r>
              <a:rPr sz="1800" b="1" i="1" spc="-4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всю</a:t>
            </a:r>
            <a:r>
              <a:rPr sz="1800" b="1" i="1" spc="-25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свою</a:t>
            </a:r>
            <a:r>
              <a:rPr sz="1800" b="1" i="1" spc="-3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жизнь.</a:t>
            </a:r>
            <a:endParaRPr sz="1800" b="1" i="1" dirty="0">
              <a:solidFill>
                <a:schemeClr val="tx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909" y="150989"/>
            <a:ext cx="656209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91440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800" b="1" i="1" spc="1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будущему</a:t>
            </a:r>
            <a:r>
              <a:rPr sz="1800" b="1" i="1" spc="1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писателю</a:t>
            </a:r>
            <a:r>
              <a:rPr sz="1800" b="1" i="1" spc="1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было</a:t>
            </a:r>
            <a:r>
              <a:rPr sz="1800" b="1" i="1" spc="1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одиннадцать,</a:t>
            </a:r>
            <a:r>
              <a:rPr sz="1800" b="1" i="1" spc="1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родители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отдали</a:t>
            </a:r>
            <a:r>
              <a:rPr sz="1800" b="1" i="1" spc="48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его</a:t>
            </a:r>
            <a:r>
              <a:rPr sz="1800" b="1" i="1" spc="4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4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недавно</a:t>
            </a:r>
            <a:r>
              <a:rPr sz="1800" b="1" i="1" spc="48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открывшееся</a:t>
            </a:r>
            <a:r>
              <a:rPr sz="1800" b="1" i="1" spc="4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4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Петербурге</a:t>
            </a:r>
            <a:r>
              <a:rPr sz="1800" b="1" i="1" spc="4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Тенишевское училище.</a:t>
            </a:r>
            <a:endParaRPr sz="1800" b="1" i="1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«Мне</a:t>
            </a:r>
            <a:r>
              <a:rPr sz="1800" b="1" i="1" spc="8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было</a:t>
            </a:r>
            <a:r>
              <a:rPr sz="1800" b="1" i="1" spc="8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одиннадцать</a:t>
            </a:r>
            <a:r>
              <a:rPr sz="1800" b="1" i="1" spc="8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лет,</a:t>
            </a:r>
            <a:r>
              <a:rPr sz="1800" b="1" i="1" spc="8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800" b="1" i="1" spc="8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отец</a:t>
            </a:r>
            <a:r>
              <a:rPr sz="1800" b="1" i="1" spc="8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решил,</a:t>
            </a:r>
            <a:r>
              <a:rPr sz="1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что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домашнее</a:t>
            </a:r>
            <a:r>
              <a:rPr sz="18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образование,</a:t>
            </a:r>
            <a:r>
              <a:rPr sz="1800" b="1" i="1" spc="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которое</a:t>
            </a:r>
            <a:r>
              <a:rPr sz="1800" b="1" i="1" spc="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я</a:t>
            </a:r>
            <a:r>
              <a:rPr sz="1800" b="1" i="1" spc="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получил</a:t>
            </a:r>
            <a:r>
              <a:rPr sz="1800" b="1" i="1" spc="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800" b="1" i="1" spc="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продолжал</a:t>
            </a:r>
            <a:r>
              <a:rPr sz="18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получать,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может</a:t>
            </a:r>
            <a:r>
              <a:rPr sz="1800" b="1" i="1" spc="3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800" b="1" i="1" spc="3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пользой</a:t>
            </a:r>
            <a:r>
              <a:rPr sz="1800" b="1" i="1" spc="3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пополняться</a:t>
            </a:r>
            <a:r>
              <a:rPr sz="1800" b="1" i="1" spc="3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учебой</a:t>
            </a:r>
            <a:r>
              <a:rPr sz="1800" b="1" i="1" spc="3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3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Тенишевском</a:t>
            </a:r>
            <a:r>
              <a:rPr sz="1800" b="1" i="1" spc="3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Училище.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Учебный</a:t>
            </a:r>
            <a:r>
              <a:rPr sz="1800" b="1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курс</a:t>
            </a:r>
            <a:r>
              <a:rPr sz="1800" b="1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училища</a:t>
            </a:r>
            <a:r>
              <a:rPr sz="1800" b="1" i="1" spc="114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состоял</a:t>
            </a:r>
            <a:r>
              <a:rPr sz="1800" b="1" i="1" spc="13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800" b="1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шестнадцати</a:t>
            </a:r>
            <a:r>
              <a:rPr sz="1800" b="1" i="1" spc="12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“семестров”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(восемь</a:t>
            </a:r>
            <a:r>
              <a:rPr sz="1800" b="1" i="1" spc="185" dirty="0">
                <a:solidFill>
                  <a:srgbClr val="C00000"/>
                </a:solidFill>
                <a:latin typeface="Times New Roman"/>
                <a:cs typeface="Times New Roman"/>
              </a:rPr>
              <a:t> 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гимназических</a:t>
            </a:r>
            <a:r>
              <a:rPr sz="1800" b="1" i="1" spc="185" dirty="0">
                <a:solidFill>
                  <a:srgbClr val="C00000"/>
                </a:solidFill>
                <a:latin typeface="Times New Roman"/>
                <a:cs typeface="Times New Roman"/>
              </a:rPr>
              <a:t> 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классов),</a:t>
            </a:r>
            <a:r>
              <a:rPr sz="1800" b="1" i="1" spc="185" dirty="0">
                <a:solidFill>
                  <a:srgbClr val="C00000"/>
                </a:solidFill>
                <a:latin typeface="Times New Roman"/>
                <a:cs typeface="Times New Roman"/>
              </a:rPr>
              <a:t> 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примерно</a:t>
            </a:r>
            <a:r>
              <a:rPr sz="1800" b="1" i="1" spc="185" dirty="0">
                <a:solidFill>
                  <a:srgbClr val="C00000"/>
                </a:solidFill>
                <a:latin typeface="Times New Roman"/>
                <a:cs typeface="Times New Roman"/>
              </a:rPr>
              <a:t>  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соответствовал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последним</a:t>
            </a:r>
            <a:r>
              <a:rPr sz="18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шести</a:t>
            </a:r>
            <a:r>
              <a:rPr sz="18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годам</a:t>
            </a:r>
            <a:r>
              <a:rPr sz="18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американской</a:t>
            </a:r>
            <a:r>
              <a:rPr sz="18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школы</a:t>
            </a:r>
            <a:r>
              <a:rPr sz="1800" b="1" i="1" spc="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плюс</a:t>
            </a:r>
            <a:r>
              <a:rPr sz="18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двум</a:t>
            </a:r>
            <a:r>
              <a:rPr sz="18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первым университетским»-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писал</a:t>
            </a:r>
            <a:r>
              <a:rPr sz="1800" b="1" i="1" spc="4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он</a:t>
            </a:r>
            <a:r>
              <a:rPr sz="1800" b="1" i="1" spc="4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4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своих</a:t>
            </a:r>
            <a:r>
              <a:rPr sz="1800" b="1" i="1" spc="47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воспоминаниях,</a:t>
            </a:r>
            <a:r>
              <a:rPr sz="1800" b="1" i="1" spc="4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но</a:t>
            </a:r>
            <a:r>
              <a:rPr sz="18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учеба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ему</a:t>
            </a:r>
            <a:r>
              <a:rPr sz="18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очень</a:t>
            </a:r>
            <a:r>
              <a:rPr sz="1800" b="1" i="1" spc="38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800" b="1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нравилась</a:t>
            </a:r>
            <a:r>
              <a:rPr sz="18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там.</a:t>
            </a:r>
            <a:endParaRPr sz="1800" b="1" i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0440" y="402336"/>
            <a:ext cx="4573524" cy="56311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9847" y="3465576"/>
            <a:ext cx="5416296" cy="3392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0136" y="272009"/>
            <a:ext cx="11064875" cy="61798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1346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60"/>
              </a:spcBef>
            </a:pPr>
            <a:r>
              <a:rPr sz="2000" b="1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2000" b="1" spc="-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3B3B3B"/>
                </a:solidFill>
                <a:latin typeface="Times New Roman"/>
                <a:cs typeface="Times New Roman"/>
              </a:rPr>
              <a:t>своей</a:t>
            </a:r>
            <a:r>
              <a:rPr sz="2000" b="1" spc="-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3B3B3B"/>
                </a:solidFill>
                <a:latin typeface="Times New Roman"/>
                <a:cs typeface="Times New Roman"/>
              </a:rPr>
              <a:t>автобиографии</a:t>
            </a:r>
            <a:r>
              <a:rPr sz="2000" b="1" spc="-5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3B3B3B"/>
                </a:solidFill>
                <a:latin typeface="Times New Roman"/>
                <a:cs typeface="Times New Roman"/>
              </a:rPr>
              <a:t>«Память,</a:t>
            </a:r>
            <a:r>
              <a:rPr sz="2000" b="1" spc="-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3B3B3B"/>
                </a:solidFill>
                <a:latin typeface="Times New Roman"/>
                <a:cs typeface="Times New Roman"/>
              </a:rPr>
              <a:t>говори»</a:t>
            </a:r>
            <a:r>
              <a:rPr sz="2000" b="1" spc="-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2000" b="1" spc="-5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3B3B3B"/>
                </a:solidFill>
                <a:latin typeface="Times New Roman"/>
                <a:cs typeface="Times New Roman"/>
              </a:rPr>
              <a:t>писал:</a:t>
            </a:r>
            <a:endParaRPr sz="2000" b="1" dirty="0">
              <a:latin typeface="Times New Roman"/>
              <a:cs typeface="Times New Roman"/>
            </a:endParaRPr>
          </a:p>
          <a:p>
            <a:pPr marL="927100" algn="just">
              <a:lnSpc>
                <a:spcPct val="100000"/>
              </a:lnSpc>
              <a:spcBef>
                <a:spcPts val="960"/>
              </a:spcBef>
            </a:pP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«Меня</a:t>
            </a:r>
            <a:r>
              <a:rPr sz="2000" b="1" i="1" spc="-5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обвиняли</a:t>
            </a:r>
            <a:r>
              <a:rPr sz="2000" b="1" i="1" spc="-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нежелании</a:t>
            </a:r>
            <a:r>
              <a:rPr sz="2000" b="1" i="1" spc="-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«приобщиться</a:t>
            </a:r>
            <a:r>
              <a:rPr sz="2000" b="1" i="1" spc="-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среде»;</a:t>
            </a:r>
            <a:endParaRPr sz="20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7000"/>
              </a:lnSpc>
              <a:spcBef>
                <a:spcPts val="805"/>
              </a:spcBef>
            </a:pP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6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«надменном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щегольстве»</a:t>
            </a:r>
            <a:r>
              <a:rPr sz="20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(главным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образом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французскими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</a:t>
            </a:r>
            <a:r>
              <a:rPr sz="20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английскими</a:t>
            </a:r>
            <a:r>
              <a:rPr sz="2000" b="1" i="1" spc="6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выражениями, которые</a:t>
            </a:r>
            <a:r>
              <a:rPr sz="2000" b="1" i="1" spc="-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испещряли</a:t>
            </a:r>
            <a:r>
              <a:rPr sz="2000" b="1" i="1" spc="-5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мои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русские</a:t>
            </a:r>
            <a:r>
              <a:rPr sz="2000" b="1" i="1" spc="-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сочинения,</a:t>
            </a:r>
            <a:r>
              <a:rPr sz="2000" b="1" i="1" spc="-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было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для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меня</a:t>
            </a:r>
            <a:r>
              <a:rPr sz="2000" b="1" i="1" spc="-20" dirty="0">
                <a:solidFill>
                  <a:srgbClr val="2E5496"/>
                </a:solidFill>
                <a:latin typeface="Times New Roman"/>
                <a:cs typeface="Times New Roman"/>
              </a:rPr>
              <a:t> только</a:t>
            </a:r>
            <a:r>
              <a:rPr sz="2000" b="1" i="1" spc="-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естественным);</a:t>
            </a:r>
            <a:endParaRPr sz="20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7100"/>
              </a:lnSpc>
              <a:spcBef>
                <a:spcPts val="800"/>
              </a:spcBef>
            </a:pP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отказе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пользоваться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грязными</a:t>
            </a:r>
            <a:r>
              <a:rPr sz="2000" b="1" i="1" spc="2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мокрыми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полотенцами</a:t>
            </a:r>
            <a:r>
              <a:rPr sz="20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умывальной;</a:t>
            </a:r>
            <a:r>
              <a:rPr sz="2000" b="1" i="1" spc="1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том</a:t>
            </a:r>
            <a:r>
              <a:rPr sz="2000" b="1" i="1" spc="2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при</a:t>
            </a:r>
            <a:r>
              <a:rPr sz="2000" b="1" i="1" spc="2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драках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я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пользовался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наружными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костяшками</a:t>
            </a:r>
            <a:r>
              <a:rPr sz="20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кулака,</a:t>
            </a:r>
            <a:r>
              <a:rPr sz="2000" b="1" i="1" spc="9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а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не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нижней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его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стороной,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как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принято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русских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забияк.</a:t>
            </a:r>
            <a:endParaRPr sz="2000" dirty="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7000"/>
              </a:lnSpc>
              <a:spcBef>
                <a:spcPts val="790"/>
              </a:spcBef>
            </a:pP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Один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из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наставников,</a:t>
            </a:r>
            <a:r>
              <a:rPr sz="2000" b="1" i="1" spc="31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плохо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разбиравшийся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играх,</a:t>
            </a:r>
            <a:r>
              <a:rPr sz="2000" b="1" i="1" spc="31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хотя</a:t>
            </a:r>
            <a:r>
              <a:rPr sz="2000" b="1" i="1" spc="31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весьма</a:t>
            </a:r>
            <a:r>
              <a:rPr sz="2000" b="1" i="1" spc="31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одобрявший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их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2E5496"/>
                </a:solidFill>
                <a:latin typeface="Times New Roman"/>
                <a:cs typeface="Times New Roman"/>
              </a:rPr>
              <a:t>группово-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социальное</a:t>
            </a:r>
            <a:r>
              <a:rPr sz="2000" b="1" i="1" spc="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значение,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пристал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ко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мне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однажды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</a:t>
            </a:r>
            <a:r>
              <a:rPr sz="20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вопросом,</a:t>
            </a:r>
            <a:r>
              <a:rPr sz="2000" b="1" i="1" spc="5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почему,</a:t>
            </a:r>
            <a:r>
              <a:rPr sz="20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играя</a:t>
            </a:r>
            <a:r>
              <a:rPr sz="2000" b="1" i="1" spc="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6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футбол,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я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всегда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торчу</a:t>
            </a:r>
            <a:r>
              <a:rPr sz="20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воротах,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«вместо</a:t>
            </a:r>
            <a:r>
              <a:rPr sz="2000" b="1" i="1" spc="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того,</a:t>
            </a:r>
            <a:r>
              <a:rPr sz="20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чтобы</a:t>
            </a:r>
            <a:r>
              <a:rPr sz="20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бегать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другими</a:t>
            </a:r>
            <a:r>
              <a:rPr sz="20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ребятами».</a:t>
            </a:r>
            <a:r>
              <a:rPr sz="20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Особой</a:t>
            </a:r>
            <a:r>
              <a:rPr sz="2000" b="1" i="1" spc="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причиной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раздражения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было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еще</a:t>
            </a:r>
            <a:r>
              <a:rPr sz="2000" b="1" i="1" spc="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то,</a:t>
            </a:r>
            <a:r>
              <a:rPr sz="20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я</a:t>
            </a:r>
            <a:r>
              <a:rPr sz="20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приезжаю</a:t>
            </a:r>
            <a:r>
              <a:rPr sz="20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школу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</a:t>
            </a:r>
            <a:r>
              <a:rPr sz="2000" b="1" i="1" spc="6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уезжаю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из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нее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автомобиле,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между</a:t>
            </a:r>
            <a:r>
              <a:rPr sz="20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тем</a:t>
            </a:r>
            <a:r>
              <a:rPr sz="20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как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другие</a:t>
            </a:r>
            <a:r>
              <a:rPr sz="2000" b="1" i="1" spc="-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мальчики,</a:t>
            </a:r>
            <a:r>
              <a:rPr sz="2000" b="1" i="1" spc="-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достойные</a:t>
            </a:r>
            <a:r>
              <a:rPr sz="2000" b="1" i="1" spc="-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маленькие</a:t>
            </a:r>
            <a:r>
              <a:rPr sz="2000" b="1" i="1" spc="-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демократы,</a:t>
            </a:r>
            <a:r>
              <a:rPr sz="2000" b="1" i="1" spc="-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пользуются</a:t>
            </a:r>
            <a:r>
              <a:rPr sz="2000" b="1" i="1" spc="-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трамваем</a:t>
            </a:r>
            <a:r>
              <a:rPr sz="2000" b="1" i="1" spc="-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или</a:t>
            </a:r>
            <a:r>
              <a:rPr sz="2000" b="1" i="1" spc="-6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извозчиком.</a:t>
            </a:r>
            <a:r>
              <a:rPr sz="2000" b="1" i="1" spc="-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2E5496"/>
                </a:solidFill>
                <a:latin typeface="Times New Roman"/>
                <a:cs typeface="Times New Roman"/>
              </a:rPr>
              <a:t>Один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из</a:t>
            </a:r>
            <a:r>
              <a:rPr sz="2000" b="1" i="1" spc="2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учителей,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скривившись</a:t>
            </a:r>
            <a:r>
              <a:rPr sz="2000" b="1" i="1" spc="1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отвращения,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внушал</a:t>
            </a:r>
            <a:r>
              <a:rPr sz="2000" b="1" i="1" spc="2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мне</a:t>
            </a:r>
            <a:r>
              <a:rPr sz="2000" b="1" i="1" spc="21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как-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то,</a:t>
            </a:r>
            <a:r>
              <a:rPr sz="2000" b="1" i="1" spc="1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1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я,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на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худой</a:t>
            </a:r>
            <a:r>
              <a:rPr sz="2000" b="1" i="1" spc="204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конец,</a:t>
            </a:r>
            <a:r>
              <a:rPr sz="2000" b="1" i="1" spc="21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мог</a:t>
            </a:r>
            <a:r>
              <a:rPr sz="2000" b="1" i="1" spc="21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бы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оставлять</a:t>
            </a:r>
            <a:r>
              <a:rPr sz="2000" b="1" i="1" spc="16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автомобиль</a:t>
            </a:r>
            <a:r>
              <a:rPr sz="2000" b="1" i="1" spc="1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2000" b="1" i="1" spc="1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2E5496"/>
                </a:solidFill>
                <a:latin typeface="Times New Roman"/>
                <a:cs typeface="Times New Roman"/>
              </a:rPr>
              <a:t>двух-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трех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кварталах</a:t>
            </a:r>
            <a:r>
              <a:rPr sz="20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</a:t>
            </a:r>
            <a:r>
              <a:rPr sz="2000" b="1" i="1" spc="1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школы,</a:t>
            </a:r>
            <a:r>
              <a:rPr sz="2000" b="1" i="1" spc="1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избавив</a:t>
            </a:r>
            <a:r>
              <a:rPr sz="20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тем</a:t>
            </a:r>
            <a:r>
              <a:rPr sz="20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самым</a:t>
            </a:r>
            <a:r>
              <a:rPr sz="20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моих</a:t>
            </a:r>
            <a:r>
              <a:rPr sz="20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школьных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товарищей</a:t>
            </a:r>
            <a:r>
              <a:rPr sz="2000" b="1" i="1" spc="-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</a:t>
            </a:r>
            <a:r>
              <a:rPr sz="2000" b="1" i="1" spc="-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необходимости</a:t>
            </a:r>
            <a:r>
              <a:rPr sz="2000" b="1" i="1" spc="-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смотреть,</a:t>
            </a:r>
            <a:r>
              <a:rPr sz="2000" b="1" i="1" spc="-5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как</a:t>
            </a:r>
            <a:r>
              <a:rPr sz="2000" b="1" i="1" spc="-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шофер</a:t>
            </a:r>
            <a:r>
              <a:rPr sz="2000" b="1" i="1" spc="-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«в</a:t>
            </a:r>
            <a:r>
              <a:rPr sz="2000" b="1" i="1" spc="-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ливрее»</a:t>
            </a:r>
            <a:r>
              <a:rPr sz="2000" b="1" i="1" spc="-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ломает</a:t>
            </a:r>
            <a:r>
              <a:rPr sz="2000" b="1" i="1" spc="-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передо</a:t>
            </a:r>
            <a:r>
              <a:rPr sz="2000" b="1" i="1" spc="-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мной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шапку.</a:t>
            </a:r>
            <a:endParaRPr sz="2000" dirty="0">
              <a:latin typeface="Times New Roman"/>
              <a:cs typeface="Times New Roman"/>
            </a:endParaRPr>
          </a:p>
          <a:p>
            <a:pPr marL="12700" marR="6985" indent="914400" algn="just">
              <a:lnSpc>
                <a:spcPct val="107100"/>
              </a:lnSpc>
              <a:spcBef>
                <a:spcPts val="805"/>
              </a:spcBef>
            </a:pP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</a:t>
            </a:r>
            <a:r>
              <a:rPr sz="2000" b="1" i="1" spc="2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есть</a:t>
            </a:r>
            <a:r>
              <a:rPr sz="2000" b="1" i="1" spc="22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школа</a:t>
            </a:r>
            <a:r>
              <a:rPr sz="2000" b="1" i="1" spc="2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как</a:t>
            </a:r>
            <a:r>
              <a:rPr sz="2000" b="1" i="1" spc="2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бы</a:t>
            </a:r>
            <a:r>
              <a:rPr sz="2000" b="1" i="1" spc="2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позволяла</a:t>
            </a:r>
            <a:r>
              <a:rPr sz="2000" b="1" i="1" spc="2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мне</a:t>
            </a:r>
            <a:r>
              <a:rPr sz="2000" b="1" i="1" spc="21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таскать</a:t>
            </a:r>
            <a:r>
              <a:rPr sz="2000" b="1" i="1" spc="229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</a:t>
            </a:r>
            <a:r>
              <a:rPr sz="2000" b="1" i="1" spc="2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собою</a:t>
            </a:r>
            <a:r>
              <a:rPr sz="2000" b="1" i="1" spc="2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за</a:t>
            </a:r>
            <a:r>
              <a:rPr sz="2000" b="1" i="1" spc="229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хвост</a:t>
            </a:r>
            <a:r>
              <a:rPr sz="2000" b="1" i="1" spc="2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дохлую</a:t>
            </a:r>
            <a:r>
              <a:rPr sz="2000" b="1" i="1" spc="229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крысу,</a:t>
            </a:r>
            <a:r>
              <a:rPr sz="2000" b="1" i="1" spc="2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но</a:t>
            </a:r>
            <a:r>
              <a:rPr sz="2000" b="1" i="1" spc="229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при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условии,</a:t>
            </a:r>
            <a:r>
              <a:rPr sz="2000" b="1" i="1" spc="-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</a:t>
            </a:r>
            <a:r>
              <a:rPr sz="2000" b="1" i="1" spc="-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я</a:t>
            </a:r>
            <a:r>
              <a:rPr sz="20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не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стану</a:t>
            </a:r>
            <a:r>
              <a:rPr sz="20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совать</a:t>
            </a:r>
            <a:r>
              <a:rPr sz="2000" b="1" i="1" spc="-6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ее</a:t>
            </a:r>
            <a:r>
              <a:rPr sz="2000" b="1" i="1" spc="-1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людям</a:t>
            </a:r>
            <a:r>
              <a:rPr sz="2000" b="1" i="1" spc="-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под</a:t>
            </a:r>
            <a:r>
              <a:rPr sz="2000" b="1" i="1" spc="-3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нос».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8469" y="197611"/>
            <a:ext cx="9558020" cy="3651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914400" algn="just">
              <a:lnSpc>
                <a:spcPct val="107100"/>
              </a:lnSpc>
              <a:spcBef>
                <a:spcPts val="100"/>
              </a:spcBef>
            </a:pP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7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1916</a:t>
            </a:r>
            <a:r>
              <a:rPr sz="1800" b="1" i="1" spc="8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году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умер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дядя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Набокова</a:t>
            </a:r>
            <a:r>
              <a:rPr sz="1800" b="1" i="1" spc="8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—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Рукавишников.</a:t>
            </a:r>
            <a:r>
              <a:rPr sz="1800" b="1" i="1" spc="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Он</a:t>
            </a:r>
            <a:r>
              <a:rPr sz="1800" b="1" i="1" spc="7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оставил</a:t>
            </a:r>
            <a:r>
              <a:rPr sz="1800" b="1" i="1" spc="7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племяннику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многомиллионное</a:t>
            </a:r>
            <a:r>
              <a:rPr sz="1800" b="1" i="1" spc="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состояние и</a:t>
            </a:r>
            <a:r>
              <a:rPr sz="1800" b="1" i="1" spc="-1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усадьбу</a:t>
            </a:r>
            <a:r>
              <a:rPr sz="1800" b="1" i="1" spc="2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Рождествено.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Тогда</a:t>
            </a:r>
            <a:r>
              <a:rPr sz="1800" b="1" i="1" spc="-1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же на собственные</a:t>
            </a:r>
            <a:r>
              <a:rPr sz="1800" b="1" i="1" spc="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деньги</a:t>
            </a:r>
            <a:r>
              <a:rPr sz="1800" b="1" i="1" spc="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Владимир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48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издал</a:t>
            </a:r>
            <a:r>
              <a:rPr sz="1800" b="1" i="1" spc="3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свой</a:t>
            </a:r>
            <a:r>
              <a:rPr sz="1800" b="1" i="1" spc="484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первый</a:t>
            </a:r>
            <a:r>
              <a:rPr sz="1800" b="1" i="1" spc="49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поэтический</a:t>
            </a:r>
            <a:r>
              <a:rPr sz="1800" b="1" i="1" spc="49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сборник,</a:t>
            </a:r>
            <a:r>
              <a:rPr sz="1800" b="1" i="1" spc="2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800" b="1" i="1" spc="49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него</a:t>
            </a:r>
            <a:r>
              <a:rPr sz="1800" b="1" i="1" spc="484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вошло</a:t>
            </a:r>
            <a:r>
              <a:rPr sz="1800" b="1" i="1" spc="49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68</a:t>
            </a:r>
            <a:r>
              <a:rPr sz="1800" b="1" i="1" spc="49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стихотворений.</a:t>
            </a:r>
            <a:r>
              <a:rPr sz="1800" b="1" i="1" spc="2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Позже Набоков</a:t>
            </a:r>
            <a:r>
              <a:rPr sz="1800" b="1" i="1" spc="-5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никогда</a:t>
            </a:r>
            <a:r>
              <a:rPr sz="1800" b="1" i="1" spc="-4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его</a:t>
            </a:r>
            <a:r>
              <a:rPr sz="1800" b="1" i="1" spc="-5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не</a:t>
            </a:r>
            <a:r>
              <a:rPr sz="1800" b="1" i="1" spc="-3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переиздавал</a:t>
            </a:r>
            <a:r>
              <a:rPr sz="1800" b="1" i="1" spc="-3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800" b="1" i="1" spc="-4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вспоминал</a:t>
            </a:r>
            <a:r>
              <a:rPr sz="1800" b="1" i="1" spc="-2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о</a:t>
            </a:r>
            <a:r>
              <a:rPr sz="1800" b="1" i="1" spc="-5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книге</a:t>
            </a:r>
            <a:r>
              <a:rPr sz="1800" b="1" i="1" spc="-3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как</a:t>
            </a:r>
            <a:r>
              <a:rPr sz="1800" b="1" i="1" spc="-4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об</a:t>
            </a:r>
            <a:r>
              <a:rPr sz="1800" b="1" i="1" spc="-3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«исключительно</a:t>
            </a:r>
            <a:r>
              <a:rPr sz="1800" b="1" i="1" spc="-35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плохой».</a:t>
            </a:r>
            <a:endParaRPr sz="1800" b="1" i="1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7100"/>
              </a:lnSpc>
              <a:spcBef>
                <a:spcPts val="795"/>
              </a:spcBef>
            </a:pP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«Директор</a:t>
            </a:r>
            <a:r>
              <a:rPr sz="1800" b="1" i="1" spc="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Тенишевского</a:t>
            </a:r>
            <a:r>
              <a:rPr sz="18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училища,</a:t>
            </a:r>
            <a:r>
              <a:rPr sz="1800" b="1" i="1" spc="10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В.В.</a:t>
            </a:r>
            <a:r>
              <a:rPr sz="1800" b="1" i="1" spc="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Гиппиус…</a:t>
            </a:r>
            <a:r>
              <a:rPr sz="18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принес</a:t>
            </a:r>
            <a:r>
              <a:rPr sz="1800" b="1" i="1" spc="10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spc="-30" dirty="0">
                <a:solidFill>
                  <a:srgbClr val="2E5496"/>
                </a:solidFill>
                <a:latin typeface="Times New Roman"/>
                <a:cs typeface="Times New Roman"/>
              </a:rPr>
              <a:t>как-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то</a:t>
            </a:r>
            <a:r>
              <a:rPr sz="18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экземпляр</a:t>
            </a:r>
            <a:r>
              <a:rPr sz="1800" b="1" i="1" spc="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моего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сборничка</a:t>
            </a:r>
            <a:r>
              <a:rPr sz="18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</a:t>
            </a:r>
            <a:r>
              <a:rPr sz="18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класс</a:t>
            </a:r>
            <a:r>
              <a:rPr sz="18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</a:t>
            </a:r>
            <a:r>
              <a:rPr sz="1800" b="1" i="1" spc="16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подробно</a:t>
            </a:r>
            <a:r>
              <a:rPr sz="18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его</a:t>
            </a:r>
            <a:r>
              <a:rPr sz="18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разнес</a:t>
            </a:r>
            <a:r>
              <a:rPr sz="18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при</a:t>
            </a:r>
            <a:r>
              <a:rPr sz="1800" b="1" i="1" spc="1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всеобщем,</a:t>
            </a:r>
            <a:r>
              <a:rPr sz="1800" b="1" i="1" spc="19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или</a:t>
            </a:r>
            <a:r>
              <a:rPr sz="18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почти</a:t>
            </a:r>
            <a:r>
              <a:rPr sz="18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всеобщем,</a:t>
            </a:r>
            <a:r>
              <a:rPr sz="1800" b="1" i="1" spc="19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смехе…</a:t>
            </a:r>
            <a:r>
              <a:rPr sz="1800" b="1" i="1" spc="17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Его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значительно</a:t>
            </a:r>
            <a:r>
              <a:rPr sz="1800" b="1" i="1" spc="3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более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знаменитая,</a:t>
            </a:r>
            <a:r>
              <a:rPr sz="1800" b="1" i="1" spc="36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но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менее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талантливая</a:t>
            </a:r>
            <a:r>
              <a:rPr sz="1800" b="1" i="1" spc="36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кузина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Зинаида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Гиппиус,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встретившись</a:t>
            </a:r>
            <a:r>
              <a:rPr sz="18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на</a:t>
            </a:r>
            <a:r>
              <a:rPr sz="18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заседании</a:t>
            </a:r>
            <a:r>
              <a:rPr sz="18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Литературного</a:t>
            </a:r>
            <a:r>
              <a:rPr sz="18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фонда</a:t>
            </a:r>
            <a:r>
              <a:rPr sz="1800" b="1" i="1" spc="7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</a:t>
            </a:r>
            <a:r>
              <a:rPr sz="18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моим</a:t>
            </a:r>
            <a:r>
              <a:rPr sz="1800" b="1" i="1" spc="8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отцом,</a:t>
            </a:r>
            <a:r>
              <a:rPr sz="18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который</a:t>
            </a:r>
            <a:r>
              <a:rPr sz="1800" b="1" i="1" spc="7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был,</a:t>
            </a:r>
            <a:r>
              <a:rPr sz="1800" b="1" i="1" spc="8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кажется,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его</a:t>
            </a:r>
            <a:r>
              <a:rPr sz="1800" b="1" i="1" spc="3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председателем,</a:t>
            </a:r>
            <a:r>
              <a:rPr sz="1800" b="1" i="1" spc="35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сказала</a:t>
            </a:r>
            <a:r>
              <a:rPr sz="1800" b="1" i="1" spc="3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ему:</a:t>
            </a:r>
            <a:r>
              <a:rPr sz="1800" b="1" i="1" spc="3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«Пожалуйста,</a:t>
            </a:r>
            <a:r>
              <a:rPr sz="1800" b="1" i="1" spc="3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передайте</a:t>
            </a:r>
            <a:r>
              <a:rPr sz="1800" b="1" i="1" spc="35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вашему</a:t>
            </a:r>
            <a:r>
              <a:rPr sz="1800" b="1" i="1" spc="345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сыну,</a:t>
            </a:r>
            <a:r>
              <a:rPr sz="1800" b="1" i="1" spc="3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что</a:t>
            </a:r>
            <a:r>
              <a:rPr sz="1800" b="1" i="1" spc="3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он</a:t>
            </a:r>
            <a:r>
              <a:rPr sz="1800" b="1" i="1" spc="340" dirty="0">
                <a:solidFill>
                  <a:srgbClr val="2E5496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никогда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писателем</a:t>
            </a:r>
            <a:r>
              <a:rPr sz="1800" b="1" i="1" spc="4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не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будет»,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—</a:t>
            </a:r>
            <a:r>
              <a:rPr sz="1800" b="1" i="1" spc="3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своего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пророчества</a:t>
            </a:r>
            <a:r>
              <a:rPr sz="1800" b="1" i="1" spc="4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она</a:t>
            </a:r>
            <a:r>
              <a:rPr sz="1800" b="1" i="1" spc="4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потом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лет</a:t>
            </a:r>
            <a:r>
              <a:rPr sz="1800" b="1" i="1" spc="40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тридцать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не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2E5496"/>
                </a:solidFill>
                <a:latin typeface="Times New Roman"/>
                <a:cs typeface="Times New Roman"/>
              </a:rPr>
              <a:t>могла</a:t>
            </a:r>
            <a:r>
              <a:rPr sz="1800" b="1" i="1" spc="45" dirty="0">
                <a:solidFill>
                  <a:srgbClr val="2E5496"/>
                </a:solidFill>
                <a:latin typeface="Times New Roman"/>
                <a:cs typeface="Times New Roman"/>
              </a:rPr>
              <a:t>  </a:t>
            </a:r>
            <a:r>
              <a:rPr sz="1800" b="1" i="1" spc="-25" dirty="0">
                <a:solidFill>
                  <a:srgbClr val="2E5496"/>
                </a:solidFill>
                <a:latin typeface="Times New Roman"/>
                <a:cs typeface="Times New Roman"/>
              </a:rPr>
              <a:t>мне 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забыть».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7" y="486155"/>
            <a:ext cx="2093976" cy="2790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91956" y="3163823"/>
            <a:ext cx="2203704" cy="36941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23076" y="3154678"/>
            <a:ext cx="2135124" cy="37033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9268" y="3639311"/>
            <a:ext cx="1955292" cy="2895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59352" y="3223258"/>
            <a:ext cx="2162555" cy="3634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447" y="3457955"/>
            <a:ext cx="5247132" cy="31699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6588" y="100694"/>
            <a:ext cx="11567160" cy="54829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14400" algn="just">
              <a:lnSpc>
                <a:spcPct val="107000"/>
              </a:lnSpc>
              <a:spcBef>
                <a:spcPts val="105"/>
              </a:spcBef>
            </a:pPr>
            <a:r>
              <a:rPr sz="1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После  революции Набоковы навсегда покинули Петербург, семья перебралась в Крым  и поселилась в Гаспре. Крым показался Набокову чужим: «Все было не русское, запахи, звуки, потемкинская флора в парках побережья, сладковатый дымок, разлитый в воздухе татарских деревень, рев осла, крик муэдзина, его бирюзовая башенка на фоне персикового неба; все это решительно напоминало Багдад». В январе 1918 года он выпустил единственный сборник стихотворений, написанный в соавторстве. В альманах «Два пути» вошли 12 произведений Набокова и восемь — его одноклассника Андрея Балашова.</a:t>
            </a:r>
          </a:p>
          <a:p>
            <a:pPr marL="12700" marR="5715" indent="914400" algn="just">
              <a:lnSpc>
                <a:spcPct val="107000"/>
              </a:lnSpc>
              <a:spcBef>
                <a:spcPts val="5"/>
              </a:spcBef>
            </a:pPr>
            <a:r>
              <a:rPr sz="1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В связи с переводом отца на другую должность семья переехала в Симферополь , где семья поселились в Ливадии, здесь же Набоков познакомился с художником и поэтом Максимилианом Волошиным, который стал наставником будущего писателя: они много беседовали о поэзии, Волошин открыл для Набокова метрическую теорию Андрея Белого и опубликованный в 1910 году сборник «Символизм». В следующие два года Набоков писал более сложные и замысловатые стихотворения, применяя к ним исследование Белого о ритмах:</a:t>
            </a:r>
          </a:p>
          <a:p>
            <a:pPr>
              <a:lnSpc>
                <a:spcPct val="100000"/>
              </a:lnSpc>
            </a:pPr>
            <a:endParaRPr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  <a:p>
            <a:pPr marL="7328534" marR="1190625">
              <a:lnSpc>
                <a:spcPct val="107000"/>
              </a:lnSpc>
              <a:spcBef>
                <a:spcPts val="5"/>
              </a:spcBef>
            </a:pPr>
            <a:r>
              <a:rPr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…Задумчиво и безнадежно распространяет аромат и неосуществимо нежно уж полуувядает сад…</a:t>
            </a:r>
            <a:endParaRPr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5788" y="210058"/>
            <a:ext cx="58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конце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7750" y="210058"/>
            <a:ext cx="58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марта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0982" y="210058"/>
            <a:ext cx="3350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665" algn="l"/>
                <a:tab pos="1186180" algn="l"/>
                <a:tab pos="2309495" algn="l"/>
                <a:tab pos="3124835" algn="l"/>
              </a:tabLst>
            </a:pP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1919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года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Набоковы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уехали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из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7860" y="210058"/>
            <a:ext cx="927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Ливадии,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6588" y="484378"/>
            <a:ext cx="255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до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544" y="210058"/>
            <a:ext cx="736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8419" algn="r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захвата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8083" y="484378"/>
            <a:ext cx="689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Крыма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2633" y="484378"/>
            <a:ext cx="1511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большевиками,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0271" y="484378"/>
            <a:ext cx="2378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  <a:tab pos="1434465" algn="l"/>
              </a:tabLst>
            </a:pP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—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навсегда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покинули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3413" y="484378"/>
            <a:ext cx="8204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Россию.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62468" y="210058"/>
            <a:ext cx="1372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marR="5080" indent="-146685">
              <a:lnSpc>
                <a:spcPct val="100000"/>
              </a:lnSpc>
              <a:spcBef>
                <a:spcPts val="100"/>
              </a:spcBef>
              <a:tabLst>
                <a:tab pos="266700" algn="l"/>
                <a:tab pos="603885" algn="l"/>
                <a:tab pos="646430" algn="l"/>
              </a:tabLst>
            </a:pP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а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	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15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апреля, 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На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35" dirty="0">
                <a:solidFill>
                  <a:srgbClr val="3B3B3B"/>
                </a:solidFill>
                <a:latin typeface="Times New Roman"/>
                <a:cs typeface="Times New Roman"/>
              </a:rPr>
              <a:t>корабле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588" y="758774"/>
            <a:ext cx="1644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2540" algn="l"/>
              </a:tabLst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«Надежда»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они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79066" y="758774"/>
            <a:ext cx="6756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6525" algn="l"/>
                <a:tab pos="1687195" algn="l"/>
                <a:tab pos="3633470" algn="l"/>
                <a:tab pos="4072890" algn="l"/>
                <a:tab pos="5227955" algn="l"/>
                <a:tab pos="5924550" algn="l"/>
              </a:tabLst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отправились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Константинополь.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На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греческий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берег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588" y="1033398"/>
            <a:ext cx="8549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спустился</a:t>
            </a:r>
            <a:r>
              <a:rPr sz="1800" spc="3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3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день</a:t>
            </a:r>
            <a:r>
              <a:rPr sz="1800" spc="3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своего</a:t>
            </a:r>
            <a:r>
              <a:rPr sz="1800" spc="3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20-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летия.</a:t>
            </a:r>
            <a:r>
              <a:rPr sz="1800" spc="3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3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первый</a:t>
            </a:r>
            <a:r>
              <a:rPr sz="1800" spc="33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же</a:t>
            </a:r>
            <a:r>
              <a:rPr sz="1800" spc="3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день</a:t>
            </a:r>
            <a:r>
              <a:rPr sz="1800" spc="34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семья</a:t>
            </a:r>
            <a:r>
              <a:rPr sz="1800" spc="3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посетила</a:t>
            </a:r>
            <a:r>
              <a:rPr sz="1800" spc="35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центр</a:t>
            </a:r>
            <a:r>
              <a:rPr sz="1800" spc="3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Афин,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6588" y="1307719"/>
            <a:ext cx="2073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2060" algn="l"/>
              </a:tabLst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Акрополю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42361" y="1307719"/>
            <a:ext cx="6293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345" algn="l"/>
                <a:tab pos="2289810" algn="l"/>
                <a:tab pos="3997960" algn="l"/>
                <a:tab pos="4484370" algn="l"/>
                <a:tab pos="4798060" algn="l"/>
                <a:tab pos="5595620" algn="l"/>
              </a:tabLst>
            </a:pP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посвятил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несколько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стихотворений.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Но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целом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Греция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6588" y="1582039"/>
            <a:ext cx="8548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разочаровала</a:t>
            </a:r>
            <a:r>
              <a:rPr sz="1800" spc="30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писателя:</a:t>
            </a:r>
            <a:r>
              <a:rPr sz="1800" spc="30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«Два</a:t>
            </a:r>
            <a:r>
              <a:rPr sz="1800" i="1" spc="2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проведенных</a:t>
            </a:r>
            <a:r>
              <a:rPr sz="1800" i="1" spc="3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i="1" spc="29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Греции</a:t>
            </a:r>
            <a:r>
              <a:rPr sz="1800" i="1" spc="2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весенних</a:t>
            </a:r>
            <a:r>
              <a:rPr sz="1800" i="1" spc="30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месяца</a:t>
            </a:r>
            <a:r>
              <a:rPr sz="1800" i="1" spc="29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я</a:t>
            </a:r>
            <a:r>
              <a:rPr sz="1800" i="1" spc="28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посвятил</a:t>
            </a:r>
            <a:r>
              <a:rPr sz="1800" b="1" i="1" spc="-10" dirty="0">
                <a:solidFill>
                  <a:srgbClr val="2E5496"/>
                </a:solidFill>
                <a:latin typeface="Times New Roman"/>
                <a:cs typeface="Times New Roman"/>
              </a:rPr>
              <a:t>,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6588" y="1856359"/>
            <a:ext cx="4614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965" algn="l"/>
                <a:tab pos="2065655" algn="l"/>
                <a:tab pos="3447415" algn="l"/>
              </a:tabLst>
            </a:pP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снося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	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неизменное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	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негодование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	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пастушьих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37530" y="1856359"/>
            <a:ext cx="521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псов,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95898" y="1856359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поискам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08089" y="1856359"/>
            <a:ext cx="1152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оранжевой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95868" y="1856359"/>
            <a:ext cx="840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белянки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6588" y="2130933"/>
            <a:ext cx="8550910" cy="469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Грюнера,</a:t>
            </a:r>
            <a:r>
              <a:rPr sz="1800" i="1" spc="19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желтянки</a:t>
            </a:r>
            <a:r>
              <a:rPr sz="1800" i="1" spc="18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Гельдриха,</a:t>
            </a:r>
            <a:r>
              <a:rPr sz="1800" i="1" spc="19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белянки</a:t>
            </a:r>
            <a:r>
              <a:rPr sz="1800" i="1" spc="18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Крюпера:</a:t>
            </a:r>
            <a:r>
              <a:rPr sz="1800" i="1" spc="18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поискам</a:t>
            </a:r>
            <a:r>
              <a:rPr sz="1800" i="1" spc="19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напрасным,</a:t>
            </a:r>
            <a:r>
              <a:rPr sz="1800" i="1" spc="19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spc="-25" dirty="0">
                <a:solidFill>
                  <a:schemeClr val="tx1"/>
                </a:solidFill>
                <a:latin typeface="Times New Roman"/>
                <a:cs typeface="Times New Roman"/>
              </a:rPr>
              <a:t>ибо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я</a:t>
            </a:r>
            <a:r>
              <a:rPr sz="1800" i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попал</a:t>
            </a:r>
            <a:r>
              <a:rPr sz="1800" i="1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не</a:t>
            </a:r>
            <a:r>
              <a:rPr sz="1800" i="1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i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ту</a:t>
            </a:r>
            <a:r>
              <a:rPr sz="1800" i="1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часть</a:t>
            </a:r>
            <a:r>
              <a:rPr sz="1800" i="1" spc="-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страны»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6350" indent="914400" algn="just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Уже</a:t>
            </a:r>
            <a:r>
              <a:rPr sz="1800" spc="2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мае</a:t>
            </a:r>
            <a:r>
              <a:rPr sz="1800" spc="22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Набоковы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перебрались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2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Лондон.</a:t>
            </a:r>
            <a:r>
              <a:rPr sz="1800" spc="2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Англии</a:t>
            </a:r>
            <a:r>
              <a:rPr sz="1800" spc="20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они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сняли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комнаты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Стэнхоуп-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Гарденз,</a:t>
            </a:r>
            <a:r>
              <a:rPr sz="1800" spc="26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55.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Уезжая</a:t>
            </a:r>
            <a:r>
              <a:rPr sz="1800" spc="26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из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России,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они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смогли</a:t>
            </a:r>
            <a:r>
              <a:rPr sz="1800" spc="2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вывезти</a:t>
            </a:r>
            <a:r>
              <a:rPr sz="1800" spc="254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некоторые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драгоценности</a:t>
            </a:r>
            <a:r>
              <a:rPr sz="1800" spc="2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—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800" spc="2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жили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деньги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от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них.</a:t>
            </a:r>
            <a:r>
              <a:rPr sz="1800" spc="2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r>
              <a:rPr sz="1800" spc="2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октября</a:t>
            </a:r>
            <a:r>
              <a:rPr sz="1800" spc="2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1919</a:t>
            </a:r>
            <a:r>
              <a:rPr sz="1800" spc="2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года</a:t>
            </a:r>
            <a:r>
              <a:rPr sz="1800" spc="20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Владимир</a:t>
            </a:r>
            <a:r>
              <a:rPr sz="1800" spc="2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Набоков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поступил</a:t>
            </a:r>
            <a:r>
              <a:rPr sz="18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совету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chemeClr val="tx1"/>
                </a:solidFill>
                <a:latin typeface="Times New Roman"/>
                <a:cs typeface="Times New Roman"/>
              </a:rPr>
              <a:t>Глеба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Струве</a:t>
            </a:r>
            <a:r>
              <a:rPr sz="1800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-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Кембриджский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университет.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Сначала</a:t>
            </a:r>
            <a:r>
              <a:rPr sz="1800" spc="10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он</a:t>
            </a:r>
            <a:r>
              <a:rPr sz="1800" spc="9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слушал</a:t>
            </a:r>
            <a:r>
              <a:rPr sz="1800" spc="9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лекции</a:t>
            </a:r>
            <a:r>
              <a:rPr sz="1800" spc="9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sz="1800" spc="10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зоологии,</a:t>
            </a:r>
            <a:r>
              <a:rPr sz="1800" spc="10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Набоков</a:t>
            </a:r>
            <a:r>
              <a:rPr sz="1800" spc="9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вспоминал:</a:t>
            </a:r>
            <a:r>
              <a:rPr sz="1800" spc="10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«Целый</a:t>
            </a:r>
            <a:r>
              <a:rPr sz="1800" i="1" spc="9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семестр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я</a:t>
            </a:r>
            <a:r>
              <a:rPr sz="1800" i="1" spc="1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препарировал</a:t>
            </a:r>
            <a:r>
              <a:rPr sz="1800" i="1" spc="11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рыб,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пока</a:t>
            </a:r>
            <a:r>
              <a:rPr sz="1800" i="1" spc="1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наконец</a:t>
            </a:r>
            <a:r>
              <a:rPr sz="1800" i="1" spc="1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не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сказал</a:t>
            </a:r>
            <a:r>
              <a:rPr sz="1800" i="1" spc="11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своему</a:t>
            </a:r>
            <a:r>
              <a:rPr sz="1800" i="1" spc="11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университетскому</a:t>
            </a:r>
            <a:r>
              <a:rPr sz="1800" i="1" spc="1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«тютору»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(Э.</a:t>
            </a:r>
            <a:r>
              <a:rPr sz="1800" i="1" spc="3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Гаррисону),</a:t>
            </a:r>
            <a:r>
              <a:rPr sz="1800" i="1" spc="3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что</a:t>
            </a:r>
            <a:r>
              <a:rPr sz="1800" i="1" spc="3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это</a:t>
            </a:r>
            <a:r>
              <a:rPr sz="1800" i="1" spc="3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мешает</a:t>
            </a:r>
            <a:r>
              <a:rPr sz="1800" i="1" spc="3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мне</a:t>
            </a:r>
            <a:r>
              <a:rPr sz="1800" i="1" spc="3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писать</a:t>
            </a:r>
            <a:r>
              <a:rPr sz="1800" i="1" spc="3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стихи,</a:t>
            </a:r>
            <a:r>
              <a:rPr sz="1800" i="1" spc="3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800" i="1" spc="3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спросил,</a:t>
            </a:r>
            <a:r>
              <a:rPr sz="1800" i="1" spc="3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нельзя</a:t>
            </a:r>
            <a:r>
              <a:rPr sz="1800" i="1" spc="3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ли</a:t>
            </a:r>
            <a:r>
              <a:rPr sz="1800" i="1" spc="3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25" dirty="0">
                <a:solidFill>
                  <a:schemeClr val="tx1"/>
                </a:solidFill>
                <a:latin typeface="Times New Roman"/>
                <a:cs typeface="Times New Roman"/>
              </a:rPr>
              <a:t>мне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переключиться</a:t>
            </a:r>
            <a:r>
              <a:rPr sz="1800" i="1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sz="1800" i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русскую</a:t>
            </a:r>
            <a:r>
              <a:rPr sz="1800" i="1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800" i="1" spc="-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французскую</a:t>
            </a:r>
            <a:r>
              <a:rPr sz="1800" i="1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филологию»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5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Кембридже</a:t>
            </a:r>
            <a:r>
              <a:rPr sz="1800" spc="5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Набоков</a:t>
            </a:r>
            <a:r>
              <a:rPr sz="1800" spc="5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продолжил</a:t>
            </a:r>
            <a:r>
              <a:rPr sz="1800" spc="5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писать</a:t>
            </a:r>
            <a:r>
              <a:rPr sz="1800" spc="5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русские</a:t>
            </a:r>
            <a:r>
              <a:rPr sz="1800" spc="5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стихи,</a:t>
            </a:r>
            <a:r>
              <a:rPr sz="1800" spc="4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начал</a:t>
            </a:r>
            <a:r>
              <a:rPr sz="1800" spc="6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творить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</a:t>
            </a:r>
            <a:r>
              <a:rPr sz="1800" spc="4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английском:</a:t>
            </a:r>
            <a:r>
              <a:rPr sz="1800" spc="41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4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Trinity</a:t>
            </a:r>
            <a:r>
              <a:rPr sz="1800" spc="434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Magazine</a:t>
            </a:r>
            <a:r>
              <a:rPr sz="1800" spc="4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напечатали</a:t>
            </a:r>
            <a:r>
              <a:rPr sz="1800" spc="4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его</a:t>
            </a:r>
            <a:r>
              <a:rPr sz="1800" spc="4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большое</a:t>
            </a:r>
            <a:r>
              <a:rPr sz="1800" spc="4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стихотворение</a:t>
            </a:r>
            <a:r>
              <a:rPr sz="1800" spc="4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«Дом».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Занялся</a:t>
            </a:r>
            <a:r>
              <a:rPr sz="1800" spc="3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Владимир</a:t>
            </a:r>
            <a:r>
              <a:rPr sz="1800" spc="3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Набоков</a:t>
            </a:r>
            <a:r>
              <a:rPr sz="1800" spc="3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800" spc="3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переводами.</a:t>
            </a:r>
            <a:r>
              <a:rPr sz="1800" spc="3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Во</a:t>
            </a:r>
            <a:r>
              <a:rPr sz="1800" spc="3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время</a:t>
            </a:r>
            <a:r>
              <a:rPr sz="1800" spc="3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учебы</a:t>
            </a:r>
            <a:r>
              <a:rPr sz="1800" spc="3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он</a:t>
            </a:r>
            <a:r>
              <a:rPr sz="1800" spc="3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основал</a:t>
            </a:r>
            <a:r>
              <a:rPr sz="1800" spc="35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Славянское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общество</a:t>
            </a:r>
            <a:r>
              <a:rPr sz="1800" spc="13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(позже</a:t>
            </a:r>
            <a:r>
              <a:rPr sz="1800" spc="13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оно</a:t>
            </a:r>
            <a:r>
              <a:rPr sz="1800" spc="14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переродилось</a:t>
            </a:r>
            <a:r>
              <a:rPr sz="1800" spc="14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13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Русское</a:t>
            </a:r>
            <a:r>
              <a:rPr sz="1800" spc="13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общество),</a:t>
            </a:r>
            <a:r>
              <a:rPr sz="1800" spc="14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играл</a:t>
            </a:r>
            <a:r>
              <a:rPr sz="1800" spc="13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130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теннис,</a:t>
            </a:r>
            <a:r>
              <a:rPr sz="1800" spc="145" dirty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был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голкипером</a:t>
            </a:r>
            <a:r>
              <a:rPr sz="1800" spc="-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кембриджской</a:t>
            </a:r>
            <a:r>
              <a:rPr sz="1800" spc="-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команде</a:t>
            </a:r>
            <a:r>
              <a:rPr sz="18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по</a:t>
            </a:r>
            <a:r>
              <a:rPr sz="1800" spc="-6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футболу.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Спустя</a:t>
            </a:r>
            <a:r>
              <a:rPr sz="1800" spc="4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год</a:t>
            </a:r>
            <a:r>
              <a:rPr sz="1800" spc="45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жизни</a:t>
            </a:r>
            <a:r>
              <a:rPr sz="1800" spc="4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4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Лондоне,</a:t>
            </a:r>
            <a:r>
              <a:rPr sz="1800" spc="4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Набоковы</a:t>
            </a:r>
            <a:r>
              <a:rPr sz="1800" spc="4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переехали</a:t>
            </a:r>
            <a:r>
              <a:rPr sz="1800" spc="4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47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Берлин.</a:t>
            </a:r>
            <a:r>
              <a:rPr sz="1800" spc="4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Владимир</a:t>
            </a:r>
            <a:r>
              <a:rPr sz="1800" spc="48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Набоков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остался</a:t>
            </a:r>
            <a:r>
              <a:rPr sz="1800" spc="-6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Англии:</a:t>
            </a:r>
            <a:r>
              <a:rPr sz="1800" spc="-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хотел</a:t>
            </a:r>
            <a:r>
              <a:rPr sz="1800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закончить</a:t>
            </a:r>
            <a:r>
              <a:rPr sz="1800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учебу.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7800" y="2209800"/>
            <a:ext cx="3054097" cy="2743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361" y="206502"/>
            <a:ext cx="11784330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72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марте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1922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года,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когда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писатель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приехал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пасхальные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каникулы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родителям,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умер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отец.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убили </a:t>
            </a: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выступления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Берлинской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филармонии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экс-</a:t>
            </a:r>
            <a:r>
              <a:rPr sz="1800" dirty="0">
                <a:latin typeface="Times New Roman"/>
                <a:cs typeface="Times New Roman"/>
              </a:rPr>
              <a:t>министра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иностранных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дел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Временного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правительства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Павла </a:t>
            </a:r>
            <a:r>
              <a:rPr sz="1800" dirty="0">
                <a:latin typeface="Times New Roman"/>
                <a:cs typeface="Times New Roman"/>
              </a:rPr>
              <a:t>Милюкова.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Террористы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выстрелили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Набокову-</a:t>
            </a:r>
            <a:r>
              <a:rPr sz="1800" dirty="0">
                <a:latin typeface="Times New Roman"/>
                <a:cs typeface="Times New Roman"/>
              </a:rPr>
              <a:t>старшему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позвоночник,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легкое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сердце.</a:t>
            </a:r>
            <a:r>
              <a:rPr sz="1800" spc="45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Смерть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отца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потрясла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361" y="1107135"/>
            <a:ext cx="117836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34345" algn="l"/>
              </a:tabLst>
            </a:pPr>
            <a:r>
              <a:rPr sz="1800" dirty="0">
                <a:latin typeface="Times New Roman"/>
                <a:cs typeface="Times New Roman"/>
              </a:rPr>
              <a:t>Набокова,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стал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угрюмым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депрессивным,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вынужден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вернуться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Лондон,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чтобы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сдать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последнюю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361" y="1281175"/>
            <a:ext cx="11786235" cy="348297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45"/>
              </a:spcBef>
            </a:pPr>
            <a:r>
              <a:rPr sz="1800" dirty="0">
                <a:latin typeface="Times New Roman"/>
                <a:cs typeface="Times New Roman"/>
              </a:rPr>
              <a:t>сессию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закончить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учебу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Кембридже.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Получив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степень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бакалавра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второго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класса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возвращается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Берлин.</a:t>
            </a:r>
            <a:endParaRPr sz="1800" dirty="0">
              <a:latin typeface="Times New Roman"/>
              <a:cs typeface="Times New Roman"/>
            </a:endParaRPr>
          </a:p>
          <a:p>
            <a:pPr marL="12700" marR="5080" indent="972185" algn="just">
              <a:lnSpc>
                <a:spcPct val="107000"/>
              </a:lnSpc>
              <a:spcBef>
                <a:spcPts val="80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Берлине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зарабатывать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репетиторством: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давал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уроки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французского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английского,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обучал </a:t>
            </a:r>
            <a:r>
              <a:rPr sz="1800" dirty="0">
                <a:latin typeface="Times New Roman"/>
                <a:cs typeface="Times New Roman"/>
              </a:rPr>
              <a:t>теннису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боксу.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1922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году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издательство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«Гамаюн»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заказало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Набокову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перевод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«Алисы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Стране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чудес»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Льюиса </a:t>
            </a:r>
            <a:r>
              <a:rPr sz="1800" dirty="0">
                <a:latin typeface="Times New Roman"/>
                <a:cs typeface="Times New Roman"/>
              </a:rPr>
              <a:t>Кэрролла.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сохранил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кэрролловский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юмор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иронию,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обозначил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вступлении,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«Алиса</a:t>
            </a:r>
            <a:r>
              <a:rPr sz="1800" i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стала</a:t>
            </a:r>
            <a:r>
              <a:rPr sz="1800" i="1" spc="-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Аней,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зажила</a:t>
            </a:r>
            <a:r>
              <a:rPr sz="1800" i="1" spc="17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новой</a:t>
            </a:r>
            <a:r>
              <a:rPr sz="1800" i="1" spc="15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жизнью»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  <a:r>
              <a:rPr sz="1800" b="1" spc="1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привнес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произведение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русский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колорит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изменил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имена.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Доводилось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ради </a:t>
            </a:r>
            <a:r>
              <a:rPr sz="1800" spc="-10" dirty="0">
                <a:latin typeface="Times New Roman"/>
                <a:cs typeface="Times New Roman"/>
              </a:rPr>
              <a:t>заработка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составлять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solidFill>
                  <a:schemeClr val="tx1"/>
                </a:solidFill>
                <a:latin typeface="Times New Roman"/>
                <a:cs typeface="Times New Roman"/>
              </a:rPr>
              <a:t>«коммерческие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описания </a:t>
            </a:r>
            <a:r>
              <a:rPr sz="1800" i="1" spc="-20" dirty="0">
                <a:solidFill>
                  <a:schemeClr val="tx1"/>
                </a:solidFill>
                <a:latin typeface="Times New Roman"/>
                <a:cs typeface="Times New Roman"/>
              </a:rPr>
              <a:t>каких-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то</a:t>
            </a:r>
            <a:r>
              <a:rPr sz="1800" i="1" spc="-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кранов»</a:t>
            </a:r>
            <a:r>
              <a:rPr sz="1800" spc="-1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  <a:spcBef>
                <a:spcPts val="960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начале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20-</a:t>
            </a: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годов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XX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века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Берлин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центром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русской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эмиграции: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всего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этот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город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перебралось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более </a:t>
            </a:r>
            <a:r>
              <a:rPr sz="1800" dirty="0">
                <a:latin typeface="Times New Roman"/>
                <a:cs typeface="Times New Roman"/>
              </a:rPr>
              <a:t>300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тысяч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русских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писателей,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дипломатов,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художников,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политиков.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столице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Германии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было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около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сотни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русских издательств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множество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книжных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магазинов.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литературную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среду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попал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Владимир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Набоков.</a:t>
            </a:r>
            <a:endParaRPr sz="1800" dirty="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апреле</a:t>
            </a:r>
            <a:r>
              <a:rPr sz="1800" spc="2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1922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года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присоединился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содружеству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писателей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художников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«Веретено»,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альманаха </a:t>
            </a:r>
            <a:r>
              <a:rPr sz="1800" dirty="0">
                <a:latin typeface="Times New Roman"/>
                <a:cs typeface="Times New Roman"/>
              </a:rPr>
              <a:t>группы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писал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стихотворения.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После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вместе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Леонидом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Чацким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Глебом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Струве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организовал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тайный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литературный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361" y="4738242"/>
            <a:ext cx="1178560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кружок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«Братство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круглого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стола».</a:t>
            </a:r>
            <a:r>
              <a:rPr sz="1800" spc="1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Самым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близким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другом</a:t>
            </a:r>
            <a:r>
              <a:rPr sz="1800" spc="1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Набокова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этот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период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Иван</a:t>
            </a:r>
            <a:r>
              <a:rPr sz="1800" spc="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Лукаш.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2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отметил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книге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«Владимир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Набоков: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русские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годы»</a:t>
            </a:r>
            <a:r>
              <a:rPr sz="1800" spc="229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-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«никогда</a:t>
            </a:r>
            <a:r>
              <a:rPr sz="1800" i="1" spc="2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больше</a:t>
            </a:r>
            <a:r>
              <a:rPr sz="1800" i="1" spc="24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и</a:t>
            </a:r>
            <a:r>
              <a:rPr sz="1800" i="1" spc="22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ни</a:t>
            </a:r>
            <a:r>
              <a:rPr sz="1800" i="1" spc="2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</a:t>
            </a:r>
            <a:r>
              <a:rPr sz="1800" i="1" spc="2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одним</a:t>
            </a:r>
            <a:r>
              <a:rPr sz="1800" i="1" spc="2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писателем</a:t>
            </a:r>
            <a:r>
              <a:rPr sz="1800" i="1" spc="2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у</a:t>
            </a:r>
            <a:r>
              <a:rPr sz="1800" i="1" spc="2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меня</a:t>
            </a:r>
            <a:r>
              <a:rPr sz="1800" i="1" spc="22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не</a:t>
            </a:r>
            <a:r>
              <a:rPr sz="1800" i="1" spc="229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было</a:t>
            </a:r>
            <a:r>
              <a:rPr sz="1800" i="1" spc="2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chemeClr val="tx1"/>
                </a:solidFill>
                <a:latin typeface="Times New Roman"/>
                <a:cs typeface="Times New Roman"/>
              </a:rPr>
              <a:t>такого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тесного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контакта</a:t>
            </a:r>
            <a:r>
              <a:rPr sz="1800" i="1" spc="1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в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работе,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как</a:t>
            </a:r>
            <a:r>
              <a:rPr sz="1800" i="1" spc="12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с</a:t>
            </a:r>
            <a:r>
              <a:rPr sz="1800" i="1" spc="13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задиристым</a:t>
            </a:r>
            <a:r>
              <a:rPr sz="1800" i="1" spc="14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chemeClr val="tx1"/>
                </a:solidFill>
                <a:latin typeface="Times New Roman"/>
                <a:cs typeface="Times New Roman"/>
              </a:rPr>
              <a:t>Лукашем»</a:t>
            </a:r>
            <a:r>
              <a:rPr sz="180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r>
              <a:rPr sz="1800" spc="13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действительно,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вместе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работали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сценариями </a:t>
            </a:r>
            <a:r>
              <a:rPr sz="1800" dirty="0">
                <a:latin typeface="Times New Roman"/>
                <a:cs typeface="Times New Roman"/>
              </a:rPr>
              <a:t>пантомим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«Агасфер»,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«Синяя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птица»,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«Вода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живая»,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«Locomotion».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ноябре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1922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вышла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первая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берлинская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книга </a:t>
            </a:r>
            <a:r>
              <a:rPr sz="1800" dirty="0">
                <a:latin typeface="Times New Roman"/>
                <a:cs typeface="Times New Roman"/>
              </a:rPr>
              <a:t>Владимира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Набокова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перевод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«Николы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Персика»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Ромена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Роллана,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пару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месяцев</a:t>
            </a:r>
            <a:r>
              <a:rPr sz="1800" spc="10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9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издал</a:t>
            </a:r>
            <a:r>
              <a:rPr sz="1800" spc="9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сборники стихотворений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«Гроздь»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«Горний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путь».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448" y="192404"/>
            <a:ext cx="7628255" cy="633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8</a:t>
            </a:r>
            <a:r>
              <a:rPr sz="1800" spc="9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мая</a:t>
            </a:r>
            <a:r>
              <a:rPr sz="1800" spc="10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1923</a:t>
            </a:r>
            <a:r>
              <a:rPr sz="1800" spc="8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года</a:t>
            </a:r>
            <a:r>
              <a:rPr sz="1800" spc="10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1800" spc="9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встретил</a:t>
            </a:r>
            <a:r>
              <a:rPr sz="1800" spc="10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Веру</a:t>
            </a:r>
            <a:r>
              <a:rPr sz="1800" spc="11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Слоним:</a:t>
            </a:r>
            <a:r>
              <a:rPr sz="1800" spc="10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«Я</a:t>
            </a:r>
            <a:r>
              <a:rPr sz="1800" b="1" i="1" spc="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познакомился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со</a:t>
            </a:r>
            <a:r>
              <a:rPr sz="1800" b="1" i="1" spc="265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своей</a:t>
            </a:r>
            <a:r>
              <a:rPr sz="1800" b="1" i="1" spc="265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женой,</a:t>
            </a:r>
            <a:r>
              <a:rPr sz="1800" b="1" i="1" spc="275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Верой</a:t>
            </a:r>
            <a:r>
              <a:rPr sz="1800" b="1" i="1" spc="27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Слоним,</a:t>
            </a:r>
            <a:r>
              <a:rPr sz="1800" b="1" i="1" spc="27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на</a:t>
            </a:r>
            <a:r>
              <a:rPr sz="1800" b="1" i="1" spc="27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одном</a:t>
            </a:r>
            <a:r>
              <a:rPr sz="1800" b="1" i="1" spc="27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из</a:t>
            </a:r>
            <a:r>
              <a:rPr sz="1800" b="1" i="1" spc="27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благотворительных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эмигрантских</a:t>
            </a:r>
            <a:r>
              <a:rPr sz="1800" b="1" i="1" spc="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балов</a:t>
            </a:r>
            <a:r>
              <a:rPr sz="1800" b="1" i="1" spc="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1800" b="1" i="1" spc="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Берлине»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.</a:t>
            </a:r>
            <a:r>
              <a:rPr sz="1800" b="1" spc="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Два</a:t>
            </a:r>
            <a:r>
              <a:rPr sz="1800" spc="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года</a:t>
            </a:r>
            <a:r>
              <a:rPr sz="1800" spc="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они</a:t>
            </a:r>
            <a:r>
              <a:rPr sz="1800" spc="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переписывались,</a:t>
            </a:r>
            <a:r>
              <a:rPr sz="1800" spc="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а</a:t>
            </a:r>
            <a:r>
              <a:rPr sz="1800" spc="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25</a:t>
            </a:r>
            <a:r>
              <a:rPr sz="1800" spc="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апреля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1925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года</a:t>
            </a:r>
            <a:r>
              <a:rPr sz="1800" spc="2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тайно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—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поскольку</a:t>
            </a:r>
            <a:r>
              <a:rPr sz="1800" spc="28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родители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Слоним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были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против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их</a:t>
            </a:r>
            <a:r>
              <a:rPr sz="1800" spc="2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брака</a:t>
            </a:r>
            <a:r>
              <a:rPr sz="1800" spc="2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—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поженились.</a:t>
            </a:r>
            <a:r>
              <a:rPr sz="1800" spc="15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Вскоре</a:t>
            </a:r>
            <a:r>
              <a:rPr sz="1800" spc="15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после</a:t>
            </a:r>
            <a:r>
              <a:rPr sz="1800" spc="15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свадьбы</a:t>
            </a:r>
            <a:r>
              <a:rPr sz="1800" spc="15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Владимир</a:t>
            </a:r>
            <a:r>
              <a:rPr sz="1800" spc="15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1800" spc="14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завершил</a:t>
            </a:r>
            <a:r>
              <a:rPr sz="1800" spc="15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свой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первый</a:t>
            </a:r>
            <a:r>
              <a:rPr sz="1800" spc="1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роман</a:t>
            </a:r>
            <a:r>
              <a:rPr sz="1800" spc="1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«Машенька».</a:t>
            </a:r>
            <a:r>
              <a:rPr sz="1800" spc="18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Он</a:t>
            </a:r>
            <a:r>
              <a:rPr sz="1800" spc="1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вышел</a:t>
            </a:r>
            <a:r>
              <a:rPr sz="1800" spc="1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1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берлинском</a:t>
            </a:r>
            <a:r>
              <a:rPr sz="1800" spc="1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издательстве</a:t>
            </a:r>
            <a:r>
              <a:rPr sz="1800" spc="1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«Слово»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23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феврале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1926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года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под</a:t>
            </a:r>
            <a:r>
              <a:rPr sz="1800" spc="22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его</a:t>
            </a:r>
            <a:r>
              <a:rPr sz="1800" spc="21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уже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постоянным</a:t>
            </a:r>
            <a:r>
              <a:rPr sz="1800" spc="229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псевдонимом</a:t>
            </a:r>
            <a:r>
              <a:rPr sz="1800" spc="21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«Сирин».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Этот </a:t>
            </a:r>
            <a:r>
              <a:rPr sz="1800" dirty="0">
                <a:latin typeface="Times New Roman"/>
                <a:cs typeface="Times New Roman"/>
              </a:rPr>
              <a:t>роман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принес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Набокову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известность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нем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заговорили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как</a:t>
            </a:r>
            <a:r>
              <a:rPr sz="1800" spc="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одном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из </a:t>
            </a:r>
            <a:r>
              <a:rPr sz="1800" dirty="0">
                <a:latin typeface="Times New Roman"/>
                <a:cs typeface="Times New Roman"/>
              </a:rPr>
              <a:t>самых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талантливых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писателей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молодого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поколения.</a:t>
            </a:r>
            <a:endParaRPr sz="1800">
              <a:latin typeface="Times New Roman"/>
              <a:cs typeface="Times New Roman"/>
            </a:endParaRPr>
          </a:p>
          <a:p>
            <a:pPr marL="12700" marR="5715" indent="9144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течение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нескольких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лет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1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написал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романы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«Защита </a:t>
            </a:r>
            <a:r>
              <a:rPr sz="1800" dirty="0">
                <a:latin typeface="Times New Roman"/>
                <a:cs typeface="Times New Roman"/>
              </a:rPr>
              <a:t>Лужина»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 гениальном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шахматисте</a:t>
            </a:r>
            <a:r>
              <a:rPr sz="1800" dirty="0">
                <a:solidFill>
                  <a:srgbClr val="006FC0"/>
                </a:solidFill>
                <a:latin typeface="Times New Roman"/>
                <a:cs typeface="Times New Roman"/>
              </a:rPr>
              <a:t>:</a:t>
            </a:r>
            <a:r>
              <a:rPr sz="1800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«Кончаю,</a:t>
            </a:r>
            <a:r>
              <a:rPr sz="1800" b="1" i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кончаю…</a:t>
            </a:r>
            <a:r>
              <a:rPr sz="1800" b="1" i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Через</a:t>
            </a:r>
            <a:r>
              <a:rPr sz="1800" b="1" i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три-четыре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дня</a:t>
            </a:r>
            <a:r>
              <a:rPr sz="1800" b="1" i="1" spc="1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поставлю</a:t>
            </a:r>
            <a:r>
              <a:rPr sz="1800" b="1" i="1" spc="1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точку.</a:t>
            </a:r>
            <a:r>
              <a:rPr sz="1800" b="1" i="1" spc="1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Долго</a:t>
            </a:r>
            <a:r>
              <a:rPr sz="1800" b="1" i="1" spc="1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потом</a:t>
            </a:r>
            <a:r>
              <a:rPr sz="1800" b="1" i="1" spc="1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не</a:t>
            </a:r>
            <a:r>
              <a:rPr sz="1800" b="1" i="1" spc="1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буду</a:t>
            </a:r>
            <a:r>
              <a:rPr sz="1800" b="1" i="1" spc="1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браться</a:t>
            </a:r>
            <a:r>
              <a:rPr sz="1800" b="1" i="1" spc="1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за</a:t>
            </a:r>
            <a:r>
              <a:rPr sz="1800" b="1" i="1" spc="1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такие</a:t>
            </a:r>
            <a:r>
              <a:rPr sz="1800" b="1" i="1" spc="1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чудовищно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трудные</a:t>
            </a:r>
            <a:r>
              <a:rPr sz="1800" b="1" i="1" spc="2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темы,</a:t>
            </a:r>
            <a:r>
              <a:rPr sz="1800" b="1" i="1" spc="2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а</a:t>
            </a:r>
            <a:r>
              <a:rPr sz="1800" b="1" i="1" spc="20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напишу</a:t>
            </a:r>
            <a:r>
              <a:rPr sz="1800" b="1" i="1" spc="20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что-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нибудь</a:t>
            </a:r>
            <a:r>
              <a:rPr sz="1800" b="1" i="1" spc="20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тихое,</a:t>
            </a:r>
            <a:r>
              <a:rPr sz="1800" b="1" i="1" spc="2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плавное.</a:t>
            </a:r>
            <a:r>
              <a:rPr sz="1800" b="1" i="1" spc="2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Все</a:t>
            </a:r>
            <a:r>
              <a:rPr sz="1800" b="1" i="1" spc="2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же</a:t>
            </a:r>
            <a:r>
              <a:rPr sz="1800" b="1" i="1" spc="1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я</a:t>
            </a:r>
            <a:r>
              <a:rPr sz="1800" b="1" i="1" spc="20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доволен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моим</a:t>
            </a:r>
            <a:r>
              <a:rPr sz="1800" b="1" i="1" spc="10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Лужиным,</a:t>
            </a:r>
            <a:r>
              <a:rPr sz="1800" b="1" i="1" spc="11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—</a:t>
            </a:r>
            <a:r>
              <a:rPr sz="1800" b="1" i="1" spc="95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но</a:t>
            </a:r>
            <a:r>
              <a:rPr sz="1800" b="1" i="1" spc="105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какая</a:t>
            </a:r>
            <a:r>
              <a:rPr sz="1800" b="1" i="1" spc="10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сложная,</a:t>
            </a:r>
            <a:r>
              <a:rPr sz="1800" b="1" i="1" spc="10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сложная</a:t>
            </a:r>
            <a:r>
              <a:rPr sz="1800" b="1" i="1" spc="10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махина»</a:t>
            </a:r>
            <a:r>
              <a:rPr sz="1800" dirty="0">
                <a:solidFill>
                  <a:srgbClr val="006FC0"/>
                </a:solidFill>
                <a:latin typeface="Times New Roman"/>
                <a:cs typeface="Times New Roman"/>
              </a:rPr>
              <a:t>,</a:t>
            </a:r>
            <a:r>
              <a:rPr sz="1800" spc="110" dirty="0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0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писал Набоков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матери.</a:t>
            </a:r>
            <a:endParaRPr sz="18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1933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году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нацисты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пришли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власти,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обстановка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Германии </a:t>
            </a:r>
            <a:r>
              <a:rPr sz="1800" dirty="0">
                <a:latin typeface="Times New Roman"/>
                <a:cs typeface="Times New Roman"/>
              </a:rPr>
              <a:t>накалялась.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Своеобразным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откликом</a:t>
            </a:r>
            <a:r>
              <a:rPr sz="1800" spc="1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политические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общественные </a:t>
            </a:r>
            <a:r>
              <a:rPr sz="1800" dirty="0">
                <a:latin typeface="Times New Roman"/>
                <a:cs typeface="Times New Roman"/>
              </a:rPr>
              <a:t>события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стал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роман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«Приглашение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казнь»,</a:t>
            </a:r>
            <a:r>
              <a:rPr sz="1800" spc="4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котором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главного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героя </a:t>
            </a:r>
            <a:r>
              <a:rPr sz="1800" dirty="0">
                <a:latin typeface="Times New Roman"/>
                <a:cs typeface="Times New Roman"/>
              </a:rPr>
              <a:t>осуждают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смерть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за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непохожесть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других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«гносеологическую </a:t>
            </a:r>
            <a:r>
              <a:rPr sz="1800" dirty="0">
                <a:latin typeface="Times New Roman"/>
                <a:cs typeface="Times New Roman"/>
              </a:rPr>
              <a:t>гнусность».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1934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году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</a:t>
            </a:r>
            <a:r>
              <a:rPr sz="1800" spc="2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Набоковых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родился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сын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Дмитрий.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Через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два </a:t>
            </a:r>
            <a:r>
              <a:rPr sz="1800" dirty="0">
                <a:latin typeface="Times New Roman"/>
                <a:cs typeface="Times New Roman"/>
              </a:rPr>
              <a:t>года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Веру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Набокову</a:t>
            </a:r>
            <a:r>
              <a:rPr sz="1800" spc="1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еврейку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1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национальности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уволили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работы: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стране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обострились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антисемитские</a:t>
            </a:r>
            <a:r>
              <a:rPr sz="1800" spc="2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настроения.</a:t>
            </a:r>
            <a:r>
              <a:rPr sz="1800" spc="2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1937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году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вся</a:t>
            </a:r>
            <a:r>
              <a:rPr sz="1800" spc="2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семья</a:t>
            </a:r>
            <a:r>
              <a:rPr sz="1800" spc="26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dirty="0">
                <a:latin typeface="Times New Roman"/>
                <a:cs typeface="Times New Roman"/>
              </a:rPr>
              <a:t>вовсе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вынуждена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покинуть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страну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31987" y="838200"/>
            <a:ext cx="4024453" cy="4863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3078" y="3705116"/>
            <a:ext cx="5534406" cy="3082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object 3"/>
          <p:cNvSpPr txBox="1"/>
          <p:nvPr/>
        </p:nvSpPr>
        <p:spPr>
          <a:xfrm>
            <a:off x="263448" y="227838"/>
            <a:ext cx="11715750" cy="474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9144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Сначала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они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поселились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Париже.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Здесь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Владимир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дописал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один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3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своих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самых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знаменитых </a:t>
            </a:r>
            <a:r>
              <a:rPr sz="1800" dirty="0">
                <a:latin typeface="Times New Roman"/>
                <a:cs typeface="Times New Roman"/>
              </a:rPr>
              <a:t>романов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«Дар».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После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трех</a:t>
            </a:r>
            <a:r>
              <a:rPr sz="1800" spc="3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лет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Франции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Набоковы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бежали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Америку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последнем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рейсе</a:t>
            </a:r>
            <a:r>
              <a:rPr sz="1800" spc="3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пассажирского </a:t>
            </a:r>
            <a:r>
              <a:rPr sz="1800" dirty="0">
                <a:latin typeface="Times New Roman"/>
                <a:cs typeface="Times New Roman"/>
              </a:rPr>
              <a:t>лайнера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Champlain.</a:t>
            </a:r>
            <a:endParaRPr sz="18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1940-</a:t>
            </a:r>
            <a:r>
              <a:rPr sz="1800" dirty="0">
                <a:latin typeface="Times New Roman"/>
                <a:cs typeface="Times New Roman"/>
              </a:rPr>
              <a:t>х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годах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Набоковы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часто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переезжали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поисках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работы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жилья.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Они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побывали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Нью-</a:t>
            </a:r>
            <a:r>
              <a:rPr sz="1800" dirty="0">
                <a:latin typeface="Times New Roman"/>
                <a:cs typeface="Times New Roman"/>
              </a:rPr>
              <a:t>Йорке,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Пало- </a:t>
            </a:r>
            <a:r>
              <a:rPr sz="1800" dirty="0">
                <a:latin typeface="Times New Roman"/>
                <a:cs typeface="Times New Roman"/>
              </a:rPr>
              <a:t>Альто,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Мидлтауне,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Кембридже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других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городах.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Какое-</a:t>
            </a:r>
            <a:r>
              <a:rPr sz="1800" dirty="0">
                <a:latin typeface="Times New Roman"/>
                <a:cs typeface="Times New Roman"/>
              </a:rPr>
              <a:t>то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Владимир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еще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надеялся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печатать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свои </a:t>
            </a:r>
            <a:r>
              <a:rPr sz="1800" dirty="0">
                <a:latin typeface="Times New Roman"/>
                <a:cs typeface="Times New Roman"/>
              </a:rPr>
              <a:t>произведения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русском,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вскоре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был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вынужден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публиковаться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исклю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чительно</a:t>
            </a:r>
            <a:r>
              <a:rPr sz="1800" spc="3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</a:t>
            </a:r>
            <a:r>
              <a:rPr sz="1800" spc="3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английском:</a:t>
            </a:r>
            <a:r>
              <a:rPr sz="1800" spc="3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«Личная</a:t>
            </a:r>
            <a:r>
              <a:rPr sz="1800" b="1" i="1" spc="3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моя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трагедия</a:t>
            </a:r>
            <a:r>
              <a:rPr sz="1800" b="1" i="1" spc="1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—</a:t>
            </a:r>
            <a:r>
              <a:rPr sz="1800" b="1" i="1" spc="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которая</a:t>
            </a:r>
            <a:r>
              <a:rPr sz="1800" b="1" i="1" spc="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не</a:t>
            </a:r>
            <a:r>
              <a:rPr sz="1800" b="1" i="1" spc="1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может</a:t>
            </a:r>
            <a:r>
              <a:rPr sz="1800" b="1" i="1" spc="1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800" b="1" i="1" spc="1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не</a:t>
            </a:r>
            <a:r>
              <a:rPr sz="1800" b="1" i="1" spc="1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должна</a:t>
            </a:r>
            <a:r>
              <a:rPr sz="1800" b="1" i="1" spc="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кого-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либо</a:t>
            </a:r>
            <a:r>
              <a:rPr sz="1800" b="1" i="1" spc="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касаться</a:t>
            </a:r>
            <a:r>
              <a:rPr sz="1800" b="1" i="1" spc="1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—</a:t>
            </a:r>
            <a:r>
              <a:rPr sz="1800" b="1" i="1" spc="1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это</a:t>
            </a:r>
            <a:r>
              <a:rPr sz="1800" b="1" i="1" spc="1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то,</a:t>
            </a:r>
            <a:r>
              <a:rPr sz="1800" b="1" i="1" spc="1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что</a:t>
            </a:r>
            <a:r>
              <a:rPr sz="1800" b="1" i="1" spc="1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мне</a:t>
            </a:r>
            <a:r>
              <a:rPr sz="1800" b="1" i="1" spc="1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пришлось</a:t>
            </a:r>
            <a:r>
              <a:rPr sz="1800" b="1" i="1" spc="1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отказаться</a:t>
            </a:r>
            <a:r>
              <a:rPr sz="1800" b="1" i="1" spc="1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от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природной</a:t>
            </a:r>
            <a:r>
              <a:rPr sz="1800" b="1" i="1" spc="3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речи,</a:t>
            </a:r>
            <a:r>
              <a:rPr sz="1800" b="1" i="1" spc="4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от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моего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ничем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не</a:t>
            </a:r>
            <a:r>
              <a:rPr sz="1800" b="1" i="1" spc="409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стесненного,</a:t>
            </a:r>
            <a:r>
              <a:rPr sz="1800" b="1" i="1" spc="4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богатого,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бесконечно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послушного</a:t>
            </a:r>
            <a:r>
              <a:rPr sz="1800" b="1" i="1" spc="409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мне</a:t>
            </a:r>
            <a:r>
              <a:rPr sz="1800" b="1" i="1" spc="4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русского</a:t>
            </a:r>
            <a:r>
              <a:rPr sz="1800" b="1" i="1" spc="39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слога</a:t>
            </a:r>
            <a:r>
              <a:rPr sz="1800" b="1" i="1" spc="40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ради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второстепенного</a:t>
            </a:r>
            <a:r>
              <a:rPr sz="1800" b="1" i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сорта</a:t>
            </a:r>
            <a:r>
              <a:rPr sz="1800" b="1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английского</a:t>
            </a:r>
            <a:r>
              <a:rPr sz="1800" b="1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языка…»</a:t>
            </a:r>
            <a:endParaRPr sz="1800">
              <a:latin typeface="Times New Roman"/>
              <a:cs typeface="Times New Roman"/>
            </a:endParaRPr>
          </a:p>
          <a:p>
            <a:pPr marL="12700" marR="7620" indent="9144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Америке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стал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преподавать: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вел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курсы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русской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мировой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литературы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колледже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Уэллсли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spc="-20" dirty="0">
                <a:latin typeface="Times New Roman"/>
                <a:cs typeface="Times New Roman"/>
              </a:rPr>
              <a:t>Корнеллском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университете,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Гарварде.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читал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студентам </a:t>
            </a:r>
            <a:r>
              <a:rPr sz="1800" dirty="0">
                <a:latin typeface="Times New Roman"/>
                <a:cs typeface="Times New Roman"/>
              </a:rPr>
              <a:t>лекции о Пушкине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Лермонтове, Достоевском</a:t>
            </a:r>
            <a:r>
              <a:rPr sz="1800" dirty="0">
                <a:latin typeface="Times New Roman"/>
                <a:cs typeface="Times New Roman"/>
              </a:rPr>
              <a:t> 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Тургеневе, </a:t>
            </a:r>
            <a:r>
              <a:rPr sz="1800" dirty="0">
                <a:latin typeface="Times New Roman"/>
                <a:cs typeface="Times New Roman"/>
              </a:rPr>
              <a:t>Гоголе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Толстом.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Своеобразный</a:t>
            </a:r>
            <a:r>
              <a:rPr sz="1800" spc="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взгляд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литературу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писателей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прославил</a:t>
            </a:r>
            <a:r>
              <a:rPr sz="1800" spc="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среди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студентов: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его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выступления </a:t>
            </a:r>
            <a:r>
              <a:rPr sz="1800" dirty="0">
                <a:latin typeface="Times New Roman"/>
                <a:cs typeface="Times New Roman"/>
              </a:rPr>
              <a:t>собирали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полные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лекционные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залы.</a:t>
            </a:r>
            <a:endParaRPr sz="1800">
              <a:latin typeface="Times New Roman"/>
              <a:cs typeface="Times New Roman"/>
            </a:endParaRPr>
          </a:p>
          <a:p>
            <a:pPr marL="60960" marR="6217920" indent="914400" algn="just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отпуска,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путешествуя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Америке, </a:t>
            </a:r>
            <a:r>
              <a:rPr sz="1800" dirty="0">
                <a:latin typeface="Times New Roman"/>
                <a:cs typeface="Times New Roman"/>
              </a:rPr>
              <a:t>Владимир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Набоков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начал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работу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над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своим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самым </a:t>
            </a:r>
            <a:r>
              <a:rPr sz="1800" dirty="0">
                <a:latin typeface="Times New Roman"/>
                <a:cs typeface="Times New Roman"/>
              </a:rPr>
              <a:t>скандальным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романом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—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«Лолитой».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писал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его </a:t>
            </a:r>
            <a:r>
              <a:rPr sz="1800" dirty="0">
                <a:latin typeface="Times New Roman"/>
                <a:cs typeface="Times New Roman"/>
              </a:rPr>
              <a:t>около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пяти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лет: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собирал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материал,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удлинял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рукопись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2216" y="4946395"/>
            <a:ext cx="5452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569595" algn="l"/>
                <a:tab pos="1706880" algn="l"/>
                <a:tab pos="2299970" algn="l"/>
                <a:tab pos="3857625" algn="l"/>
                <a:tab pos="4209415" algn="l"/>
              </a:tabLst>
            </a:pPr>
            <a:r>
              <a:rPr sz="1800" spc="-25" dirty="0">
                <a:latin typeface="Times New Roman"/>
                <a:cs typeface="Times New Roman"/>
              </a:rPr>
              <a:t>она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принесла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ему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знаменитость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финансовую</a:t>
            </a:r>
            <a:endParaRPr sz="1800">
              <a:latin typeface="Times New Roman"/>
              <a:cs typeface="Times New Roman"/>
            </a:endParaRPr>
          </a:p>
          <a:p>
            <a:pPr marR="6985" algn="r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«Лолиты»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216" y="5220716"/>
            <a:ext cx="42322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5450" algn="l"/>
                <a:tab pos="2480310" algn="l"/>
                <a:tab pos="29419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независимость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права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экранизацию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стоили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150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тысяч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долларов.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90324" y="123443"/>
            <a:ext cx="6503034" cy="29641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 marR="5080" indent="914400" algn="just">
              <a:lnSpc>
                <a:spcPct val="107100"/>
              </a:lnSpc>
              <a:spcBef>
                <a:spcPts val="105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этот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период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1800" spc="27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переводит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английский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язык</a:t>
            </a:r>
            <a:r>
              <a:rPr sz="1800" spc="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«Евгения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Онегина»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Александра</a:t>
            </a:r>
            <a:r>
              <a:rPr sz="1800" spc="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Пушкина</a:t>
            </a:r>
            <a:r>
              <a:rPr sz="1800" spc="7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</a:t>
            </a:r>
            <a:r>
              <a:rPr sz="1800" spc="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комментариями,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дарит</a:t>
            </a:r>
            <a:r>
              <a:rPr sz="1800" spc="229" dirty="0">
                <a:solidFill>
                  <a:srgbClr val="3B3B3B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англоязычным</a:t>
            </a:r>
            <a:r>
              <a:rPr sz="1800" spc="235" dirty="0">
                <a:solidFill>
                  <a:srgbClr val="3B3B3B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читателям</a:t>
            </a:r>
            <a:r>
              <a:rPr sz="1800" spc="235" dirty="0">
                <a:solidFill>
                  <a:srgbClr val="3B3B3B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перевод</a:t>
            </a:r>
            <a:r>
              <a:rPr sz="1800" spc="225" dirty="0">
                <a:solidFill>
                  <a:srgbClr val="3B3B3B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«Героя</a:t>
            </a:r>
            <a:r>
              <a:rPr sz="1800" spc="229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нашего </a:t>
            </a:r>
            <a:r>
              <a:rPr sz="1800" dirty="0">
                <a:latin typeface="Times New Roman"/>
                <a:cs typeface="Times New Roman"/>
              </a:rPr>
              <a:t>времени»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Михаила</a:t>
            </a:r>
            <a:r>
              <a:rPr sz="1800" spc="-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Лермонтова</a:t>
            </a:r>
            <a:r>
              <a:rPr sz="1800" spc="-6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</a:t>
            </a:r>
            <a:r>
              <a:rPr sz="1800" spc="-5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«Слова</a:t>
            </a:r>
            <a:r>
              <a:rPr sz="1800" spc="-4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о</a:t>
            </a:r>
            <a:r>
              <a:rPr sz="1800" spc="-4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полку</a:t>
            </a:r>
            <a:r>
              <a:rPr sz="1800" spc="-5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Игореве».</a:t>
            </a:r>
            <a:endParaRPr sz="1800" dirty="0">
              <a:latin typeface="Times New Roman"/>
              <a:cs typeface="Times New Roman"/>
            </a:endParaRPr>
          </a:p>
          <a:p>
            <a:pPr marL="12700" marR="5715" indent="914400" algn="just">
              <a:lnSpc>
                <a:spcPct val="107000"/>
              </a:lnSpc>
              <a:spcBef>
                <a:spcPts val="5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1962</a:t>
            </a:r>
            <a:r>
              <a:rPr sz="1800" spc="-2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году</a:t>
            </a:r>
            <a:r>
              <a:rPr sz="1800" spc="-1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1800" spc="-3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издал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антироман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«Бледный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огонь»: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произведение,</a:t>
            </a:r>
            <a:r>
              <a:rPr sz="1800" spc="1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которое</a:t>
            </a:r>
            <a:r>
              <a:rPr sz="1800" spc="1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состоит</a:t>
            </a:r>
            <a:r>
              <a:rPr sz="1800" spc="1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из</a:t>
            </a:r>
            <a:r>
              <a:rPr sz="1800" spc="14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поэмы</a:t>
            </a:r>
            <a:r>
              <a:rPr sz="1800" spc="1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выдуманного</a:t>
            </a:r>
            <a:r>
              <a:rPr sz="1800" spc="1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писателя, комментариев</a:t>
            </a:r>
            <a:r>
              <a:rPr sz="1800" spc="-6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к</a:t>
            </a:r>
            <a:r>
              <a:rPr sz="1800" spc="-3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ней,</a:t>
            </a:r>
            <a:r>
              <a:rPr sz="1800" spc="-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предисловия</a:t>
            </a:r>
            <a:r>
              <a:rPr sz="1800" spc="-4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</a:t>
            </a:r>
            <a:r>
              <a:rPr sz="1800" spc="-3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именного</a:t>
            </a:r>
            <a:r>
              <a:rPr sz="1800" spc="-5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указателя.</a:t>
            </a:r>
            <a:endParaRPr sz="1800" dirty="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107000"/>
              </a:lnSpc>
              <a:spcBef>
                <a:spcPts val="5"/>
              </a:spcBef>
            </a:pP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12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1967</a:t>
            </a:r>
            <a:r>
              <a:rPr sz="1800" spc="13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году</a:t>
            </a:r>
            <a:r>
              <a:rPr sz="1800" spc="13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</a:t>
            </a:r>
            <a:r>
              <a:rPr sz="1800" spc="13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нью-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йоркском</a:t>
            </a:r>
            <a:r>
              <a:rPr sz="1800" spc="130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издательстве</a:t>
            </a:r>
            <a:r>
              <a:rPr sz="1800" spc="125" dirty="0">
                <a:solidFill>
                  <a:srgbClr val="3B3B3B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«Федра»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вышел</a:t>
            </a:r>
            <a:r>
              <a:rPr sz="1800" spc="29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перевод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«Лолиты»</a:t>
            </a:r>
            <a:r>
              <a:rPr sz="1800" spc="28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</a:t>
            </a:r>
            <a:r>
              <a:rPr sz="1800" spc="30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русский</a:t>
            </a:r>
            <a:r>
              <a:rPr sz="1800" spc="290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язык.</a:t>
            </a:r>
            <a:r>
              <a:rPr sz="1800" spc="28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Набоков</a:t>
            </a:r>
            <a:r>
              <a:rPr sz="1800" spc="27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3B3B3B"/>
                </a:solidFill>
                <a:latin typeface="Times New Roman"/>
                <a:cs typeface="Times New Roman"/>
              </a:rPr>
              <a:t>занимался </a:t>
            </a:r>
            <a:r>
              <a:rPr sz="1800" dirty="0">
                <a:solidFill>
                  <a:srgbClr val="3B3B3B"/>
                </a:solidFill>
                <a:latin typeface="Times New Roman"/>
                <a:cs typeface="Times New Roman"/>
              </a:rPr>
              <a:t>им</a:t>
            </a:r>
            <a:r>
              <a:rPr sz="1800" spc="-35" dirty="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3B3B3B"/>
                </a:solidFill>
                <a:latin typeface="Times New Roman"/>
                <a:cs typeface="Times New Roman"/>
              </a:rPr>
              <a:t>сам.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3676" y="3110483"/>
            <a:ext cx="2656331" cy="3540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" name="object 4"/>
          <p:cNvGrpSpPr/>
          <p:nvPr/>
        </p:nvGrpSpPr>
        <p:grpSpPr>
          <a:xfrm>
            <a:off x="350520" y="166115"/>
            <a:ext cx="4838700" cy="6353810"/>
            <a:chOff x="350520" y="166115"/>
            <a:chExt cx="4838700" cy="6353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" y="166115"/>
              <a:ext cx="4838700" cy="287883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0180" y="3041904"/>
              <a:ext cx="2967227" cy="3477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139700"/>
            <a:ext cx="11550650" cy="22205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Владимир</a:t>
            </a:r>
            <a:r>
              <a:rPr sz="1800" b="1" i="1" spc="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Набоков</a:t>
            </a:r>
            <a:r>
              <a:rPr sz="1800" b="1" i="1" spc="7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–</a:t>
            </a:r>
            <a:r>
              <a:rPr sz="1800" b="1" i="1" spc="7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русский</a:t>
            </a:r>
            <a:r>
              <a:rPr sz="1800" b="1" i="1" spc="7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писатель,</a:t>
            </a:r>
            <a:r>
              <a:rPr sz="1800" b="1" i="1" spc="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поэт,</a:t>
            </a:r>
            <a:r>
              <a:rPr sz="1800" b="1" i="1" spc="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переводчик</a:t>
            </a:r>
            <a:r>
              <a:rPr sz="1800" b="1" i="1" spc="7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1800" b="1" i="1" spc="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одаренный</a:t>
            </a:r>
            <a:r>
              <a:rPr sz="1800" b="1" i="1" spc="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энтомолог,</a:t>
            </a:r>
            <a:r>
              <a:rPr sz="1800" b="1" i="1" spc="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открывший</a:t>
            </a:r>
            <a:r>
              <a:rPr sz="1800" b="1" i="1" spc="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два</a:t>
            </a:r>
            <a:r>
              <a:rPr sz="1800" b="1" i="1" spc="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десятка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новых</a:t>
            </a:r>
            <a:r>
              <a:rPr sz="1800" b="1" i="1" spc="13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видов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бабочек.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Автор</a:t>
            </a:r>
            <a:r>
              <a:rPr sz="1800" b="1" i="1" spc="13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скандально</a:t>
            </a:r>
            <a:r>
              <a:rPr sz="1800" b="1" i="1" spc="13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известного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романа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«Лолита».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Номинант</a:t>
            </a:r>
            <a:r>
              <a:rPr sz="1800" b="1" i="1" spc="14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Нобелевской</a:t>
            </a:r>
            <a:r>
              <a:rPr sz="1800" b="1" i="1" spc="13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премии</a:t>
            </a:r>
            <a:r>
              <a:rPr sz="1800" b="1" i="1" spc="13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spc="-25" dirty="0">
                <a:solidFill>
                  <a:schemeClr val="bg1"/>
                </a:solidFill>
                <a:latin typeface="Times New Roman"/>
                <a:cs typeface="Times New Roman"/>
              </a:rPr>
              <a:t>по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литературе.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Имена</a:t>
            </a:r>
            <a:r>
              <a:rPr sz="1800" b="1" i="1" spc="16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номинантов</a:t>
            </a:r>
            <a:r>
              <a:rPr sz="1800" b="1" i="1" spc="16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Нобелевскую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премию</a:t>
            </a:r>
            <a:r>
              <a:rPr sz="1800" b="1" i="1" spc="16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огласила</a:t>
            </a:r>
            <a:r>
              <a:rPr sz="1800" b="1" i="1" spc="15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Шведская</a:t>
            </a:r>
            <a:r>
              <a:rPr sz="1800" b="1" i="1" spc="16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академия,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которая</a:t>
            </a:r>
            <a:r>
              <a:rPr sz="1800" b="1" i="1" spc="16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занимается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выдвижением</a:t>
            </a:r>
            <a:r>
              <a:rPr sz="1800" b="1" i="1" spc="43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претендентов</a:t>
            </a:r>
            <a:r>
              <a:rPr sz="1800" b="1" i="1" spc="4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1800" b="1" i="1" spc="4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b="1" i="1" spc="4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числе</a:t>
            </a:r>
            <a:r>
              <a:rPr sz="1800" b="1" i="1" spc="45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всех</a:t>
            </a:r>
            <a:r>
              <a:rPr sz="1800" b="1" i="1" spc="44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выдвеженцев</a:t>
            </a:r>
            <a:r>
              <a:rPr sz="1800" b="1" i="1" spc="45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было</a:t>
            </a:r>
            <a:r>
              <a:rPr sz="1800" b="1" i="1" spc="4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имя</a:t>
            </a:r>
            <a:r>
              <a:rPr sz="1800" b="1" i="1" spc="43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Владимира</a:t>
            </a:r>
            <a:r>
              <a:rPr sz="1800" b="1" i="1" spc="4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Набокова,</a:t>
            </a:r>
            <a:r>
              <a:rPr sz="1800" b="1" i="1" spc="4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</a:t>
            </a:r>
            <a:r>
              <a:rPr sz="1800" b="1" i="1" spc="4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он</a:t>
            </a:r>
            <a:r>
              <a:rPr sz="1800" b="1" i="1" spc="4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не</a:t>
            </a:r>
            <a:r>
              <a:rPr sz="1800" b="1" i="1" spc="4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получил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Нобелевскую</a:t>
            </a:r>
            <a:r>
              <a:rPr sz="1800" b="1" i="1" spc="31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премию</a:t>
            </a:r>
            <a:r>
              <a:rPr sz="1800" b="1" i="1" spc="3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bg1"/>
                </a:solidFill>
                <a:latin typeface="Times New Roman"/>
                <a:cs typeface="Times New Roman"/>
              </a:rPr>
              <a:t>из-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за</a:t>
            </a:r>
            <a:r>
              <a:rPr sz="1800" b="1" i="1" spc="3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аморальности</a:t>
            </a:r>
            <a:r>
              <a:rPr sz="1800" b="1" i="1" spc="3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«Лолиты».</a:t>
            </a:r>
            <a:r>
              <a:rPr sz="1800" b="1" i="1" spc="3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Против</a:t>
            </a:r>
            <a:r>
              <a:rPr sz="1800" b="1" i="1" spc="3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кандидатуры</a:t>
            </a:r>
            <a:r>
              <a:rPr sz="1800" b="1" i="1" spc="3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Набокова</a:t>
            </a:r>
            <a:r>
              <a:rPr sz="1800" b="1" i="1" spc="3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выступил</a:t>
            </a:r>
            <a:r>
              <a:rPr sz="1800" b="1" i="1" spc="3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постоянный</a:t>
            </a:r>
            <a:r>
              <a:rPr sz="1800" b="1" i="1" spc="32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chemeClr val="bg1"/>
                </a:solidFill>
                <a:latin typeface="Times New Roman"/>
                <a:cs typeface="Times New Roman"/>
              </a:rPr>
              <a:t>член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Шведской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академии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Андерс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Эстерлинг.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«Автор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аморального</a:t>
            </a:r>
            <a:r>
              <a:rPr sz="1800" b="1" i="1" spc="16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1800" b="1" i="1" spc="14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успешного</a:t>
            </a:r>
            <a:r>
              <a:rPr sz="1800" b="1" i="1" spc="16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романа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"Лолита"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ни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при</a:t>
            </a:r>
            <a:r>
              <a:rPr sz="1800" b="1" i="1" spc="15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каких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обстоятельствах</a:t>
            </a:r>
            <a:r>
              <a:rPr sz="1800" b="1" i="1" spc="11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не</a:t>
            </a:r>
            <a:r>
              <a:rPr sz="1800" b="1" i="1" spc="1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может</a:t>
            </a:r>
            <a:r>
              <a:rPr sz="1800" b="1" i="1" spc="1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рассматриваться</a:t>
            </a:r>
            <a:r>
              <a:rPr sz="1800" b="1" i="1" spc="1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b="1" i="1" spc="9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качестве</a:t>
            </a:r>
            <a:r>
              <a:rPr sz="1800" b="1" i="1" spc="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кандидата</a:t>
            </a:r>
            <a:r>
              <a:rPr sz="1800" b="1" i="1" spc="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1800" b="1" i="1" spc="1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премию»,</a:t>
            </a:r>
            <a:r>
              <a:rPr sz="1800" b="1" i="1" spc="12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—</a:t>
            </a:r>
            <a:r>
              <a:rPr sz="1800" b="1" i="1" spc="11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писал</a:t>
            </a:r>
            <a:r>
              <a:rPr sz="1800" b="1" i="1" spc="10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b="1" i="1" spc="9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1963</a:t>
            </a:r>
            <a:r>
              <a:rPr sz="1800" b="1" i="1" spc="11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году</a:t>
            </a:r>
            <a:r>
              <a:rPr sz="1800" b="1" i="1" spc="11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chemeClr val="bg1"/>
                </a:solidFill>
                <a:latin typeface="Times New Roman"/>
                <a:cs typeface="Times New Roman"/>
              </a:rPr>
              <a:t>член</a:t>
            </a:r>
            <a:r>
              <a:rPr sz="1800" b="1" i="1" spc="11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chemeClr val="bg1"/>
                </a:solidFill>
                <a:latin typeface="Times New Roman"/>
                <a:cs typeface="Times New Roman"/>
              </a:rPr>
              <a:t>Шведской Академии.</a:t>
            </a:r>
            <a:endParaRPr sz="1800" b="1" i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083" y="2350007"/>
            <a:ext cx="7924800" cy="4040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661" y="144906"/>
            <a:ext cx="3924300" cy="29629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marR="5080" indent="914400" algn="just">
              <a:lnSpc>
                <a:spcPct val="107100"/>
              </a:lnSpc>
              <a:spcBef>
                <a:spcPts val="100"/>
              </a:spcBef>
            </a:pP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spc="370" dirty="0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1977</a:t>
            </a:r>
            <a:r>
              <a:rPr sz="1800" spc="380" dirty="0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году</a:t>
            </a:r>
            <a:r>
              <a:rPr sz="1800" spc="385" dirty="0">
                <a:solidFill>
                  <a:schemeClr val="bg1"/>
                </a:solidFill>
                <a:latin typeface="Times New Roman"/>
                <a:cs typeface="Times New Roman"/>
              </a:rPr>
              <a:t>  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Владимир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Набоков</a:t>
            </a:r>
            <a:r>
              <a:rPr sz="1800" spc="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упал</a:t>
            </a:r>
            <a:r>
              <a:rPr sz="1800" spc="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во</a:t>
            </a:r>
            <a:r>
              <a:rPr sz="1800" spc="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время</a:t>
            </a:r>
            <a:r>
              <a:rPr sz="1800" spc="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любимой</a:t>
            </a:r>
            <a:r>
              <a:rPr sz="1800" spc="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охоты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1800" spc="3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бабочек</a:t>
            </a:r>
            <a:r>
              <a:rPr sz="1800" spc="3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—</a:t>
            </a:r>
            <a:r>
              <a:rPr sz="1800" spc="33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1800" spc="3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высоте</a:t>
            </a:r>
            <a:r>
              <a:rPr sz="1800" spc="3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1900</a:t>
            </a:r>
            <a:r>
              <a:rPr sz="1800" spc="3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метров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он</a:t>
            </a:r>
            <a:r>
              <a:rPr sz="1800" spc="1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поскользнулся</a:t>
            </a:r>
            <a:r>
              <a:rPr sz="1800" spc="1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1800" spc="1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полетел</a:t>
            </a:r>
            <a:r>
              <a:rPr sz="1800" spc="1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со</a:t>
            </a:r>
            <a:r>
              <a:rPr sz="1800" spc="16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склона.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Переломов</a:t>
            </a:r>
            <a:r>
              <a:rPr sz="1800" spc="1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не</a:t>
            </a:r>
            <a:r>
              <a:rPr sz="1800" spc="16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было,</a:t>
            </a:r>
            <a:r>
              <a:rPr sz="1800" spc="1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но</a:t>
            </a:r>
            <a:r>
              <a:rPr sz="1800" spc="1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chemeClr val="bg1"/>
                </a:solidFill>
                <a:latin typeface="Times New Roman"/>
                <a:cs typeface="Times New Roman"/>
              </a:rPr>
              <a:t>какое-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то</a:t>
            </a:r>
            <a:r>
              <a:rPr sz="1800" spc="18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время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писатель</a:t>
            </a:r>
            <a:r>
              <a:rPr sz="1800" spc="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провел</a:t>
            </a:r>
            <a:r>
              <a:rPr sz="1800" spc="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spc="1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больнице</a:t>
            </a:r>
            <a:r>
              <a:rPr sz="1800" spc="10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и</a:t>
            </a:r>
            <a:r>
              <a:rPr sz="1800" spc="9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пережил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операцию.</a:t>
            </a:r>
            <a:r>
              <a:rPr sz="1800" spc="38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2</a:t>
            </a:r>
            <a:r>
              <a:rPr sz="1800" spc="38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июля</a:t>
            </a:r>
            <a:r>
              <a:rPr sz="1800" spc="38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1977</a:t>
            </a:r>
            <a:r>
              <a:rPr sz="1800" spc="39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года</a:t>
            </a:r>
            <a:r>
              <a:rPr sz="1800" spc="3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Набоков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скончался</a:t>
            </a:r>
            <a:r>
              <a:rPr sz="1800" spc="265" dirty="0">
                <a:solidFill>
                  <a:schemeClr val="bg1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от</a:t>
            </a:r>
            <a:r>
              <a:rPr sz="1800" spc="265" dirty="0">
                <a:solidFill>
                  <a:schemeClr val="bg1"/>
                </a:solidFill>
                <a:latin typeface="Times New Roman"/>
                <a:cs typeface="Times New Roman"/>
              </a:rPr>
              <a:t>  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осложнений.</a:t>
            </a:r>
            <a:r>
              <a:rPr sz="1800" spc="265" dirty="0">
                <a:solidFill>
                  <a:schemeClr val="bg1"/>
                </a:solidFill>
                <a:latin typeface="Times New Roman"/>
                <a:cs typeface="Times New Roman"/>
              </a:rPr>
              <a:t>    </a:t>
            </a:r>
            <a:r>
              <a:rPr sz="1800" spc="-25" dirty="0">
                <a:solidFill>
                  <a:schemeClr val="bg1"/>
                </a:solidFill>
                <a:latin typeface="Times New Roman"/>
                <a:cs typeface="Times New Roman"/>
              </a:rPr>
              <a:t>Его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похоронили</a:t>
            </a:r>
            <a:r>
              <a:rPr sz="1800" spc="8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1800" spc="9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кладбище</a:t>
            </a:r>
            <a:r>
              <a:rPr sz="1800" spc="85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sz="1800" spc="80" dirty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Кларане, недалеко</a:t>
            </a:r>
            <a:r>
              <a:rPr sz="1800" spc="-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chemeClr val="bg1"/>
                </a:solidFill>
                <a:latin typeface="Times New Roman"/>
                <a:cs typeface="Times New Roman"/>
              </a:rPr>
              <a:t>от</a:t>
            </a:r>
            <a:r>
              <a:rPr sz="1800" spc="-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chemeClr val="bg1"/>
                </a:solidFill>
                <a:latin typeface="Times New Roman"/>
                <a:cs typeface="Times New Roman"/>
              </a:rPr>
              <a:t>Монтрё.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9661" y="3496767"/>
            <a:ext cx="3184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5595" algn="l"/>
                <a:tab pos="701675" algn="l"/>
                <a:tab pos="1900555" algn="l"/>
                <a:tab pos="2948305" algn="l"/>
              </a:tabLst>
            </a:pPr>
            <a:r>
              <a:rPr sz="1800" b="1" i="1" spc="-50" dirty="0">
                <a:solidFill>
                  <a:srgbClr val="7030A0"/>
                </a:solidFill>
                <a:latin typeface="Times New Roman"/>
                <a:cs typeface="Times New Roman"/>
              </a:rPr>
              <a:t>и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25" dirty="0">
                <a:solidFill>
                  <a:srgbClr val="7030A0"/>
                </a:solidFill>
                <a:latin typeface="Times New Roman"/>
                <a:cs typeface="Times New Roman"/>
              </a:rPr>
              <a:t>ее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оригинал»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писатель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25" dirty="0">
                <a:solidFill>
                  <a:srgbClr val="7030A0"/>
                </a:solidFill>
                <a:latin typeface="Times New Roman"/>
                <a:cs typeface="Times New Roman"/>
              </a:rPr>
              <a:t>не</a:t>
            </a:r>
            <a:endParaRPr sz="1800" b="1" i="1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400" y="3182950"/>
            <a:ext cx="4059326" cy="6140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54"/>
              </a:spcBef>
              <a:tabLst>
                <a:tab pos="1391285" algn="l"/>
                <a:tab pos="2292350" algn="l"/>
              </a:tabLst>
            </a:pP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Последний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роман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«Лаура</a:t>
            </a:r>
            <a:endParaRPr sz="1800" b="1" i="1" dirty="0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  <a:spcBef>
                <a:spcPts val="155"/>
              </a:spcBef>
            </a:pP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успел</a:t>
            </a:r>
            <a:endParaRPr sz="1800" b="1" i="1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661" y="3769867"/>
            <a:ext cx="3922395" cy="266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завершить</a:t>
            </a:r>
            <a:r>
              <a:rPr sz="1800" b="1" i="1" spc="70" dirty="0"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—</a:t>
            </a:r>
            <a:r>
              <a:rPr sz="1800" b="1" i="1" spc="55" dirty="0"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он</a:t>
            </a:r>
            <a:r>
              <a:rPr sz="1800" b="1" i="1" spc="70" dirty="0"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написал</a:t>
            </a:r>
            <a:r>
              <a:rPr sz="1800" b="1" i="1" spc="70" dirty="0">
                <a:solidFill>
                  <a:srgbClr val="7030A0"/>
                </a:solidFill>
                <a:latin typeface="Times New Roman"/>
                <a:cs typeface="Times New Roman"/>
              </a:rPr>
              <a:t>  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завещание,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в</a:t>
            </a:r>
            <a:r>
              <a:rPr sz="1800" b="1" i="1" spc="-2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7030A0"/>
                </a:solidFill>
                <a:latin typeface="Times New Roman"/>
                <a:cs typeface="Times New Roman"/>
              </a:rPr>
              <a:t>котором</a:t>
            </a:r>
            <a:r>
              <a:rPr sz="1800" b="1" i="1" spc="-4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просил</a:t>
            </a:r>
            <a:r>
              <a:rPr sz="1800" b="1" i="1" spc="-3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жену</a:t>
            </a:r>
            <a:r>
              <a:rPr sz="1800" b="1" i="1" spc="-3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сжечь</a:t>
            </a:r>
            <a:r>
              <a:rPr sz="1800" b="1" i="1" spc="-4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рукопись.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Вера</a:t>
            </a:r>
            <a:r>
              <a:rPr sz="1800" b="1" i="1" spc="2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Слоним</a:t>
            </a:r>
            <a:r>
              <a:rPr sz="1800" b="1" i="1" spc="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не</a:t>
            </a:r>
            <a:r>
              <a:rPr sz="1800" b="1" i="1" spc="2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стала</a:t>
            </a:r>
            <a:r>
              <a:rPr sz="1800" b="1" i="1" spc="2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этого</a:t>
            </a:r>
            <a:r>
              <a:rPr sz="1800" b="1" i="1" spc="1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делать,</a:t>
            </a:r>
            <a:r>
              <a:rPr sz="1800" b="1" i="1" spc="2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25" dirty="0">
                <a:solidFill>
                  <a:srgbClr val="7030A0"/>
                </a:solidFill>
                <a:latin typeface="Times New Roman"/>
                <a:cs typeface="Times New Roman"/>
              </a:rPr>
              <a:t>как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не</a:t>
            </a:r>
            <a:r>
              <a:rPr sz="1800" b="1" i="1" spc="15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сжег</a:t>
            </a:r>
            <a:r>
              <a:rPr sz="1800" b="1" i="1" spc="15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произведение</a:t>
            </a:r>
            <a:r>
              <a:rPr sz="1800" b="1" i="1" spc="17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и</a:t>
            </a:r>
            <a:r>
              <a:rPr sz="1800" b="1" i="1" spc="15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сын</a:t>
            </a:r>
            <a:r>
              <a:rPr sz="1800" b="1" i="1" spc="14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Набокова.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В</a:t>
            </a:r>
            <a:r>
              <a:rPr sz="1800" b="1" i="1" spc="285" dirty="0">
                <a:solidFill>
                  <a:srgbClr val="7030A0"/>
                </a:solidFill>
                <a:latin typeface="Times New Roman"/>
                <a:cs typeface="Times New Roman"/>
              </a:rPr>
              <a:t>  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ноябре</a:t>
            </a:r>
            <a:r>
              <a:rPr sz="1800" b="1" i="1" spc="280" dirty="0">
                <a:solidFill>
                  <a:srgbClr val="7030A0"/>
                </a:solidFill>
                <a:latin typeface="Times New Roman"/>
                <a:cs typeface="Times New Roman"/>
              </a:rPr>
              <a:t>  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2009</a:t>
            </a:r>
            <a:r>
              <a:rPr sz="1800" b="1" i="1" spc="285" dirty="0">
                <a:solidFill>
                  <a:srgbClr val="7030A0"/>
                </a:solidFill>
                <a:latin typeface="Times New Roman"/>
                <a:cs typeface="Times New Roman"/>
              </a:rPr>
              <a:t>   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года</a:t>
            </a:r>
            <a:r>
              <a:rPr sz="1800" b="1" i="1" spc="290" dirty="0">
                <a:solidFill>
                  <a:srgbClr val="7030A0"/>
                </a:solidFill>
                <a:latin typeface="Times New Roman"/>
                <a:cs typeface="Times New Roman"/>
              </a:rPr>
              <a:t>    </a:t>
            </a:r>
            <a:r>
              <a:rPr sz="1800" b="1" i="1" spc="-25" dirty="0">
                <a:solidFill>
                  <a:srgbClr val="7030A0"/>
                </a:solidFill>
                <a:latin typeface="Times New Roman"/>
                <a:cs typeface="Times New Roman"/>
              </a:rPr>
              <a:t>«Лаура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и</a:t>
            </a:r>
            <a:r>
              <a:rPr sz="1800" b="1" i="1" spc="40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ее</a:t>
            </a:r>
            <a:r>
              <a:rPr sz="1800" b="1" i="1" spc="39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оригинал»</a:t>
            </a:r>
            <a:r>
              <a:rPr sz="1800" b="1" i="1" spc="39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вышел</a:t>
            </a:r>
            <a:r>
              <a:rPr sz="1800" b="1" i="1" spc="409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на</a:t>
            </a:r>
            <a:r>
              <a:rPr sz="1800" b="1" i="1" spc="40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7030A0"/>
                </a:solidFill>
                <a:latin typeface="Times New Roman"/>
                <a:cs typeface="Times New Roman"/>
              </a:rPr>
              <a:t>английском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языке,</a:t>
            </a:r>
            <a:r>
              <a:rPr sz="1800" b="1" i="1" spc="11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в</a:t>
            </a:r>
            <a:r>
              <a:rPr sz="1800" b="1" i="1" spc="9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том</a:t>
            </a:r>
            <a:r>
              <a:rPr sz="1800" b="1" i="1" spc="9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же</a:t>
            </a:r>
            <a:r>
              <a:rPr sz="1800" b="1" i="1" spc="10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году</a:t>
            </a:r>
            <a:r>
              <a:rPr sz="1800" b="1" i="1" spc="12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7030A0"/>
                </a:solidFill>
                <a:latin typeface="Times New Roman"/>
                <a:cs typeface="Times New Roman"/>
              </a:rPr>
              <a:t>появился</a:t>
            </a:r>
            <a:r>
              <a:rPr sz="1800" b="1" i="1" spc="105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7030A0"/>
                </a:solidFill>
                <a:latin typeface="Times New Roman"/>
                <a:cs typeface="Times New Roman"/>
              </a:rPr>
              <a:t>русский перевод.</a:t>
            </a:r>
            <a:endParaRPr sz="1800" b="1" i="1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0695" y="247548"/>
            <a:ext cx="7877936" cy="6082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770" y="-97830"/>
            <a:ext cx="5703570" cy="239903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"/>
                <a:cs typeface="Cambria"/>
                <a:hlinkClick r:id="rId2"/>
              </a:rPr>
              <a:t>ИСТОЧНИКИ:</a:t>
            </a: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44100"/>
              </a:lnSpc>
              <a:spcBef>
                <a:spcPts val="10"/>
              </a:spcBef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2"/>
              </a:rPr>
              <a:t>https://ru.wikipedia.org/wiki/</a:t>
            </a:r>
            <a:r>
              <a:rPr sz="1800" spc="-10" dirty="0">
                <a:solidFill>
                  <a:srgbClr val="0462C1"/>
                </a:solidFill>
                <a:latin typeface="Cambria Math"/>
                <a:cs typeface="Cambria Math"/>
              </a:rPr>
              <a:t> 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2"/>
              </a:rPr>
              <a:t>https://www.culture.ru/persons/9830/vladimir-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2"/>
              </a:rPr>
              <a:t>nabokov</a:t>
            </a:r>
            <a:r>
              <a:rPr sz="1800" spc="-10" dirty="0">
                <a:solidFill>
                  <a:srgbClr val="0462C1"/>
                </a:solidFill>
                <a:latin typeface="Cambria Math"/>
                <a:cs typeface="Cambria Math"/>
              </a:rPr>
              <a:t> 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2"/>
              </a:rPr>
              <a:t>https://www.culture.ru/persons/9830/vladimir-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2"/>
              </a:rPr>
              <a:t>nabokov</a:t>
            </a:r>
            <a:r>
              <a:rPr sz="1800" spc="-10" dirty="0">
                <a:solidFill>
                  <a:srgbClr val="0462C1"/>
                </a:solidFill>
                <a:latin typeface="Cambria Math"/>
                <a:cs typeface="Cambria Math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mbria Math"/>
                <a:cs typeface="Cambria Math"/>
                <a:hlinkClick r:id="rId3"/>
              </a:rPr>
              <a:t>https://snob.ru/selected/entry/70550/</a:t>
            </a:r>
            <a:r>
              <a:rPr sz="1800" spc="-10" dirty="0">
                <a:solidFill>
                  <a:srgbClr val="0462C1"/>
                </a:solidFill>
                <a:latin typeface="Cambria Math"/>
                <a:cs typeface="Cambria Math"/>
              </a:rPr>
              <a:t> 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https://biographe.ru/znamenitosti/vladimir-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nabokov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0607" y="2331680"/>
            <a:ext cx="7993380" cy="3890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2297</Words>
  <Application>Microsoft Office PowerPoint</Application>
  <PresentationFormat>Произвольный</PresentationFormat>
  <Paragraphs>84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поисках потерянного рая</dc:title>
  <dc:creator>ndobryshkina</dc:creator>
  <cp:lastModifiedBy>Косарева Наталья Евгеньевна</cp:lastModifiedBy>
  <cp:revision>6</cp:revision>
  <dcterms:created xsi:type="dcterms:W3CDTF">2024-04-19T06:24:31Z</dcterms:created>
  <dcterms:modified xsi:type="dcterms:W3CDTF">2024-04-19T07:03:12Z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2024-04-19T00:00:00Z</vt:filetime>
  </property>
  <property fmtid="{D5CDD505-2E9C-101B-9397-08002B2CF9AE}" pid="5" name="Producer">
    <vt:lpwstr>Microsoft® Office PowerPoint® 2007</vt:lpwstr>
  </property>
</Properties>
</file>