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6" r:id="rId7"/>
    <p:sldId id="270" r:id="rId8"/>
    <p:sldId id="268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42" autoAdjust="0"/>
  </p:normalViewPr>
  <p:slideViewPr>
    <p:cSldViewPr>
      <p:cViewPr varScale="1">
        <p:scale>
          <a:sx n="107" d="100"/>
          <a:sy n="107" d="100"/>
        </p:scale>
        <p:origin x="-17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s://i.pinimg.com/originals/de/8d/f2/de8df2f145efbf4fe72133f254a2f06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958" y="0"/>
            <a:ext cx="9159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407710">
            <a:off x="144387" y="1698630"/>
            <a:ext cx="88392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</a:rPr>
              <a:t>«Археолог Великой степи </a:t>
            </a:r>
            <a:r>
              <a:rPr lang="ru-RU" sz="3200" b="1" i="1" dirty="0" err="1" smtClean="0">
                <a:solidFill>
                  <a:srgbClr val="FFFF00"/>
                </a:solidFill>
              </a:rPr>
              <a:t>Кемаль</a:t>
            </a:r>
            <a:r>
              <a:rPr lang="ru-RU" sz="3200" b="1" i="1" dirty="0" smtClean="0">
                <a:solidFill>
                  <a:srgbClr val="FFFF00"/>
                </a:solidFill>
              </a:rPr>
              <a:t> Акишев»</a:t>
            </a:r>
          </a:p>
          <a:p>
            <a:pPr algn="ctr"/>
            <a:r>
              <a:rPr lang="ru-RU" sz="3200" b="1" i="1" dirty="0" smtClean="0">
                <a:solidFill>
                  <a:srgbClr val="FFFF00"/>
                </a:solidFill>
              </a:rPr>
              <a:t>К 100-летию со дня рождения известного археолога, одного из основателей национальной школы, совершивший находку «Золотого человека 1924-2003»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8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desktopbackground.org/download/1920x1080/2011/05/01/196386_gallery-for-blue-colour-wallpapers-desktop_1920x1200_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dbaymakanova\Desktop\Akishev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17538"/>
            <a:ext cx="3707903" cy="5331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786182" y="142852"/>
            <a:ext cx="5220072" cy="649408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 err="1"/>
              <a:t>Кемаль</a:t>
            </a:r>
            <a:r>
              <a:rPr lang="ru-RU" sz="1600" b="1" i="1" dirty="0"/>
              <a:t> </a:t>
            </a:r>
            <a:r>
              <a:rPr lang="ru-RU" sz="1600" b="1" i="1" dirty="0" err="1"/>
              <a:t>Акишевич</a:t>
            </a:r>
            <a:r>
              <a:rPr lang="ru-RU" sz="1600" b="1" i="1" dirty="0"/>
              <a:t> Акишев (23 мая 1924 года, с. </a:t>
            </a:r>
            <a:r>
              <a:rPr lang="ru-RU" sz="1600" b="1" i="1" dirty="0" err="1"/>
              <a:t>Баянаул</a:t>
            </a:r>
            <a:r>
              <a:rPr lang="ru-RU" sz="1600" b="1" i="1" dirty="0"/>
              <a:t>, Павлодарский уезд, Казахская АССР, РСФСР, СССР — </a:t>
            </a:r>
            <a:r>
              <a:rPr lang="ru-RU" sz="1600" b="1" i="1" u="sng" dirty="0"/>
              <a:t>10 августа</a:t>
            </a:r>
            <a:r>
              <a:rPr lang="ru-RU" sz="1600" b="1" i="1" dirty="0"/>
              <a:t> 2003 года, Алматы) — советский и казахстанский </a:t>
            </a:r>
            <a:r>
              <a:rPr lang="ru-RU" sz="1600" b="1" i="1" dirty="0" smtClean="0"/>
              <a:t>археолог</a:t>
            </a:r>
            <a:r>
              <a:rPr lang="ru-RU" sz="1600" b="1" i="1" dirty="0"/>
              <a:t>,</a:t>
            </a:r>
            <a:r>
              <a:rPr lang="ru-RU" sz="1600" b="1" i="1" dirty="0" smtClean="0"/>
              <a:t> </a:t>
            </a:r>
            <a:r>
              <a:rPr lang="ru-RU" sz="1600" b="1" i="1" dirty="0"/>
              <a:t>один из основателей национальной школы, совершивший находку «Золотого человека</a:t>
            </a:r>
            <a:r>
              <a:rPr lang="ru-RU" sz="1600" b="1" i="1" dirty="0" smtClean="0"/>
              <a:t>». </a:t>
            </a:r>
            <a:r>
              <a:rPr lang="ru-RU" sz="1600" b="1" i="1" dirty="0"/>
              <a:t>Происходит из </a:t>
            </a:r>
            <a:r>
              <a:rPr lang="ru-RU" sz="1600" b="1" i="1" dirty="0" err="1"/>
              <a:t>подрода</a:t>
            </a:r>
            <a:r>
              <a:rPr lang="ru-RU" sz="1600" b="1" i="1" dirty="0"/>
              <a:t> </a:t>
            </a:r>
            <a:r>
              <a:rPr lang="ru-RU" sz="1600" b="1" i="1" dirty="0" err="1"/>
              <a:t>каржас</a:t>
            </a:r>
            <a:r>
              <a:rPr lang="ru-RU" sz="1600" b="1" i="1" dirty="0"/>
              <a:t> (</a:t>
            </a:r>
            <a:r>
              <a:rPr lang="ru-RU" sz="1600" b="1" i="1" dirty="0" err="1"/>
              <a:t>каз</a:t>
            </a:r>
            <a:r>
              <a:rPr lang="ru-RU" sz="1600" b="1" i="1" dirty="0"/>
              <a:t>. </a:t>
            </a:r>
            <a:r>
              <a:rPr lang="ru-RU" sz="1600" b="1" i="1" dirty="0" err="1"/>
              <a:t>қаражас</a:t>
            </a:r>
            <a:r>
              <a:rPr lang="ru-RU" sz="1600" b="1" i="1" dirty="0"/>
              <a:t>) рода </a:t>
            </a:r>
            <a:r>
              <a:rPr lang="ru-RU" sz="1600" b="1" i="1" dirty="0" err="1"/>
              <a:t>суйиндык</a:t>
            </a:r>
            <a:r>
              <a:rPr lang="ru-RU" sz="1600" b="1" i="1" dirty="0"/>
              <a:t> (</a:t>
            </a:r>
            <a:r>
              <a:rPr lang="ru-RU" sz="1600" b="1" i="1" dirty="0" err="1" smtClean="0"/>
              <a:t>каз.cүйіндік</a:t>
            </a:r>
            <a:r>
              <a:rPr lang="ru-RU" sz="1600" b="1" i="1" dirty="0"/>
              <a:t>) племени </a:t>
            </a:r>
            <a:r>
              <a:rPr lang="ru-RU" sz="1600" b="1" i="1" dirty="0" err="1" smtClean="0"/>
              <a:t>аргын</a:t>
            </a:r>
            <a:r>
              <a:rPr lang="ru-RU" sz="1600" b="1" i="1" dirty="0" smtClean="0"/>
              <a:t>(</a:t>
            </a:r>
            <a:r>
              <a:rPr lang="ru-RU" sz="1600" b="1" i="1" dirty="0" err="1" smtClean="0"/>
              <a:t>каз</a:t>
            </a:r>
            <a:r>
              <a:rPr lang="ru-RU" sz="1600" b="1" i="1" dirty="0"/>
              <a:t>. </a:t>
            </a:r>
            <a:r>
              <a:rPr lang="ru-RU" sz="1600" b="1" i="1" dirty="0" err="1"/>
              <a:t>арғын</a:t>
            </a:r>
            <a:r>
              <a:rPr lang="ru-RU" sz="1600" b="1" i="1" dirty="0" smtClean="0"/>
              <a:t>).</a:t>
            </a:r>
            <a:endParaRPr lang="ru-RU" sz="1600" b="1" i="1" dirty="0"/>
          </a:p>
          <a:p>
            <a:pPr algn="ctr"/>
            <a:r>
              <a:rPr lang="ru-RU" sz="1600" b="1" i="1" dirty="0"/>
              <a:t>Участник Великой Отечественной </a:t>
            </a:r>
            <a:r>
              <a:rPr lang="ru-RU" sz="1600" b="1" i="1" dirty="0" smtClean="0"/>
              <a:t>войны</a:t>
            </a:r>
            <a:r>
              <a:rPr lang="ru-RU" sz="1600" b="1" i="1" dirty="0"/>
              <a:t>.</a:t>
            </a:r>
          </a:p>
          <a:p>
            <a:pPr algn="ctr"/>
            <a:r>
              <a:rPr lang="ru-RU" sz="1600" b="1" i="1" dirty="0"/>
              <a:t>Окончил </a:t>
            </a:r>
            <a:r>
              <a:rPr lang="ru-RU" sz="1600" b="1" i="1" dirty="0" err="1"/>
              <a:t>КазГУ</a:t>
            </a:r>
            <a:r>
              <a:rPr lang="ru-RU" sz="1600" b="1" i="1" dirty="0"/>
              <a:t> (1950).</a:t>
            </a:r>
          </a:p>
          <a:p>
            <a:pPr algn="ctr"/>
            <a:r>
              <a:rPr lang="ru-RU" sz="1600" b="1" i="1" dirty="0"/>
              <a:t>С 1954 г. руководил </a:t>
            </a:r>
            <a:r>
              <a:rPr lang="ru-RU" sz="1600" b="1" i="1" dirty="0" err="1"/>
              <a:t>Жетысуской</a:t>
            </a:r>
            <a:r>
              <a:rPr lang="ru-RU" sz="1600" b="1" i="1" dirty="0"/>
              <a:t>, Северо-Казахстанской, Южно-Казахстанской археологической </a:t>
            </a:r>
            <a:r>
              <a:rPr lang="ru-RU" sz="1600" b="1" i="1" dirty="0" smtClean="0"/>
              <a:t>экспедициями</a:t>
            </a:r>
            <a:r>
              <a:rPr lang="ru-RU" sz="1600" b="1" i="1" dirty="0"/>
              <a:t>.</a:t>
            </a:r>
            <a:r>
              <a:rPr lang="ru-RU" sz="1600" b="1" i="1" dirty="0" smtClean="0"/>
              <a:t> </a:t>
            </a:r>
            <a:r>
              <a:rPr lang="ru-RU" sz="1600" b="1" i="1" dirty="0"/>
              <a:t>Собрал научные сведения об исторических памятниках </a:t>
            </a:r>
            <a:r>
              <a:rPr lang="ru-RU" sz="1600" b="1" i="1" dirty="0" err="1"/>
              <a:t>Сарыарки</a:t>
            </a:r>
            <a:r>
              <a:rPr lang="ru-RU" sz="1600" b="1" i="1" dirty="0"/>
              <a:t>, открыл «Золотого человека» в кургане </a:t>
            </a:r>
            <a:r>
              <a:rPr lang="ru-RU" sz="1600" b="1" i="1" dirty="0" err="1"/>
              <a:t>Есик</a:t>
            </a:r>
            <a:r>
              <a:rPr lang="ru-RU" sz="1600" b="1" i="1" dirty="0"/>
              <a:t> (V—VI в. до н. э.), курганы «</a:t>
            </a:r>
            <a:r>
              <a:rPr lang="ru-RU" sz="1600" b="1" i="1" dirty="0" err="1"/>
              <a:t>Бесшатыр</a:t>
            </a:r>
            <a:r>
              <a:rPr lang="ru-RU" sz="1600" b="1" i="1" dirty="0"/>
              <a:t>» (1957—61), </a:t>
            </a:r>
            <a:r>
              <a:rPr lang="ru-RU" sz="1600" b="1" i="1" dirty="0" err="1"/>
              <a:t>Ишимские</a:t>
            </a:r>
            <a:r>
              <a:rPr lang="ru-RU" sz="1600" b="1" i="1" dirty="0"/>
              <a:t> курганы, городище </a:t>
            </a:r>
            <a:r>
              <a:rPr lang="ru-RU" sz="1600" b="1" i="1" dirty="0" err="1" smtClean="0"/>
              <a:t>Бозок</a:t>
            </a:r>
            <a:r>
              <a:rPr lang="ru-RU" sz="1600" b="1" i="1" dirty="0"/>
              <a:t> (VIII в.), памятники </a:t>
            </a:r>
            <a:r>
              <a:rPr lang="ru-RU" sz="1600" b="1" i="1" dirty="0" err="1"/>
              <a:t>Отырара</a:t>
            </a:r>
            <a:r>
              <a:rPr lang="ru-RU" sz="1600" b="1" i="1" dirty="0"/>
              <a:t>, имеющие всемирное значение.</a:t>
            </a:r>
          </a:p>
          <a:p>
            <a:pPr algn="ctr"/>
            <a:r>
              <a:rPr lang="ru-RU" sz="1600" b="1" i="1" dirty="0"/>
              <a:t>С 1991 года главный научный сотрудник Института археологии им. </a:t>
            </a:r>
            <a:r>
              <a:rPr lang="ru-RU" sz="1600" b="1" i="1" dirty="0" err="1"/>
              <a:t>А.Маргулана</a:t>
            </a:r>
            <a:r>
              <a:rPr lang="ru-RU" sz="1600" b="1" i="1" dirty="0"/>
              <a:t>, заведующий кафедрой археологии, а с 2000 года заведующий кафедрой всемирной истории, археологии и этнологии Евразийского государственного университета имени Л. Н. </a:t>
            </a:r>
            <a:r>
              <a:rPr lang="ru-RU" sz="1600" b="1" i="1" dirty="0" smtClean="0"/>
              <a:t>Гумилева</a:t>
            </a:r>
            <a:r>
              <a:rPr lang="ru-RU" sz="1600" b="1" i="1" dirty="0"/>
              <a:t>.</a:t>
            </a:r>
          </a:p>
          <a:p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access.com/full/732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upload.wikimedia.org/wikipedia/commons/thumb/9/9b/Louis_Aragon_et_sa_m%C3%A8re.jpg/220px-Louis_Aragon_et_sa_m%C3%A8r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libmir.com/i/71/211071/i_00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libmir.com/i/71/211071/i_00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774054" y="357301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img_user_file_5a37bbecf0f39_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9877"/>
            <a:ext cx="5864200" cy="3298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920975" y="3771497"/>
            <a:ext cx="4067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Супруга — Ларина Екатерина Ивановна </a:t>
            </a:r>
            <a:r>
              <a:rPr lang="ru-RU" sz="2400" b="1" i="1" dirty="0" smtClean="0"/>
              <a:t>.</a:t>
            </a:r>
            <a:endParaRPr lang="ru-RU" sz="2400" b="1" i="1" dirty="0"/>
          </a:p>
          <a:p>
            <a:pPr algn="ctr"/>
            <a:r>
              <a:rPr lang="ru-RU" sz="2400" b="1" i="1" dirty="0"/>
              <a:t>Сын — Алишер </a:t>
            </a:r>
            <a:r>
              <a:rPr lang="ru-RU" sz="2400" b="1" i="1" dirty="0" err="1"/>
              <a:t>Кемалевич</a:t>
            </a:r>
            <a:r>
              <a:rPr lang="ru-RU" sz="2400" b="1" i="1" dirty="0"/>
              <a:t> Акишев (26 июня 1952 г.), археолог, востоковед, кандидат исторических наук.</a:t>
            </a:r>
          </a:p>
        </p:txBody>
      </p:sp>
      <p:pic>
        <p:nvPicPr>
          <p:cNvPr id="2053" name="Picture 5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468" y="3757682"/>
            <a:ext cx="4807507" cy="28396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getwallpapers.com/wallpaper/full/5/b/b/1013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3090"/>
            <a:ext cx="9144000" cy="691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4" descr="Изображение выглядит как человек, мужчина, носит, стоит&#10;&#10;Автоматически созданное описание">
            <a:extLst>
              <a:ext uri="{FF2B5EF4-FFF2-40B4-BE49-F238E27FC236}">
                <a16:creationId xmlns="" xmlns:a16="http://schemas.microsoft.com/office/drawing/2014/main" id="{0848D079-08C9-68F6-5DFE-C35789307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4044" b="13235"/>
          <a:stretch/>
        </p:blipFill>
        <p:spPr>
          <a:xfrm>
            <a:off x="2100820" y="15412"/>
            <a:ext cx="5283144" cy="4002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282" y="4149080"/>
            <a:ext cx="87868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С 1954 г. руководил 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Жетысуской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, Северо-Казахстанской, Южно-казахской археологической Экспедициями. Собрал научные сведения об исторических памятниках 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Сарыарки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, открыл «золотого 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ЧЕЛОВЕКа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» в кургане 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Есик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(V—VI в. до н. э.), курганы «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Бесшатыр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» (1957—61), 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Ишимские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 курганы, памятники </a:t>
            </a:r>
            <a:r>
              <a:rPr lang="ru-RU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Отырара</a:t>
            </a:r>
            <a:r>
              <a:rPr lang="ru-RU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, имеющие всемирное 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cs typeface="Times New Roman"/>
              </a:rPr>
              <a:t>значение.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0-tub-ru.yandex.net/i?id=ce4f3e2eeb6400ab433296677305c5ff&amp;ref=rim&amp;n=33&amp;w=267&amp;h=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9880"/>
            <a:ext cx="9144000" cy="687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7158" y="2931468"/>
            <a:ext cx="850112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Награждён орденом «Знак Почета», медалями «За боевые заслуги», «За победу над Германией в Великой Отечественной войне», орденом «</a:t>
            </a:r>
            <a:r>
              <a:rPr lang="ru-RU" sz="22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Парасат</a:t>
            </a:r>
            <a:r>
              <a:rPr lang="ru-RU" sz="2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», почетной грамотой Верховного совета Казахской ССР, его имя занесено в Золотую книгу почета </a:t>
            </a:r>
            <a:r>
              <a:rPr lang="ru-RU" sz="2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Казахстана.</a:t>
            </a:r>
            <a:endParaRPr lang="ru-RU" sz="2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ru-RU" sz="2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Лауреат Государственной премии имени </a:t>
            </a:r>
            <a:r>
              <a:rPr lang="ru-RU" sz="22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Чокана</a:t>
            </a:r>
            <a:r>
              <a:rPr lang="ru-RU" sz="2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Валиханова (1966). Лауреат Государственной премии Казахской ССР (1982). Член-корреспондент Германского археологического института (1982). Доктор исторических наук (1988),</a:t>
            </a:r>
          </a:p>
          <a:p>
            <a:pPr algn="just"/>
            <a:r>
              <a:rPr lang="ru-RU" sz="2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Заслуженный деятель науки (1989</a:t>
            </a:r>
            <a:r>
              <a:rPr lang="ru-RU" sz="2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).</a:t>
            </a:r>
            <a:endParaRPr lang="ru-RU" sz="2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baymakanova\Desktop\image0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0562" y="88900"/>
            <a:ext cx="4357718" cy="27114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C:\Users\dbaymakanova\Desktop\Kemel-Aqyshe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142852"/>
            <a:ext cx="4193058" cy="2698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18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nimal-wallpaper.com/wallpaper/unicorn-ombre-hd-wallpaper-For-Background-HD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fsd.kopilkaurokov.ru/uploads/user_file_577f38dc396b5/img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60338"/>
            <a:ext cx="2335896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600" b="1" i="1" dirty="0"/>
              <a:t>Сочинения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5575" y="4509120"/>
            <a:ext cx="85928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Автор более 200 научных трудов и 15 </a:t>
            </a:r>
            <a:r>
              <a:rPr lang="ru-RU" sz="2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книг</a:t>
            </a:r>
            <a:endParaRPr lang="ru-RU" sz="2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Древняя культура саков и </a:t>
            </a:r>
            <a:r>
              <a:rPr lang="ru-RU" sz="2000" b="1" i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ycуней</a:t>
            </a:r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долины реки Или. — Алматы, 1963.</a:t>
            </a:r>
          </a:p>
          <a:p>
            <a:pPr algn="ctr"/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Древняя культура Центрального Казахстана. — Алматы, 1966.</a:t>
            </a:r>
          </a:p>
          <a:p>
            <a:pPr algn="ctr"/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Древний </a:t>
            </a:r>
            <a:r>
              <a:rPr lang="ru-RU" sz="2000" b="1" i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Отрар</a:t>
            </a:r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 — Д., 1970.</a:t>
            </a:r>
          </a:p>
          <a:p>
            <a:pPr algn="ctr"/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Силуэты древних памятников (на </a:t>
            </a:r>
            <a:r>
              <a:rPr lang="ru-RU" sz="2000" b="1" i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каз</a:t>
            </a:r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яз.). — Алматы, 1976.</a:t>
            </a:r>
          </a:p>
          <a:p>
            <a:pPr algn="ctr"/>
            <a:r>
              <a:rPr lang="ru-RU" sz="2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Курган Иссык. Искусство саков Казахстана. — М., 1978.</a:t>
            </a:r>
          </a:p>
        </p:txBody>
      </p:sp>
      <p:pic>
        <p:nvPicPr>
          <p:cNvPr id="4098" name="Picture 2" descr="C:\Users\dbaymakanova\Desktop\611f2373046db162943064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2051" y="1052736"/>
            <a:ext cx="5519936" cy="3104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1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wallpaper-mania.com/wp-content/uploads/2018/09/High_resolution_wallpaper_background_ID_777003579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www.hubav-den.com/wp-content/uploads/2017/02/orelien-lui-aragon-edin-ot-nai-velikite-liubovni-romani-naizminaloto-stolet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5" descr="https://pbs.twimg.com/media/EF7iPQrXoAAvvtJ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cdn1.ozone.ru/multimedia/100322278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3" descr="https://pbs.twimg.com/media/DLMRd14WAAA-2WO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8" descr="https://cdn1.ozone.ru/multimedia/1004454998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" descr="https://prezentacii.org/upload/cloud/18/11/100248/images/screen3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F2DEFD4B-1D54-E069-142F-753C692BBB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203" y="66987"/>
            <a:ext cx="2498680" cy="3217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452D2C49-CB47-36B2-D602-ED5CE25F8A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5064" r="5949"/>
          <a:stretch/>
        </p:blipFill>
        <p:spPr>
          <a:xfrm>
            <a:off x="3419872" y="66987"/>
            <a:ext cx="2356056" cy="32179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7664CED9-EF64-CF25-134D-F197AEAD0B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3" b="3702"/>
          <a:stretch/>
        </p:blipFill>
        <p:spPr>
          <a:xfrm>
            <a:off x="6372200" y="39437"/>
            <a:ext cx="2469729" cy="3245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AutoShape 2" descr="Picture background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 descr="C:\Users\dbaymakanova\Desktop\dV89LHtqMQ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543" y="3370757"/>
            <a:ext cx="2286000" cy="3429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baymakanova\Desktop\101539159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1681" y="3501081"/>
            <a:ext cx="2492437" cy="32404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baymakanova\Desktop\i7Y3yHPGKL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7375" y="3501081"/>
            <a:ext cx="2359378" cy="31471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1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www.bookvoed.ru/files/1836/12/18/16/84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4" descr="https://itemimg.com/i/120560023.0.208x2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s://itemimg.com/i/120560023.0.208x20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reft-17.ru/wp-content/uploads/2017/12/image3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fsd.multiurok.ru/html/2019/08/11/s_5d503f267e192/img9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biblionika.info/uploads/posts/2018-01/3151_12072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C:\Users\dbaymakanova\Desktop\15434010882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236538"/>
            <a:ext cx="8584505" cy="643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18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21248664">
            <a:off x="248188" y="1835532"/>
            <a:ext cx="8647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102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45</cp:revision>
  <dcterms:created xsi:type="dcterms:W3CDTF">2022-05-03T02:35:39Z</dcterms:created>
  <dcterms:modified xsi:type="dcterms:W3CDTF">2024-05-22T05:18:09Z</dcterms:modified>
</cp:coreProperties>
</file>