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sldIdLst>
    <p:sldId id="256" r:id="rId4"/>
    <p:sldId id="257" r:id="rId5"/>
    <p:sldId id="258" r:id="rId6"/>
    <p:sldId id="259" r:id="rId7"/>
    <p:sldId id="260" r:id="rId8"/>
    <p:sldId id="261" r:id="rId9"/>
    <p:sldId id="262" r:id="rId10"/>
    <p:sldId id="263" r:id="rId11"/>
    <p:sldId id="265" r:id="rId12"/>
    <p:sldId id="266" r:id="rId13"/>
    <p:sldId id="264"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8" name="Номер слайда 7"/>
          <p:cNvSpPr>
            <a:spLocks noGrp="1"/>
          </p:cNvSpPr>
          <p:nvPr>
            <p:ph type="sldNum" sz="quarter" idx="11"/>
          </p:nvPr>
        </p:nvSpPr>
        <p:spPr/>
        <p:txBody>
          <a:bodyPr/>
          <a:lstStyle/>
          <a:p>
            <a:fld id="{B19B0651-EE4F-4900-A07F-96A6BFA9D0F0}"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B19B0651-EE4F-4900-A07F-96A6BFA9D0F0}" type="slidenum">
              <a:rPr lang="ru-RU" smtClean="0"/>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B19B0651-EE4F-4900-A07F-96A6BFA9D0F0}"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B19B0651-EE4F-4900-A07F-96A6BFA9D0F0}"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B19B0651-EE4F-4900-A07F-96A6BFA9D0F0}" type="slidenum">
              <a:rPr lang="ru-RU" smtClean="0"/>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19B0651-EE4F-4900-A07F-96A6BFA9D0F0}" type="slidenum">
              <a:rPr lang="ru-RU" smtClean="0"/>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B4C71EC6-210F-42DE-9C53-41977AD35B3D}" type="datetimeFigureOut">
              <a:rPr lang="ru-RU" smtClean="0"/>
              <a:pPr/>
              <a:t>19.11.2024</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B19B0651-EE4F-4900-A07F-96A6BFA9D0F0}"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19.11.2024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4C71EC6-210F-42DE-9C53-41977AD35B3D}" type="datetimeFigureOut">
              <a:rPr lang="ru-RU" smtClean="0"/>
              <a:pPr/>
              <a:t>19.11.2024</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19B0651-EE4F-4900-A07F-96A6BFA9D0F0}"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4C71EC6-210F-42DE-9C53-41977AD35B3D}" type="datetimeFigureOut">
              <a:rPr lang="ru-RU" smtClean="0"/>
              <a:pPr/>
              <a:t>19.11.2024</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9B0651-EE4F-4900-A07F-96A6BFA9D0F0}"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www.odb-abai.kz/images/%D0%BF%D0%B8%D1%81%D0%B0%D1%82%D0%B5%D0%BB%D0%B8_%D1%8E%D0%B1%D0%B8%D0%BB%D1%8F%D1%80%D1%8B_2019/15.Mailin.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dbaymakanova\Desktop\1.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42844" y="2143116"/>
            <a:ext cx="8808913" cy="2739211"/>
          </a:xfrm>
          <a:prstGeom prst="rect">
            <a:avLst/>
          </a:prstGeom>
          <a:noFill/>
        </p:spPr>
        <p:txBody>
          <a:bodyPr wrap="square" rtlCol="0">
            <a:spAutoFit/>
          </a:bodyPr>
          <a:lstStyle/>
          <a:p>
            <a:pPr algn="ctr"/>
            <a:r>
              <a:rPr lang="ru-RU"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«Талант, рожденный </a:t>
            </a:r>
            <a:r>
              <a:rPr lang="ru-RU"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народом» </a:t>
            </a:r>
          </a:p>
          <a:p>
            <a:pPr algn="ctr"/>
            <a:r>
              <a:rPr lang="ru-RU"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К </a:t>
            </a:r>
            <a:r>
              <a:rPr lang="ru-RU"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130-летию со дня рождения Б. </a:t>
            </a:r>
            <a:r>
              <a:rPr lang="ru-RU" sz="2800" b="1" i="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Майлина</a:t>
            </a:r>
            <a:r>
              <a:rPr lang="ru-RU"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известного писателя Казахстана </a:t>
            </a:r>
            <a:r>
              <a:rPr lang="ru-RU"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1894-1938.</a:t>
            </a:r>
            <a:endParaRPr lang="ru-RU"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xmlns="" val="778815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2052" name="Picture 4" descr="Picture background"/>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6248" r="27645"/>
          <a:stretch/>
        </p:blipFill>
        <p:spPr bwMode="auto">
          <a:xfrm>
            <a:off x="714348" y="285728"/>
            <a:ext cx="1928826" cy="24641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4817" name="Rectangle 1"/>
          <p:cNvSpPr>
            <a:spLocks noChangeArrowheads="1"/>
          </p:cNvSpPr>
          <p:nvPr/>
        </p:nvSpPr>
        <p:spPr bwMode="auto">
          <a:xfrm>
            <a:off x="571472" y="2690407"/>
            <a:ext cx="800105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Родился в ауле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Актобе</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Дамбарской</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волости Кустанайского уезда Тургайской области (ныне — район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Беимбета</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Майлина</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Костанайской</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области).</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Происходит из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подрода</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Қара Қыпшақ </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рода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карабалык</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племени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кыпшак</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Среднего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жуза</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1911—1912 годах учился грамоте у аульного муллы в медресе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Аргынбая-Хаджи</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1913 году обучался в школе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Уазифа</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Троицке, в 1913—1915 годах — в медресе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Галия</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Уфе.</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1916—1922 годах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Беимбет</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Майлин</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работал в родном ауле учителем. В 1923—1925 годах являлся сотрудником, редактором Кустанайской губернской газеты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Еңбекші қазақ</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Трудлюбивый</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казах»). В 1926 году вступил в Компартию. В 1928—1932 годах работал литературным сотрудником, редактором газеты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Қазақ тілі</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1932—1934 годах — заведующим отделом, редактором газеты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Социалистік</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Қазақстан</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1934—1937 годах — редактором газеты «</a:t>
            </a:r>
            <a:r>
              <a:rPr kumimoji="0" lang="ru-RU"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Қазақ әдебиеті</a:t>
            </a: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(«Казахская литература»).</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октября 1937 года был арестован по обвинению в статьях 58-2, 58-7, 58-8, 58-11 УК РСФСР. Был приговорён ВК ВС СССР 26.02.1938 к ВМН. Расстрелян. Посмертно реабилитирован 16 апреля 1957 года. </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4818" name="Rectangle 2"/>
          <p:cNvSpPr>
            <a:spLocks noChangeArrowheads="1"/>
          </p:cNvSpPr>
          <p:nvPr/>
        </p:nvSpPr>
        <p:spPr bwMode="auto">
          <a:xfrm>
            <a:off x="2928926" y="494536"/>
            <a:ext cx="5429256"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Беимбет</a:t>
            </a:r>
            <a:r>
              <a:rPr kumimoji="0" lang="ru-RU"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Бимухамет</a:t>
            </a:r>
            <a:r>
              <a:rPr kumimoji="0" lang="ru-RU"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Жармагамбетович</a:t>
            </a:r>
            <a:r>
              <a:rPr kumimoji="0" lang="ru-RU"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ru-RU" b="1"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Майлин</a:t>
            </a:r>
            <a:r>
              <a:rPr kumimoji="0" lang="ru-RU" b="1" i="0" u="none" strike="noStrike" cap="none" normalizeH="0" baseline="0" dirty="0" smtClean="0">
                <a:ln>
                  <a:noFill/>
                </a:ln>
                <a:solidFill>
                  <a:schemeClr val="accent2">
                    <a:lumMod val="50000"/>
                  </a:schemeClr>
                </a:solidFill>
                <a:effectLst/>
                <a:latin typeface="Times New Roman" pitchFamily="18"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accent2">
                  <a:lumMod val="50000"/>
                </a:schemeClr>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accent2">
                    <a:lumMod val="50000"/>
                  </a:schemeClr>
                </a:solidFill>
                <a:effectLst/>
                <a:latin typeface="Times New Roman" pitchFamily="18" charset="0"/>
                <a:ea typeface="Times New Roman" pitchFamily="18" charset="0"/>
                <a:cs typeface="Times New Roman" pitchFamily="18" charset="0"/>
              </a:rPr>
              <a:t>(15 ноября 1894 — 26 февраля 1938) — казахский советский писатель, поэт, драматург, один из основоположников казахской советской литературы.</a:t>
            </a:r>
            <a:endParaRPr kumimoji="0" lang="ru-RU" sz="1400" b="0" i="0" u="none" strike="noStrike" cap="none" normalizeH="0" baseline="0" dirty="0" smtClean="0">
              <a:ln>
                <a:noFill/>
              </a:ln>
              <a:solidFill>
                <a:schemeClr val="accent2">
                  <a:lumMod val="50000"/>
                </a:schemeClr>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401352552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219" y="0"/>
            <a:ext cx="915621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AutoShape 4" descr="Picture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9" name="Picture 5" descr="C:\Users\dbaymakanova\Desktop\Майлин отбасы.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92159"/>
            <a:ext cx="4283968" cy="338366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30" name="Picture 6" descr="C:\Users\dbaymakanova\Desktop\hqdefault.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27984" y="146828"/>
            <a:ext cx="4572000" cy="34290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31" name="Picture 7" descr="C:\Users\dbaymakanova\Desktop\maxresdefault.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3789040"/>
            <a:ext cx="5212071" cy="29317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5212070" y="3823774"/>
            <a:ext cx="3968293" cy="2862322"/>
          </a:xfrm>
          <a:prstGeom prst="rect">
            <a:avLst/>
          </a:prstGeom>
        </p:spPr>
        <p:txBody>
          <a:bodyPr wrap="square">
            <a:spAutoFit/>
          </a:bodyPr>
          <a:lstStyle/>
          <a:p>
            <a:pPr algn="ct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Был женат на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Майлиной</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Кульжамал</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Мусабаевне</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(1900—1974). Также была репрессирована в 1938 </a:t>
            </a:r>
            <a:r>
              <a:rPr lang="ru-RU" sz="20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году. </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От этого брака родились сыновья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Аукен</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(старший сын),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Мереке</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(средний сын),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Едиль</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(младший сын), дочери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Разия</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и </a:t>
            </a:r>
            <a:r>
              <a:rPr lang="ru-RU" sz="2000" b="1" i="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Гульсим</a:t>
            </a:r>
            <a:r>
              <a:rPr lang="ru-RU" sz="20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Tree>
    <p:extLst>
      <p:ext uri="{BB962C8B-B14F-4D97-AF65-F5344CB8AC3E}">
        <p14:creationId xmlns:p14="http://schemas.microsoft.com/office/powerpoint/2010/main" xmlns="" val="4013525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0076"/>
            <a:ext cx="9252520" cy="687807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23631" y="3691062"/>
            <a:ext cx="9036496" cy="3139321"/>
          </a:xfrm>
          <a:prstGeom prst="rect">
            <a:avLst/>
          </a:prstGeom>
        </p:spPr>
        <p:txBody>
          <a:bodyPr wrap="square">
            <a:spAutoFit/>
          </a:bodyPr>
          <a:lstStyle/>
          <a:p>
            <a:pPr algn="ctr"/>
            <a:r>
              <a:rPr lang="ru-RU" b="1" i="1" dirty="0">
                <a:solidFill>
                  <a:srgbClr val="FFFF00"/>
                </a:solidFill>
              </a:rPr>
              <a:t>Творческий путь </a:t>
            </a:r>
            <a:r>
              <a:rPr lang="ru-RU" b="1" i="1" dirty="0" err="1">
                <a:solidFill>
                  <a:srgbClr val="FFFF00"/>
                </a:solidFill>
              </a:rPr>
              <a:t>Беимбета</a:t>
            </a:r>
            <a:r>
              <a:rPr lang="ru-RU" b="1" i="1" dirty="0">
                <a:solidFill>
                  <a:srgbClr val="FFFF00"/>
                </a:solidFill>
              </a:rPr>
              <a:t> </a:t>
            </a:r>
            <a:r>
              <a:rPr lang="ru-RU" b="1" i="1" dirty="0" err="1">
                <a:solidFill>
                  <a:srgbClr val="FFFF00"/>
                </a:solidFill>
              </a:rPr>
              <a:t>Майлина</a:t>
            </a:r>
            <a:r>
              <a:rPr lang="ru-RU" b="1" i="1" dirty="0">
                <a:solidFill>
                  <a:srgbClr val="FFFF00"/>
                </a:solidFill>
              </a:rPr>
              <a:t> начинался с создания поэтических произведений — первым стихотворением, опубликованным в периодической печати были «Думы» (журнал «</a:t>
            </a:r>
            <a:r>
              <a:rPr lang="ru-RU" b="1" i="1" dirty="0" err="1">
                <a:solidFill>
                  <a:srgbClr val="FFFF00"/>
                </a:solidFill>
              </a:rPr>
              <a:t>Айқап</a:t>
            </a:r>
            <a:r>
              <a:rPr lang="ru-RU" b="1" i="1" dirty="0">
                <a:solidFill>
                  <a:srgbClr val="FFFF00"/>
                </a:solidFill>
              </a:rPr>
              <a:t>», 1914, № 12). В стихотворениях «Черты мусульманина» (1912), «Нужда» (1913), «Скот» (1914), «Богатство» (1915), «Летний вечер» (1915) </a:t>
            </a:r>
            <a:r>
              <a:rPr lang="ru-RU" b="1" i="1" dirty="0" err="1">
                <a:solidFill>
                  <a:srgbClr val="FFFF00"/>
                </a:solidFill>
              </a:rPr>
              <a:t>Майлин</a:t>
            </a:r>
            <a:r>
              <a:rPr lang="ru-RU" b="1" i="1" dirty="0">
                <a:solidFill>
                  <a:srgbClr val="FFFF00"/>
                </a:solidFill>
              </a:rPr>
              <a:t> описывал свои раздумья о жизни, несправедливости, тяжёлой доле трудящегося народа</a:t>
            </a:r>
            <a:r>
              <a:rPr lang="ru-RU" b="1" i="1" dirty="0" smtClean="0">
                <a:solidFill>
                  <a:srgbClr val="FFFF00"/>
                </a:solidFill>
              </a:rPr>
              <a:t>.</a:t>
            </a:r>
            <a:endParaRPr lang="ru-RU" b="1" i="1" dirty="0">
              <a:solidFill>
                <a:srgbClr val="FFFF00"/>
              </a:solidFill>
            </a:endParaRPr>
          </a:p>
          <a:p>
            <a:pPr algn="ctr"/>
            <a:r>
              <a:rPr lang="ru-RU" b="1" i="1" dirty="0">
                <a:solidFill>
                  <a:srgbClr val="FFFF00"/>
                </a:solidFill>
              </a:rPr>
              <a:t>Событиям национально-освободительного восстания 1916 года посвящено стихотворение «Кровавый туман» (1916). Возлагая надежды на Февральскую революцию, написал стихотворения «В степи» (1917), «Казаху» (1917). Одним из первых казахских писателей отозвался на смерть В. И. Ленина стихотворением «Не рыдай, не плачь» (1924), ему также посвящено стихотворение «Ленин»</a:t>
            </a:r>
          </a:p>
        </p:txBody>
      </p:sp>
      <p:sp>
        <p:nvSpPr>
          <p:cNvPr id="3" name="AutoShape 4" descr="Picture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3" name="Picture 5" descr="C:\Users\dbaymakanova\Desktop\Img_book.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9181" y="164218"/>
            <a:ext cx="2189369" cy="30487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
        <p:nvSpPr>
          <p:cNvPr id="4" name="AutoShape 7" descr="Picture background"/>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6" name="Picture 8" descr="C:\Users\dbaymakanova\Desktop\de3f092306f4f8558680c8f624a6d5c8.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2386" r="24988"/>
          <a:stretch/>
        </p:blipFill>
        <p:spPr bwMode="auto">
          <a:xfrm>
            <a:off x="2458551" y="617538"/>
            <a:ext cx="2158574" cy="30735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pic>
        <p:nvPicPr>
          <p:cNvPr id="2057" name="Picture 9" descr="C:\Users\dbaymakanova\Desktop\Img_book (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32040" y="312738"/>
            <a:ext cx="2016224" cy="305185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
        <p:nvSpPr>
          <p:cNvPr id="5" name="AutoShape 11" descr="Picture backgrou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3" descr="Picture background"/>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62" name="Picture 14" descr="C:\Users\dbaymakanova\Desktop\Img_book (2).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092278" y="312737"/>
            <a:ext cx="2043093" cy="304069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358" y="0"/>
            <a:ext cx="915435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2940" y="116632"/>
            <a:ext cx="9154358" cy="3046988"/>
          </a:xfrm>
          <a:prstGeom prst="rect">
            <a:avLst/>
          </a:prstGeom>
        </p:spPr>
        <p:txBody>
          <a:bodyPr wrap="square">
            <a:spAutoFit/>
          </a:bodyPr>
          <a:lstStyle/>
          <a:p>
            <a:pPr algn="ctr"/>
            <a:r>
              <a:rPr lang="ru-RU" sz="1600" b="1" dirty="0">
                <a:solidFill>
                  <a:srgbClr val="002060"/>
                </a:solidFill>
                <a:latin typeface="Times New Roman" pitchFamily="18" charset="0"/>
                <a:cs typeface="Times New Roman" pitchFamily="18" charset="0"/>
              </a:rPr>
              <a:t>Героем многих стихов, поэм, рассказов </a:t>
            </a:r>
            <a:r>
              <a:rPr lang="ru-RU" sz="1600" b="1" dirty="0" err="1">
                <a:solidFill>
                  <a:srgbClr val="002060"/>
                </a:solidFill>
                <a:latin typeface="Times New Roman" pitchFamily="18" charset="0"/>
                <a:cs typeface="Times New Roman" pitchFamily="18" charset="0"/>
              </a:rPr>
              <a:t>Майлина</a:t>
            </a:r>
            <a:r>
              <a:rPr lang="ru-RU" sz="1600" b="1" dirty="0">
                <a:solidFill>
                  <a:srgbClr val="002060"/>
                </a:solidFill>
                <a:latin typeface="Times New Roman" pitchFamily="18" charset="0"/>
                <a:cs typeface="Times New Roman" pitchFamily="18" charset="0"/>
              </a:rPr>
              <a:t> является в прошлом забитый бедняк, ставший строителем новой жизни, например, герой его лирики </a:t>
            </a:r>
            <a:r>
              <a:rPr lang="ru-RU" sz="1600" b="1" dirty="0" err="1">
                <a:solidFill>
                  <a:srgbClr val="002060"/>
                </a:solidFill>
                <a:latin typeface="Times New Roman" pitchFamily="18" charset="0"/>
                <a:cs typeface="Times New Roman" pitchFamily="18" charset="0"/>
              </a:rPr>
              <a:t>Мыркымбай</a:t>
            </a:r>
            <a:r>
              <a:rPr lang="ru-RU" sz="1600" b="1" dirty="0">
                <a:solidFill>
                  <a:srgbClr val="002060"/>
                </a:solidFill>
                <a:latin typeface="Times New Roman" pitchFamily="18" charset="0"/>
                <a:cs typeface="Times New Roman" pitchFamily="18" charset="0"/>
              </a:rPr>
              <a:t> в стихотворениях «</a:t>
            </a:r>
            <a:r>
              <a:rPr lang="ru-RU" sz="1600" b="1" dirty="0" err="1">
                <a:solidFill>
                  <a:srgbClr val="002060"/>
                </a:solidFill>
                <a:latin typeface="Times New Roman" pitchFamily="18" charset="0"/>
                <a:cs typeface="Times New Roman" pitchFamily="18" charset="0"/>
              </a:rPr>
              <a:t>Мыркымбай</a:t>
            </a:r>
            <a:r>
              <a:rPr lang="ru-RU" sz="1600" b="1" dirty="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1922), </a:t>
            </a:r>
            <a:r>
              <a:rPr lang="ru-RU" sz="1600" b="1" dirty="0">
                <a:solidFill>
                  <a:srgbClr val="002060"/>
                </a:solidFill>
                <a:latin typeface="Times New Roman" pitchFamily="18" charset="0"/>
                <a:cs typeface="Times New Roman" pitchFamily="18" charset="0"/>
              </a:rPr>
              <a:t>«Досада бедняка» (1923), «Дай руку, </a:t>
            </a:r>
            <a:r>
              <a:rPr lang="ru-RU" sz="1600" b="1" dirty="0" err="1">
                <a:solidFill>
                  <a:srgbClr val="002060"/>
                </a:solidFill>
                <a:latin typeface="Times New Roman" pitchFamily="18" charset="0"/>
                <a:cs typeface="Times New Roman" pitchFamily="18" charset="0"/>
              </a:rPr>
              <a:t>Мыркымбай</a:t>
            </a:r>
            <a:r>
              <a:rPr lang="ru-RU" sz="1600" b="1" dirty="0">
                <a:solidFill>
                  <a:srgbClr val="002060"/>
                </a:solidFill>
                <a:latin typeface="Times New Roman" pitchFamily="18" charset="0"/>
                <a:cs typeface="Times New Roman" pitchFamily="18" charset="0"/>
              </a:rPr>
              <a:t>» (1926), «Эй, </a:t>
            </a:r>
            <a:r>
              <a:rPr lang="ru-RU" sz="1600" b="1" dirty="0" err="1">
                <a:solidFill>
                  <a:srgbClr val="002060"/>
                </a:solidFill>
                <a:latin typeface="Times New Roman" pitchFamily="18" charset="0"/>
                <a:cs typeface="Times New Roman" pitchFamily="18" charset="0"/>
              </a:rPr>
              <a:t>Мыркымбай</a:t>
            </a:r>
            <a:r>
              <a:rPr lang="ru-RU" sz="1600" b="1" dirty="0">
                <a:solidFill>
                  <a:srgbClr val="002060"/>
                </a:solidFill>
                <a:latin typeface="Times New Roman" pitchFamily="18" charset="0"/>
                <a:cs typeface="Times New Roman" pitchFamily="18" charset="0"/>
              </a:rPr>
              <a:t>» (1928) и других. Коренные перемены в жизни степи, колхозный аул, коллективизация отражены в стихотворениях «Новая песня аула» (1929), «Песня коллектива» (1930), «День настал» (1930), «Пробуждённая степь» (1930</a:t>
            </a:r>
            <a:r>
              <a:rPr lang="ru-RU" sz="1600" b="1" dirty="0" smtClean="0">
                <a:solidFill>
                  <a:srgbClr val="002060"/>
                </a:solidFill>
                <a:latin typeface="Times New Roman" pitchFamily="18" charset="0"/>
                <a:cs typeface="Times New Roman" pitchFamily="18" charset="0"/>
              </a:rPr>
              <a:t>).</a:t>
            </a:r>
            <a:endParaRPr lang="ru-RU" sz="1600" b="1" dirty="0">
              <a:solidFill>
                <a:srgbClr val="002060"/>
              </a:solidFill>
              <a:latin typeface="Times New Roman" pitchFamily="18" charset="0"/>
              <a:cs typeface="Times New Roman" pitchFamily="18" charset="0"/>
            </a:endParaRPr>
          </a:p>
          <a:p>
            <a:pPr algn="ctr"/>
            <a:r>
              <a:rPr lang="ru-RU" sz="1600" b="1" dirty="0" err="1">
                <a:solidFill>
                  <a:srgbClr val="002060"/>
                </a:solidFill>
                <a:latin typeface="Times New Roman" pitchFamily="18" charset="0"/>
                <a:cs typeface="Times New Roman" pitchFamily="18" charset="0"/>
              </a:rPr>
              <a:t>Беимбет</a:t>
            </a:r>
            <a:r>
              <a:rPr lang="ru-RU" sz="1600" b="1" dirty="0">
                <a:solidFill>
                  <a:srgbClr val="002060"/>
                </a:solidFill>
                <a:latin typeface="Times New Roman" pitchFamily="18" charset="0"/>
                <a:cs typeface="Times New Roman" pitchFamily="18" charset="0"/>
              </a:rPr>
              <a:t> </a:t>
            </a:r>
            <a:r>
              <a:rPr lang="ru-RU" sz="1600" b="1" dirty="0" err="1">
                <a:solidFill>
                  <a:srgbClr val="002060"/>
                </a:solidFill>
                <a:latin typeface="Times New Roman" pitchFamily="18" charset="0"/>
                <a:cs typeface="Times New Roman" pitchFamily="18" charset="0"/>
              </a:rPr>
              <a:t>Майлин</a:t>
            </a:r>
            <a:r>
              <a:rPr lang="ru-RU" sz="1600" b="1" dirty="0">
                <a:solidFill>
                  <a:srgbClr val="002060"/>
                </a:solidFill>
                <a:latin typeface="Times New Roman" pitchFamily="18" charset="0"/>
                <a:cs typeface="Times New Roman" pitchFamily="18" charset="0"/>
              </a:rPr>
              <a:t> является автором более десяти поэм. Первый сборник поэм </a:t>
            </a:r>
            <a:r>
              <a:rPr lang="ru-RU" sz="1600" b="1" dirty="0" err="1">
                <a:solidFill>
                  <a:srgbClr val="002060"/>
                </a:solidFill>
                <a:latin typeface="Times New Roman" pitchFamily="18" charset="0"/>
                <a:cs typeface="Times New Roman" pitchFamily="18" charset="0"/>
              </a:rPr>
              <a:t>Майлина</a:t>
            </a:r>
            <a:r>
              <a:rPr lang="ru-RU" sz="1600" b="1" dirty="0">
                <a:solidFill>
                  <a:srgbClr val="002060"/>
                </a:solidFill>
                <a:latin typeface="Times New Roman" pitchFamily="18" charset="0"/>
                <a:cs typeface="Times New Roman" pitchFamily="18" charset="0"/>
              </a:rPr>
              <a:t> был издан в 1936 </a:t>
            </a:r>
            <a:r>
              <a:rPr lang="ru-RU" sz="1600" b="1" dirty="0" err="1" smtClean="0">
                <a:solidFill>
                  <a:srgbClr val="002060"/>
                </a:solidFill>
                <a:latin typeface="Times New Roman" pitchFamily="18" charset="0"/>
                <a:cs typeface="Times New Roman" pitchFamily="18" charset="0"/>
              </a:rPr>
              <a:t>годупод</a:t>
            </a:r>
            <a:r>
              <a:rPr lang="ru-RU" sz="1600" b="1" dirty="0" smtClean="0">
                <a:solidFill>
                  <a:srgbClr val="002060"/>
                </a:solidFill>
                <a:latin typeface="Times New Roman" pitchFamily="18" charset="0"/>
                <a:cs typeface="Times New Roman" pitchFamily="18" charset="0"/>
              </a:rPr>
              <a:t> </a:t>
            </a:r>
            <a:r>
              <a:rPr lang="ru-RU" sz="1600" b="1" dirty="0">
                <a:solidFill>
                  <a:srgbClr val="002060"/>
                </a:solidFill>
                <a:latin typeface="Times New Roman" pitchFamily="18" charset="0"/>
                <a:cs typeface="Times New Roman" pitchFamily="18" charset="0"/>
              </a:rPr>
              <a:t>названием «</a:t>
            </a:r>
            <a:r>
              <a:rPr lang="ru-RU" sz="1600" b="1" dirty="0" err="1">
                <a:solidFill>
                  <a:srgbClr val="002060"/>
                </a:solidFill>
                <a:latin typeface="Times New Roman" pitchFamily="18" charset="0"/>
                <a:cs typeface="Times New Roman" pitchFamily="18" charset="0"/>
              </a:rPr>
              <a:t>Маржан</a:t>
            </a:r>
            <a:r>
              <a:rPr lang="ru-RU" sz="1600" b="1" dirty="0">
                <a:solidFill>
                  <a:srgbClr val="002060"/>
                </a:solidFill>
                <a:latin typeface="Times New Roman" pitchFamily="18" charset="0"/>
                <a:cs typeface="Times New Roman" pitchFamily="18" charset="0"/>
              </a:rPr>
              <a:t>». Среди написанных поэм: «Байская дочка» (1917), «Девушка </a:t>
            </a:r>
            <a:r>
              <a:rPr lang="ru-RU" sz="1600" b="1" dirty="0" err="1">
                <a:solidFill>
                  <a:srgbClr val="002060"/>
                </a:solidFill>
                <a:latin typeface="Times New Roman" pitchFamily="18" charset="0"/>
                <a:cs typeface="Times New Roman" pitchFamily="18" charset="0"/>
              </a:rPr>
              <a:t>Разия</a:t>
            </a:r>
            <a:r>
              <a:rPr lang="ru-RU" sz="1600" b="1" dirty="0">
                <a:solidFill>
                  <a:srgbClr val="002060"/>
                </a:solidFill>
                <a:latin typeface="Times New Roman" pitchFamily="18" charset="0"/>
                <a:cs typeface="Times New Roman" pitchFamily="18" charset="0"/>
              </a:rPr>
              <a:t>» (1919), «Беглянка» (1921), «</a:t>
            </a:r>
            <a:r>
              <a:rPr lang="ru-RU" sz="1600" b="1" dirty="0" err="1">
                <a:solidFill>
                  <a:srgbClr val="002060"/>
                </a:solidFill>
                <a:latin typeface="Times New Roman" pitchFamily="18" charset="0"/>
                <a:cs typeface="Times New Roman" pitchFamily="18" charset="0"/>
              </a:rPr>
              <a:t>Маржан</a:t>
            </a:r>
            <a:r>
              <a:rPr lang="ru-RU" sz="1600" b="1" dirty="0">
                <a:solidFill>
                  <a:srgbClr val="002060"/>
                </a:solidFill>
                <a:latin typeface="Times New Roman" pitchFamily="18" charset="0"/>
                <a:cs typeface="Times New Roman" pitchFamily="18" charset="0"/>
              </a:rPr>
              <a:t>» (1923), посвящённые трагической судьбе девушки-казашки в дореволюционном ауле, «Канай» (1928), «</a:t>
            </a:r>
            <a:r>
              <a:rPr lang="ru-RU" sz="1600" b="1" dirty="0" err="1">
                <a:solidFill>
                  <a:srgbClr val="002060"/>
                </a:solidFill>
                <a:latin typeface="Times New Roman" pitchFamily="18" charset="0"/>
                <a:cs typeface="Times New Roman" pitchFamily="18" charset="0"/>
              </a:rPr>
              <a:t>Сагындык</a:t>
            </a:r>
            <a:r>
              <a:rPr lang="ru-RU" sz="1600" b="1" dirty="0">
                <a:solidFill>
                  <a:srgbClr val="002060"/>
                </a:solidFill>
                <a:latin typeface="Times New Roman" pitchFamily="18" charset="0"/>
                <a:cs typeface="Times New Roman" pitchFamily="18" charset="0"/>
              </a:rPr>
              <a:t>» (1927), «Сказка старухи» (1927), описывающие Гражданскую войну и установление Советской власти в Казахстане.</a:t>
            </a:r>
          </a:p>
        </p:txBody>
      </p:sp>
      <p:pic>
        <p:nvPicPr>
          <p:cNvPr id="3076" name="Picture 4" descr="Picture backgroun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940" y="3452332"/>
            <a:ext cx="4775084" cy="34056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3078" name="Picture 6" descr="Picture background"/>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619" t="15417" r="3211" b="2747"/>
          <a:stretch/>
        </p:blipFill>
        <p:spPr bwMode="auto">
          <a:xfrm>
            <a:off x="4788025" y="3212976"/>
            <a:ext cx="4355974" cy="3528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3736" y="3573016"/>
            <a:ext cx="9144000" cy="3139321"/>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Майлин</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внёс большой вклад и в развитие в Казахстане жанра прозы, особенно рассказа. Первый его рассказ «Быль» был опубликован в журнале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Айқап</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(1915, № 10). Среди написанных рассказов: «Восемьдесят рублей» (1918), «Равноправие бедняка» (1923),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Айранбай</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(1924), «Буланый иноходец» (1924), «Оправданный труд» (1928), «Рыжая полосатая шуба» (1928), «Письмо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Шапая</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(1928), «Председатель колхоза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Камиля</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(1930), «Чёрное ведро» (1930),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Улбосын</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(1930),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Мукыш</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сын </a:t>
            </a:r>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Арыстанбая</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(1930) и другие</a:t>
            </a: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endPar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ru-RU" b="1" i="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Майлин</a:t>
            </a:r>
            <a:r>
              <a:rPr lang="ru-RU"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известен также как талантливый очеркист и фельетонист. В сборнике очерков «На стройках гигантов» (1934) он отразил напряжённую жизнь советских людей в годы индустриализации, в сборнике фельетонов "Вырезки" (1924) он боролся с пережитками прошлого в сознании людей.</a:t>
            </a:r>
          </a:p>
        </p:txBody>
      </p:sp>
      <p:pic>
        <p:nvPicPr>
          <p:cNvPr id="4100" name="Picture 4" descr="Picture background"/>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3129" t="23699" r="2971" b="5127"/>
          <a:stretch/>
        </p:blipFill>
        <p:spPr bwMode="auto">
          <a:xfrm>
            <a:off x="0" y="116632"/>
            <a:ext cx="4583484" cy="3183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xmlns="">
                <a:solidFill>
                  <a:srgbClr val="FFFFFF"/>
                </a:solidFill>
              </a14:hiddenFill>
            </a:ext>
          </a:extLst>
        </p:spPr>
      </p:pic>
      <p:pic>
        <p:nvPicPr>
          <p:cNvPr id="4104" name="Picture 8" descr="Picture background"/>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575" t="28802" r="6630" b="24932"/>
          <a:stretch/>
        </p:blipFill>
        <p:spPr bwMode="auto">
          <a:xfrm>
            <a:off x="4559857" y="620688"/>
            <a:ext cx="4584143" cy="2520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15330" y="116632"/>
            <a:ext cx="9144000" cy="3554819"/>
          </a:xfrm>
          <a:prstGeom prst="rect">
            <a:avLst/>
          </a:prstGeom>
        </p:spPr>
        <p:txBody>
          <a:bodyPr wrap="square">
            <a:spAutoFit/>
          </a:bodyPr>
          <a:lstStyle/>
          <a:p>
            <a:r>
              <a:rPr lang="ru-RU" sz="1500" b="1" i="1" dirty="0">
                <a:solidFill>
                  <a:srgbClr val="FFFF00"/>
                </a:solidFill>
              </a:rPr>
              <a:t>Наиболее известной из всех его произведений является его первая повесть «Памятник Шуги» ("</a:t>
            </a:r>
            <a:r>
              <a:rPr lang="ru-RU" sz="1500" b="1" i="1" dirty="0" err="1">
                <a:solidFill>
                  <a:srgbClr val="FFFF00"/>
                </a:solidFill>
              </a:rPr>
              <a:t>Шұғаның</a:t>
            </a:r>
            <a:r>
              <a:rPr lang="ru-RU" sz="1500" b="1" i="1" dirty="0">
                <a:solidFill>
                  <a:srgbClr val="FFFF00"/>
                </a:solidFill>
              </a:rPr>
              <a:t> </a:t>
            </a:r>
            <a:r>
              <a:rPr lang="ru-RU" sz="1500" b="1" i="1" dirty="0" err="1">
                <a:solidFill>
                  <a:srgbClr val="FFFF00"/>
                </a:solidFill>
              </a:rPr>
              <a:t>белгісі</a:t>
            </a:r>
            <a:r>
              <a:rPr lang="ru-RU" sz="1500" b="1" i="1" dirty="0">
                <a:solidFill>
                  <a:srgbClr val="FFFF00"/>
                </a:solidFill>
              </a:rPr>
              <a:t>"), написанная в 1915 году, переработанная и вышедшая в 1922 году. В ней </a:t>
            </a:r>
            <a:r>
              <a:rPr lang="ru-RU" sz="1500" b="1" i="1" dirty="0" err="1">
                <a:solidFill>
                  <a:srgbClr val="FFFF00"/>
                </a:solidFill>
              </a:rPr>
              <a:t>Майлин</a:t>
            </a:r>
            <a:r>
              <a:rPr lang="ru-RU" sz="1500" b="1" i="1" dirty="0">
                <a:solidFill>
                  <a:srgbClr val="FFFF00"/>
                </a:solidFill>
              </a:rPr>
              <a:t> реалистично описал судьбу казахской девушки, вынужденной подчиниться обычаям. В дальнейшем в своих повестях </a:t>
            </a:r>
            <a:r>
              <a:rPr lang="ru-RU" sz="1500" b="1" i="1" dirty="0" err="1">
                <a:solidFill>
                  <a:srgbClr val="FFFF00"/>
                </a:solidFill>
              </a:rPr>
              <a:t>Майлин</a:t>
            </a:r>
            <a:r>
              <a:rPr lang="ru-RU" sz="1500" b="1" i="1" dirty="0">
                <a:solidFill>
                  <a:srgbClr val="FFFF00"/>
                </a:solidFill>
              </a:rPr>
              <a:t> неоднократно возвращался к проблеме равноправия женщины (повести «Коммунистка </a:t>
            </a:r>
            <a:r>
              <a:rPr lang="ru-RU" sz="1500" b="1" i="1" dirty="0" err="1">
                <a:solidFill>
                  <a:srgbClr val="FFFF00"/>
                </a:solidFill>
              </a:rPr>
              <a:t>Раушан</a:t>
            </a:r>
            <a:r>
              <a:rPr lang="ru-RU" sz="1500" b="1" i="1" dirty="0">
                <a:solidFill>
                  <a:srgbClr val="FFFF00"/>
                </a:solidFill>
              </a:rPr>
              <a:t>» 1923 года, «</a:t>
            </a:r>
            <a:r>
              <a:rPr lang="ru-RU" sz="1500" b="1" i="1" dirty="0" err="1">
                <a:solidFill>
                  <a:srgbClr val="FFFF00"/>
                </a:solidFill>
              </a:rPr>
              <a:t>Берен</a:t>
            </a:r>
            <a:r>
              <a:rPr lang="ru-RU" sz="1500" b="1" i="1" dirty="0">
                <a:solidFill>
                  <a:srgbClr val="FFFF00"/>
                </a:solidFill>
              </a:rPr>
              <a:t>» 1935 года). В повестях «Рассказ </a:t>
            </a:r>
            <a:r>
              <a:rPr lang="ru-RU" sz="1500" b="1" i="1" dirty="0" err="1">
                <a:solidFill>
                  <a:srgbClr val="FFFF00"/>
                </a:solidFill>
              </a:rPr>
              <a:t>Амиржана</a:t>
            </a:r>
            <a:r>
              <a:rPr lang="ru-RU" sz="1500" b="1" i="1" dirty="0">
                <a:solidFill>
                  <a:srgbClr val="FFFF00"/>
                </a:solidFill>
              </a:rPr>
              <a:t>» (1932), «Пятнадцать дворов» (1933), «На току» (1933) описана борьба за установление Советской власти в Казахстане, колхозное строительство</a:t>
            </a:r>
            <a:r>
              <a:rPr lang="ru-RU" sz="1500" b="1" i="1" dirty="0" smtClean="0">
                <a:solidFill>
                  <a:srgbClr val="FFFF00"/>
                </a:solidFill>
              </a:rPr>
              <a:t>.</a:t>
            </a:r>
            <a:endParaRPr lang="ru-RU" sz="1500" b="1" i="1" dirty="0">
              <a:solidFill>
                <a:srgbClr val="FFFF00"/>
              </a:solidFill>
            </a:endParaRPr>
          </a:p>
          <a:p>
            <a:r>
              <a:rPr lang="ru-RU" sz="1500" b="1" i="1" dirty="0">
                <a:solidFill>
                  <a:srgbClr val="FFFF00"/>
                </a:solidFill>
              </a:rPr>
              <a:t>Социалистические изменения показаны также в романе «</a:t>
            </a:r>
            <a:r>
              <a:rPr lang="ru-RU" sz="1500" b="1" i="1" dirty="0" err="1">
                <a:solidFill>
                  <a:srgbClr val="FFFF00"/>
                </a:solidFill>
              </a:rPr>
              <a:t>Азамат</a:t>
            </a:r>
            <a:r>
              <a:rPr lang="ru-RU" sz="1500" b="1" i="1" dirty="0">
                <a:solidFill>
                  <a:srgbClr val="FFFF00"/>
                </a:solidFill>
              </a:rPr>
              <a:t> </a:t>
            </a:r>
            <a:r>
              <a:rPr lang="ru-RU" sz="1500" b="1" i="1" dirty="0" err="1">
                <a:solidFill>
                  <a:srgbClr val="FFFF00"/>
                </a:solidFill>
              </a:rPr>
              <a:t>Азаматович</a:t>
            </a:r>
            <a:r>
              <a:rPr lang="ru-RU" sz="1500" b="1" i="1" dirty="0">
                <a:solidFill>
                  <a:srgbClr val="FFFF00"/>
                </a:solidFill>
              </a:rPr>
              <a:t>» (1935), который являлся первой частью задуманной трилогии, в 1935 году роман был переведён на русский язык под названием «Дочь казаха». Другие романы </a:t>
            </a:r>
            <a:r>
              <a:rPr lang="ru-RU" sz="1500" b="1" i="1" dirty="0" err="1">
                <a:solidFill>
                  <a:srgbClr val="FFFF00"/>
                </a:solidFill>
              </a:rPr>
              <a:t>Майлина</a:t>
            </a:r>
            <a:r>
              <a:rPr lang="ru-RU" sz="1500" b="1" i="1" dirty="0">
                <a:solidFill>
                  <a:srgbClr val="FFFF00"/>
                </a:solidFill>
              </a:rPr>
              <a:t> («Красный флаг», «Соседи», «Схватка») не сохранились, отрывки из них печатались в журнале «</a:t>
            </a:r>
            <a:r>
              <a:rPr lang="ru-RU" sz="1500" b="1" i="1" dirty="0" err="1">
                <a:solidFill>
                  <a:srgbClr val="FFFF00"/>
                </a:solidFill>
              </a:rPr>
              <a:t>Әдебиет</a:t>
            </a:r>
            <a:r>
              <a:rPr lang="ru-RU" sz="1500" b="1" i="1" dirty="0">
                <a:solidFill>
                  <a:srgbClr val="FFFF00"/>
                </a:solidFill>
              </a:rPr>
              <a:t> майданы» в 1932-1936 годах</a:t>
            </a:r>
            <a:r>
              <a:rPr lang="ru-RU" sz="1500" b="1" i="1" dirty="0" smtClean="0">
                <a:solidFill>
                  <a:srgbClr val="FFFF00"/>
                </a:solidFill>
              </a:rPr>
              <a:t>.</a:t>
            </a:r>
            <a:endParaRPr lang="ru-RU" sz="1500" b="1" i="1" dirty="0">
              <a:solidFill>
                <a:srgbClr val="FFFF00"/>
              </a:solidFill>
            </a:endParaRPr>
          </a:p>
          <a:p>
            <a:r>
              <a:rPr lang="ru-RU" sz="1500" b="1" i="1" dirty="0" err="1">
                <a:solidFill>
                  <a:srgbClr val="FFFF00"/>
                </a:solidFill>
              </a:rPr>
              <a:t>Майлин</a:t>
            </a:r>
            <a:r>
              <a:rPr lang="ru-RU" sz="1500" b="1" i="1" dirty="0">
                <a:solidFill>
                  <a:srgbClr val="FFFF00"/>
                </a:solidFill>
              </a:rPr>
              <a:t> внёс также большой вклад в разработку и развитие в Казахстане различных жанров драматургии, им были написаны пьесы «Мулла </a:t>
            </a:r>
            <a:r>
              <a:rPr lang="ru-RU" sz="1500" b="1" i="1" dirty="0" err="1">
                <a:solidFill>
                  <a:srgbClr val="FFFF00"/>
                </a:solidFill>
              </a:rPr>
              <a:t>Шаншар</a:t>
            </a:r>
            <a:r>
              <a:rPr lang="ru-RU" sz="1500" b="1" i="1" dirty="0">
                <a:solidFill>
                  <a:srgbClr val="FFFF00"/>
                </a:solidFill>
              </a:rPr>
              <a:t>» ("</a:t>
            </a:r>
            <a:r>
              <a:rPr lang="ru-RU" sz="1500" b="1" i="1" dirty="0" err="1">
                <a:solidFill>
                  <a:srgbClr val="FFFF00"/>
                </a:solidFill>
              </a:rPr>
              <a:t>Шаншар</a:t>
            </a:r>
            <a:r>
              <a:rPr lang="ru-RU" sz="1500" b="1" i="1" dirty="0">
                <a:solidFill>
                  <a:srgbClr val="FFFF00"/>
                </a:solidFill>
              </a:rPr>
              <a:t> молда",1916), «Обручение» (1926), «Протокол» (1929), Амангельды (1930, совместно с Г. Мусреповым), «Порядки </a:t>
            </a:r>
            <a:r>
              <a:rPr lang="ru-RU" sz="1500" b="1" i="1" dirty="0" err="1">
                <a:solidFill>
                  <a:srgbClr val="FFFF00"/>
                </a:solidFill>
              </a:rPr>
              <a:t>Талтанбая</a:t>
            </a:r>
            <a:r>
              <a:rPr lang="ru-RU" sz="1500" b="1" i="1" dirty="0">
                <a:solidFill>
                  <a:srgbClr val="FFFF00"/>
                </a:solidFill>
              </a:rPr>
              <a:t>» (1930), «Фронт» (1933), «Невестка и свекровь» (1934), «</a:t>
            </a:r>
            <a:r>
              <a:rPr lang="ru-RU" sz="1500" b="1" i="1" dirty="0" err="1">
                <a:solidFill>
                  <a:srgbClr val="FFFF00"/>
                </a:solidFill>
              </a:rPr>
              <a:t>Жалбыр</a:t>
            </a:r>
            <a:r>
              <a:rPr lang="ru-RU" sz="1500" b="1" i="1" dirty="0">
                <a:solidFill>
                  <a:srgbClr val="FFFF00"/>
                </a:solidFill>
              </a:rPr>
              <a:t>» (1935), «Наши джигиты» (1936) и другие</a:t>
            </a:r>
          </a:p>
        </p:txBody>
      </p:sp>
      <p:pic>
        <p:nvPicPr>
          <p:cNvPr id="6148" name="Picture 4" descr="Picture backgroun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056" y="3671451"/>
            <a:ext cx="1905000" cy="31076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
        <p:nvSpPr>
          <p:cNvPr id="3" name="AutoShape 6" descr="Picture back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151" name="Picture 7" descr="C:\Users\dbaymakanova\Desktop\65387.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26323" y="3655029"/>
            <a:ext cx="1905000" cy="311976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pic>
        <p:nvPicPr>
          <p:cNvPr id="6153" name="Picture 9" descr="Picture background"/>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99536" y="3671451"/>
            <a:ext cx="1905000" cy="31076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pic>
        <p:nvPicPr>
          <p:cNvPr id="6155" name="Picture 11" descr="Picture background"/>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80112" y="3658491"/>
            <a:ext cx="1905000" cy="31456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pic>
        <p:nvPicPr>
          <p:cNvPr id="6157" name="Picture 13" descr="Picture background"/>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380312" y="3639678"/>
            <a:ext cx="1905000" cy="314567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icture backgroun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13525528"/>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хническая">
  <a:themeElements>
    <a:clrScheme name="Метро">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253</Words>
  <Application>Microsoft Office PowerPoint</Application>
  <PresentationFormat>Экран (4:3)</PresentationFormat>
  <Paragraphs>20</Paragraphs>
  <Slides>11</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11</vt:i4>
      </vt:variant>
    </vt:vector>
  </HeadingPairs>
  <TitlesOfParts>
    <vt:vector size="14" baseType="lpstr">
      <vt:lpstr>Тема Office</vt:lpstr>
      <vt:lpstr>Техническая</vt:lpstr>
      <vt:lpstr>Официальная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 Dbaymakanova</dc:creator>
  <cp:lastModifiedBy>Косарева Наталья Евгеньевна</cp:lastModifiedBy>
  <cp:revision>15</cp:revision>
  <dcterms:created xsi:type="dcterms:W3CDTF">2024-11-19T02:54:44Z</dcterms:created>
  <dcterms:modified xsi:type="dcterms:W3CDTF">2024-11-19T07:36:30Z</dcterms:modified>
</cp:coreProperties>
</file>