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66"/>
    <a:srgbClr val="008000"/>
    <a:srgbClr val="CC0099"/>
    <a:srgbClr val="FF3F9F"/>
    <a:srgbClr val="FF0066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CB2678-75A3-4A73-9B63-439A017E0CAC}" type="datetimeFigureOut">
              <a:rPr lang="ru-RU" smtClean="0"/>
              <a:t>15.03.2019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9EF074-0397-472E-A56E-080239CD21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703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http://s1.1zoom.me/big3/454/367733-sveti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158"/>
            <a:ext cx="916259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https://wallpaperplay.com/walls/full/3/c/5/23858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wallpaperplay.com/walls/full/3/c/5/238581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043608" y="764704"/>
            <a:ext cx="77768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600" b="1" i="1" dirty="0" err="1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Наурыз</a:t>
            </a:r>
            <a:r>
              <a:rPr lang="ru-RU" sz="3600" b="1" i="1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kk-KZ" sz="3600" b="1" i="1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бейбітшілік пен мейрімділік мерекесі»</a:t>
            </a:r>
          </a:p>
          <a:p>
            <a:pPr algn="ctr"/>
            <a:r>
              <a:rPr lang="kk-KZ" sz="3600" b="1" i="1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«Наурыз - праздник мира и добра»</a:t>
            </a:r>
            <a:endParaRPr lang="ru-RU" sz="3600" b="1" i="1" dirty="0">
              <a:solidFill>
                <a:srgbClr val="D6009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189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900igr.net/up/datai/235475/0001-001-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16016" y="764704"/>
            <a:ext cx="288032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i="1" dirty="0" smtClean="0">
                <a:solidFill>
                  <a:schemeClr val="accent1"/>
                </a:solidFill>
              </a:rPr>
              <a:t>«</a:t>
            </a:r>
            <a:r>
              <a:rPr lang="ru-RU" b="1" i="1" dirty="0" err="1" smtClean="0">
                <a:solidFill>
                  <a:schemeClr val="accent1"/>
                </a:solidFill>
              </a:rPr>
              <a:t>Наурыз</a:t>
            </a:r>
            <a:r>
              <a:rPr lang="ru-RU" b="1" i="1" dirty="0" smtClean="0">
                <a:solidFill>
                  <a:schemeClr val="accent1"/>
                </a:solidFill>
              </a:rPr>
              <a:t> </a:t>
            </a:r>
            <a:r>
              <a:rPr lang="ru-RU" b="1" i="1" dirty="0">
                <a:solidFill>
                  <a:schemeClr val="accent1"/>
                </a:solidFill>
              </a:rPr>
              <a:t>- это праздник, напоминающий о </a:t>
            </a:r>
            <a:r>
              <a:rPr lang="ru-RU" b="1" i="1" dirty="0" smtClean="0">
                <a:solidFill>
                  <a:schemeClr val="accent1"/>
                </a:solidFill>
              </a:rPr>
              <a:t>важности вечных </a:t>
            </a:r>
            <a:r>
              <a:rPr lang="ru-RU" b="1" i="1" dirty="0">
                <a:solidFill>
                  <a:schemeClr val="accent1"/>
                </a:solidFill>
              </a:rPr>
              <a:t>ценностей: милосердия, взаимовыручки</a:t>
            </a:r>
            <a:r>
              <a:rPr lang="ru-RU" b="1" i="1" dirty="0" smtClean="0">
                <a:solidFill>
                  <a:schemeClr val="accent1"/>
                </a:solidFill>
              </a:rPr>
              <a:t>. </a:t>
            </a:r>
          </a:p>
          <a:p>
            <a:pPr algn="r"/>
            <a:r>
              <a:rPr lang="ru-RU" b="1" i="1" dirty="0" smtClean="0">
                <a:solidFill>
                  <a:schemeClr val="accent1"/>
                </a:solidFill>
              </a:rPr>
              <a:t>Из </a:t>
            </a:r>
            <a:r>
              <a:rPr lang="ru-RU" b="1" i="1" dirty="0">
                <a:solidFill>
                  <a:schemeClr val="accent1"/>
                </a:solidFill>
              </a:rPr>
              <a:t>года в год этот великий праздник, который идет из тысячелетий, глубины веков к нам, является символом доверия, дружбы, братства, стабильности нашей </a:t>
            </a:r>
            <a:r>
              <a:rPr lang="ru-RU" b="1" i="1" dirty="0" smtClean="0">
                <a:solidFill>
                  <a:schemeClr val="accent1"/>
                </a:solidFill>
              </a:rPr>
              <a:t>страны».</a:t>
            </a:r>
          </a:p>
          <a:p>
            <a:pPr algn="r"/>
            <a:r>
              <a:rPr lang="ru-RU" b="1" i="1" dirty="0" smtClean="0">
                <a:solidFill>
                  <a:schemeClr val="accent1"/>
                </a:solidFill>
              </a:rPr>
              <a:t>Н.А. Назарбаев</a:t>
            </a:r>
            <a:endParaRPr lang="ru-RU" b="1" i="1" dirty="0">
              <a:solidFill>
                <a:schemeClr val="accent1"/>
              </a:solidFill>
            </a:endParaRPr>
          </a:p>
        </p:txBody>
      </p:sp>
      <p:pic>
        <p:nvPicPr>
          <p:cNvPr id="1029" name="Picture 5" descr="https://pbs.twimg.com/media/CwJH6aJW8AA4zP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32656"/>
            <a:ext cx="3384376" cy="50405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8908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doyadoyasamos.com/wp-content/uploads/2018/04/spring-powerpoint-templates-the-free-website-templates-regarding-with-regard-to-spring-powerpoint-templat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43608" y="764704"/>
            <a:ext cx="69847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>
                <a:solidFill>
                  <a:srgbClr val="FF0066"/>
                </a:solidFill>
              </a:rPr>
              <a:t>ЖАСА НАУРЫЗ, Д</a:t>
            </a:r>
            <a:r>
              <a:rPr lang="kk-KZ" sz="4400" b="1" i="1" dirty="0" smtClean="0">
                <a:solidFill>
                  <a:srgbClr val="FF0066"/>
                </a:solidFill>
              </a:rPr>
              <a:t>ӘСТҮРЛІ</a:t>
            </a:r>
            <a:r>
              <a:rPr lang="ru-RU" sz="4400" b="1" i="1" dirty="0" smtClean="0">
                <a:solidFill>
                  <a:srgbClr val="FF0066"/>
                </a:solidFill>
              </a:rPr>
              <a:t>!</a:t>
            </a:r>
            <a:endParaRPr lang="ru-RU" sz="4400" b="1" i="1" dirty="0">
              <a:solidFill>
                <a:srgbClr val="FF0066"/>
              </a:solidFill>
            </a:endParaRPr>
          </a:p>
        </p:txBody>
      </p:sp>
      <p:pic>
        <p:nvPicPr>
          <p:cNvPr id="2056" name="Picture 8" descr="http://itd2.mycdn.me/image?id=857044458682&amp;t=20&amp;plc=WEB&amp;tkn=*bk_21ZPY2Rf4bzzCPThX5-3lf2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99997"/>
            <a:ext cx="4608512" cy="36580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3" name="TextBox 2"/>
          <p:cNvSpPr txBox="1"/>
          <p:nvPr/>
        </p:nvSpPr>
        <p:spPr>
          <a:xfrm>
            <a:off x="5220072" y="2636913"/>
            <a:ext cx="309634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000" b="1" i="1" dirty="0" smtClean="0">
                <a:solidFill>
                  <a:srgbClr val="FF3F9F"/>
                </a:solidFill>
              </a:rPr>
              <a:t>Наурыз мейрам жүректерге нұр сепкен, </a:t>
            </a:r>
          </a:p>
          <a:p>
            <a:pPr algn="ctr"/>
            <a:r>
              <a:rPr lang="kk-KZ" sz="2000" b="1" i="1" dirty="0" smtClean="0">
                <a:solidFill>
                  <a:srgbClr val="FF3F9F"/>
                </a:solidFill>
              </a:rPr>
              <a:t>Маңдайымнан сүйіп жатыр күн көктем</a:t>
            </a:r>
            <a:r>
              <a:rPr lang="ru-RU" sz="2000" b="1" i="1" dirty="0" smtClean="0">
                <a:solidFill>
                  <a:srgbClr val="FF3F9F"/>
                </a:solidFill>
              </a:rPr>
              <a:t>.</a:t>
            </a:r>
          </a:p>
          <a:p>
            <a:pPr algn="ctr"/>
            <a:r>
              <a:rPr lang="kk-KZ" sz="2000" b="1" i="1" dirty="0" smtClean="0">
                <a:solidFill>
                  <a:srgbClr val="FF3F9F"/>
                </a:solidFill>
              </a:rPr>
              <a:t>Жарығыңмен, шуағыңмен Күн-Ана,</a:t>
            </a:r>
          </a:p>
          <a:p>
            <a:pPr algn="ctr"/>
            <a:r>
              <a:rPr lang="kk-KZ" sz="2000" b="1" i="1" dirty="0" smtClean="0">
                <a:solidFill>
                  <a:srgbClr val="FF3F9F"/>
                </a:solidFill>
              </a:rPr>
              <a:t>Алып келдің жер бетіне гүл көктем</a:t>
            </a:r>
            <a:r>
              <a:rPr lang="ru-RU" sz="2000" b="1" i="1" dirty="0" smtClean="0">
                <a:solidFill>
                  <a:srgbClr val="FF3F9F"/>
                </a:solidFill>
              </a:rPr>
              <a:t>.</a:t>
            </a:r>
            <a:endParaRPr lang="ru-RU" sz="2000" b="1" i="1" dirty="0">
              <a:solidFill>
                <a:srgbClr val="FF3F9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858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wallbox.ru/wallpapers/main2/201720/lepestki-vesna-tulp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dbaymakanova\Desktop\ДИЛЯ-ВАЖНОЕ!!!!\Наурыз фото\IMG_20190312_11083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05" t="6322" r="10426" b="1758"/>
          <a:stretch/>
        </p:blipFill>
        <p:spPr bwMode="auto">
          <a:xfrm>
            <a:off x="611560" y="1844824"/>
            <a:ext cx="1656184" cy="23312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31" name="Picture 7" descr="C:\Users\dbaymakanova\Desktop\ДИЛЯ-ВАЖНОЕ!!!!\Наурыз фото\IMG_20190312_11084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9" t="6572" r="11991" b="3958"/>
          <a:stretch/>
        </p:blipFill>
        <p:spPr bwMode="auto">
          <a:xfrm>
            <a:off x="4283968" y="4187688"/>
            <a:ext cx="1656183" cy="22927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33" name="Picture 9" descr="C:\Users\dbaymakanova\Desktop\ДИЛЯ-ВАЖНОЕ!!!!\Наурыз фото\IMG_20190312_12194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0" t="9552" r="4076" b="12112"/>
          <a:stretch/>
        </p:blipFill>
        <p:spPr bwMode="auto">
          <a:xfrm rot="16200000">
            <a:off x="6133864" y="4891472"/>
            <a:ext cx="2204864" cy="17281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36" name="Picture 12" descr="http://afisha.orsk.ru/images/afisha/posters/o/1458626798739_1458626799038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564904"/>
            <a:ext cx="1584176" cy="24367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TextBox 1"/>
          <p:cNvSpPr txBox="1"/>
          <p:nvPr/>
        </p:nvSpPr>
        <p:spPr>
          <a:xfrm>
            <a:off x="611560" y="476672"/>
            <a:ext cx="82089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	Наурыз – өте көнеден келе жатқан мейрам</a:t>
            </a:r>
            <a:r>
              <a:rPr lang="ru-RU" sz="20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20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Көшпелілердің байырғы астрономиялық түсінігі бойынша, әрбір жыл алты ай жаз бен алты ай қысқа бөлінген</a:t>
            </a:r>
            <a:r>
              <a:rPr lang="ru-RU" sz="20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i="1" dirty="0" err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Жаз</a:t>
            </a:r>
            <a:r>
              <a:rPr lang="ru-RU" sz="20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айларында</a:t>
            </a:r>
            <a:r>
              <a:rPr lang="ru-RU" sz="2000" b="1" i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дүние</a:t>
            </a:r>
            <a:r>
              <a:rPr lang="ru-RU" sz="20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кеңіп</a:t>
            </a:r>
            <a:r>
              <a:rPr lang="ru-RU" sz="20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шаруадан</a:t>
            </a:r>
            <a:r>
              <a:rPr lang="ru-RU" sz="20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мойын</a:t>
            </a:r>
            <a:r>
              <a:rPr lang="ru-RU" sz="20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босап</a:t>
            </a:r>
            <a:r>
              <a:rPr lang="ru-RU" sz="20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20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бетін</a:t>
            </a:r>
            <a:r>
              <a:rPr lang="ru-RU" sz="20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қуаныш</a:t>
            </a:r>
            <a:r>
              <a:rPr lang="ru-RU" sz="20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шаттық</a:t>
            </a:r>
            <a:r>
              <a:rPr lang="ru-RU" sz="20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жайлайды</a:t>
            </a:r>
            <a:r>
              <a:rPr lang="ru-RU" sz="20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i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8908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www.firestock.ru/download/s/iledmn4gnsnk6yb/firestock_green_spring_090820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8" descr="C:\Users\dbaymakanova\Desktop\ДИЛЯ-ВАЖНОЕ!!!!\Наурыз фото\IMG_20190312_11160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9" t="6706" r="7440" b="11228"/>
          <a:stretch/>
        </p:blipFill>
        <p:spPr bwMode="auto">
          <a:xfrm>
            <a:off x="6650970" y="2985069"/>
            <a:ext cx="1584176" cy="201598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dbaymakanova\Desktop\ДИЛЯ-ВАЖНОЕ!!!!\Наурыз фото\IMG_20190312_10405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3" t="5868" r="6610" b="7999"/>
          <a:stretch/>
        </p:blipFill>
        <p:spPr bwMode="auto">
          <a:xfrm>
            <a:off x="1043608" y="489020"/>
            <a:ext cx="1608365" cy="202106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dbaymakanova\Desktop\ДИЛЯ-ВАЖНОЕ!!!!\Наурыз фото\IMG_20190312_10405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7" t="6226" r="5687" b="11382"/>
          <a:stretch/>
        </p:blipFill>
        <p:spPr bwMode="auto">
          <a:xfrm>
            <a:off x="3731704" y="480771"/>
            <a:ext cx="1680592" cy="19409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dbaymakanova\Desktop\ДИЛЯ-ВАЖНОЕ!!!!\Наурыз фото\IMG_20190312_104512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" t="9149" r="9780" b="9086"/>
          <a:stretch/>
        </p:blipFill>
        <p:spPr bwMode="auto">
          <a:xfrm>
            <a:off x="775239" y="3041617"/>
            <a:ext cx="1576607" cy="211739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dbaymakanova\Desktop\ДИЛЯ-ВАЖНОЕ!!!!\Наурыз фото\IMG_20190312_104439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9" t="2939" r="3924" b="5412"/>
          <a:stretch/>
        </p:blipFill>
        <p:spPr bwMode="auto">
          <a:xfrm>
            <a:off x="3833055" y="3093140"/>
            <a:ext cx="1579241" cy="206587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61729" y="5345921"/>
            <a:ext cx="8208912" cy="132343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k-KZ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Адам </a:t>
            </a:r>
            <a:r>
              <a:rPr lang="kk-KZ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баласы шыр етіп жерге түскеннен бастап қартайып дүниеден өткенге дейінгі өмірі үнемі сан ғасырлық наным – сенімі, таным – түсінігі, қоғамдық даму барысындағы ізденістері жинақталған салт – дәстүрлер аясында болады</a:t>
            </a:r>
            <a:r>
              <a:rPr lang="ru-RU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11" descr="C:\Users\dbaymakanova\Desktop\ДИЛЯ-ВАЖНОЕ!!!!\Наурыз фото\IMG_20190312_110841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86" t="8058" r="9346" b="6400"/>
          <a:stretch/>
        </p:blipFill>
        <p:spPr bwMode="auto">
          <a:xfrm>
            <a:off x="6876256" y="567368"/>
            <a:ext cx="1382487" cy="1864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8908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wmpics.pics/dl-OF2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wmpics.pics/dl-OF2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https://wmpics.pics/dl-OF20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https://wmpics.pics/dl-OF20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4" name="Picture 10" descr="http://www.playcast.ru/uploads/2017/04/10/222719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8044" y="312737"/>
            <a:ext cx="90364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CC0099"/>
                </a:solidFill>
              </a:rPr>
              <a:t>	</a:t>
            </a:r>
            <a:r>
              <a:rPr lang="ru-RU" b="1" i="1" dirty="0" smtClean="0">
                <a:solidFill>
                  <a:schemeClr val="accent1"/>
                </a:solidFill>
              </a:rPr>
              <a:t>«</a:t>
            </a:r>
            <a:r>
              <a:rPr lang="kk-KZ" b="1" i="1" dirty="0" smtClean="0">
                <a:solidFill>
                  <a:schemeClr val="accent1"/>
                </a:solidFill>
              </a:rPr>
              <a:t>Халқым қандай десең, салтымнан сынап біл</a:t>
            </a:r>
            <a:r>
              <a:rPr lang="ru-RU" b="1" i="1" dirty="0" smtClean="0">
                <a:solidFill>
                  <a:schemeClr val="accent1"/>
                </a:solidFill>
              </a:rPr>
              <a:t>» </a:t>
            </a:r>
            <a:r>
              <a:rPr lang="ru-RU" b="1" i="1" dirty="0" err="1" smtClean="0">
                <a:solidFill>
                  <a:schemeClr val="accent1"/>
                </a:solidFill>
              </a:rPr>
              <a:t>демекші</a:t>
            </a:r>
            <a:r>
              <a:rPr lang="ru-RU" b="1" i="1" dirty="0" smtClean="0">
                <a:solidFill>
                  <a:schemeClr val="accent1"/>
                </a:solidFill>
              </a:rPr>
              <a:t>, </a:t>
            </a:r>
            <a:r>
              <a:rPr lang="ru-RU" b="1" i="1" dirty="0" err="1" smtClean="0">
                <a:solidFill>
                  <a:schemeClr val="accent1"/>
                </a:solidFill>
              </a:rPr>
              <a:t>салт-дәстүрлерден</a:t>
            </a:r>
            <a:r>
              <a:rPr lang="ru-RU" b="1" i="1" dirty="0" smtClean="0">
                <a:solidFill>
                  <a:schemeClr val="accent1"/>
                </a:solidFill>
              </a:rPr>
              <a:t> </a:t>
            </a:r>
            <a:r>
              <a:rPr lang="ru-RU" b="1" i="1" dirty="0" err="1" smtClean="0">
                <a:solidFill>
                  <a:schemeClr val="accent1"/>
                </a:solidFill>
              </a:rPr>
              <a:t>этностың</a:t>
            </a:r>
            <a:r>
              <a:rPr lang="ru-RU" b="1" i="1" dirty="0" smtClean="0">
                <a:solidFill>
                  <a:schemeClr val="accent1"/>
                </a:solidFill>
              </a:rPr>
              <a:t> </a:t>
            </a:r>
            <a:r>
              <a:rPr lang="ru-RU" b="1" i="1" dirty="0" err="1" smtClean="0">
                <a:solidFill>
                  <a:schemeClr val="accent1"/>
                </a:solidFill>
              </a:rPr>
              <a:t>мінез-құлқы</a:t>
            </a:r>
            <a:r>
              <a:rPr lang="ru-RU" b="1" i="1" dirty="0" smtClean="0">
                <a:solidFill>
                  <a:schemeClr val="accent1"/>
                </a:solidFill>
              </a:rPr>
              <a:t>, </a:t>
            </a:r>
            <a:r>
              <a:rPr lang="ru-RU" b="1" i="1" dirty="0" err="1" smtClean="0">
                <a:solidFill>
                  <a:schemeClr val="accent1"/>
                </a:solidFill>
              </a:rPr>
              <a:t>үлгі-өнегесі</a:t>
            </a:r>
            <a:r>
              <a:rPr lang="ru-RU" b="1" i="1" dirty="0" smtClean="0">
                <a:solidFill>
                  <a:schemeClr val="accent1"/>
                </a:solidFill>
              </a:rPr>
              <a:t>, </a:t>
            </a:r>
            <a:r>
              <a:rPr lang="ru-RU" b="1" i="1" dirty="0" err="1" smtClean="0">
                <a:solidFill>
                  <a:schemeClr val="accent1"/>
                </a:solidFill>
              </a:rPr>
              <a:t>зейін-зердесі</a:t>
            </a:r>
            <a:r>
              <a:rPr lang="ru-RU" b="1" i="1" dirty="0" smtClean="0">
                <a:solidFill>
                  <a:schemeClr val="accent1"/>
                </a:solidFill>
              </a:rPr>
              <a:t>, </a:t>
            </a:r>
            <a:r>
              <a:rPr lang="ru-RU" b="1" i="1" dirty="0" err="1" smtClean="0">
                <a:solidFill>
                  <a:schemeClr val="accent1"/>
                </a:solidFill>
              </a:rPr>
              <a:t>даналығы</a:t>
            </a:r>
            <a:r>
              <a:rPr lang="ru-RU" b="1" i="1" dirty="0" smtClean="0">
                <a:solidFill>
                  <a:schemeClr val="accent1"/>
                </a:solidFill>
              </a:rPr>
              <a:t> мен </a:t>
            </a:r>
            <a:r>
              <a:rPr lang="ru-RU" b="1" i="1" dirty="0" err="1" smtClean="0">
                <a:solidFill>
                  <a:schemeClr val="accent1"/>
                </a:solidFill>
              </a:rPr>
              <a:t>даралығы</a:t>
            </a:r>
            <a:r>
              <a:rPr lang="ru-RU" b="1" i="1" dirty="0" smtClean="0">
                <a:solidFill>
                  <a:schemeClr val="accent1"/>
                </a:solidFill>
              </a:rPr>
              <a:t>, </a:t>
            </a:r>
            <a:r>
              <a:rPr lang="ru-RU" b="1" i="1" dirty="0" err="1" smtClean="0">
                <a:solidFill>
                  <a:schemeClr val="accent1"/>
                </a:solidFill>
              </a:rPr>
              <a:t>шешендігі</a:t>
            </a:r>
            <a:r>
              <a:rPr lang="ru-RU" b="1" i="1" dirty="0" smtClean="0">
                <a:solidFill>
                  <a:schemeClr val="accent1"/>
                </a:solidFill>
              </a:rPr>
              <a:t> мен </a:t>
            </a:r>
            <a:r>
              <a:rPr lang="ru-RU" b="1" i="1" dirty="0" err="1" smtClean="0">
                <a:solidFill>
                  <a:schemeClr val="accent1"/>
                </a:solidFill>
              </a:rPr>
              <a:t>тапқырлығы</a:t>
            </a:r>
            <a:r>
              <a:rPr lang="ru-RU" b="1" i="1" dirty="0" smtClean="0">
                <a:solidFill>
                  <a:schemeClr val="accent1"/>
                </a:solidFill>
              </a:rPr>
              <a:t>, </a:t>
            </a:r>
            <a:r>
              <a:rPr lang="ru-RU" b="1" i="1" dirty="0" err="1" smtClean="0">
                <a:solidFill>
                  <a:schemeClr val="accent1"/>
                </a:solidFill>
              </a:rPr>
              <a:t>ақыл-ойы</a:t>
            </a:r>
            <a:r>
              <a:rPr lang="ru-RU" b="1" i="1" dirty="0" smtClean="0">
                <a:solidFill>
                  <a:schemeClr val="accent1"/>
                </a:solidFill>
              </a:rPr>
              <a:t>, </a:t>
            </a:r>
            <a:r>
              <a:rPr lang="ru-RU" b="1" i="1" dirty="0" err="1" smtClean="0">
                <a:solidFill>
                  <a:schemeClr val="accent1"/>
                </a:solidFill>
              </a:rPr>
              <a:t>сондай-ақ</a:t>
            </a:r>
            <a:r>
              <a:rPr lang="ru-RU" b="1" i="1" dirty="0" smtClean="0">
                <a:solidFill>
                  <a:schemeClr val="accent1"/>
                </a:solidFill>
              </a:rPr>
              <a:t>, </a:t>
            </a:r>
            <a:r>
              <a:rPr lang="ru-RU" b="1" i="1" dirty="0" err="1" smtClean="0">
                <a:solidFill>
                  <a:schemeClr val="accent1"/>
                </a:solidFill>
              </a:rPr>
              <a:t>жаратушы</a:t>
            </a:r>
            <a:r>
              <a:rPr lang="ru-RU" b="1" i="1" dirty="0" smtClean="0">
                <a:solidFill>
                  <a:schemeClr val="accent1"/>
                </a:solidFill>
              </a:rPr>
              <a:t> мен </a:t>
            </a:r>
            <a:r>
              <a:rPr lang="ru-RU" b="1" i="1" dirty="0" err="1" smtClean="0">
                <a:solidFill>
                  <a:schemeClr val="accent1"/>
                </a:solidFill>
              </a:rPr>
              <a:t>жаратылысқа</a:t>
            </a:r>
            <a:r>
              <a:rPr lang="ru-RU" b="1" i="1" dirty="0" smtClean="0">
                <a:solidFill>
                  <a:schemeClr val="accent1"/>
                </a:solidFill>
              </a:rPr>
              <a:t>, </a:t>
            </a:r>
            <a:r>
              <a:rPr lang="ru-RU" b="1" i="1" dirty="0" err="1" smtClean="0">
                <a:solidFill>
                  <a:schemeClr val="accent1"/>
                </a:solidFill>
              </a:rPr>
              <a:t>өзін</a:t>
            </a:r>
            <a:r>
              <a:rPr lang="ru-RU" b="1" i="1" dirty="0" smtClean="0">
                <a:solidFill>
                  <a:schemeClr val="accent1"/>
                </a:solidFill>
              </a:rPr>
              <a:t> </a:t>
            </a:r>
            <a:r>
              <a:rPr lang="ru-RU" b="1" i="1" dirty="0" err="1" smtClean="0">
                <a:solidFill>
                  <a:schemeClr val="accent1"/>
                </a:solidFill>
              </a:rPr>
              <a:t>қоршаған</a:t>
            </a:r>
            <a:r>
              <a:rPr lang="ru-RU" b="1" i="1" dirty="0" smtClean="0">
                <a:solidFill>
                  <a:schemeClr val="accent1"/>
                </a:solidFill>
              </a:rPr>
              <a:t> </a:t>
            </a:r>
            <a:r>
              <a:rPr lang="ru-RU" b="1" i="1" dirty="0" err="1" smtClean="0">
                <a:solidFill>
                  <a:schemeClr val="accent1"/>
                </a:solidFill>
              </a:rPr>
              <a:t>жанды</a:t>
            </a:r>
            <a:r>
              <a:rPr lang="ru-RU" b="1" i="1" dirty="0" smtClean="0">
                <a:solidFill>
                  <a:schemeClr val="accent1"/>
                </a:solidFill>
              </a:rPr>
              <a:t>, </a:t>
            </a:r>
            <a:r>
              <a:rPr lang="ru-RU" b="1" i="1" dirty="0" err="1" smtClean="0">
                <a:solidFill>
                  <a:schemeClr val="accent1"/>
                </a:solidFill>
              </a:rPr>
              <a:t>жансыз</a:t>
            </a:r>
            <a:r>
              <a:rPr lang="ru-RU" b="1" i="1" dirty="0" smtClean="0">
                <a:solidFill>
                  <a:schemeClr val="accent1"/>
                </a:solidFill>
              </a:rPr>
              <a:t> </a:t>
            </a:r>
            <a:r>
              <a:rPr lang="ru-RU" b="1" i="1" dirty="0" err="1" smtClean="0">
                <a:solidFill>
                  <a:schemeClr val="accent1"/>
                </a:solidFill>
              </a:rPr>
              <a:t>әлемге</a:t>
            </a:r>
            <a:r>
              <a:rPr lang="ru-RU" b="1" i="1" dirty="0" smtClean="0">
                <a:solidFill>
                  <a:schemeClr val="accent1"/>
                </a:solidFill>
              </a:rPr>
              <a:t> </a:t>
            </a:r>
            <a:r>
              <a:rPr lang="ru-RU" b="1" i="1" dirty="0" err="1" smtClean="0">
                <a:solidFill>
                  <a:schemeClr val="accent1"/>
                </a:solidFill>
              </a:rPr>
              <a:t>деген</a:t>
            </a:r>
            <a:r>
              <a:rPr lang="ru-RU" b="1" i="1" dirty="0" smtClean="0">
                <a:solidFill>
                  <a:schemeClr val="accent1"/>
                </a:solidFill>
              </a:rPr>
              <a:t> </a:t>
            </a:r>
            <a:r>
              <a:rPr lang="ru-RU" b="1" i="1" dirty="0" err="1" smtClean="0">
                <a:solidFill>
                  <a:schemeClr val="accent1"/>
                </a:solidFill>
              </a:rPr>
              <a:t>моральдық</a:t>
            </a:r>
            <a:r>
              <a:rPr lang="ru-RU" b="1" i="1" dirty="0" smtClean="0">
                <a:solidFill>
                  <a:schemeClr val="accent1"/>
                </a:solidFill>
              </a:rPr>
              <a:t>, </a:t>
            </a:r>
            <a:r>
              <a:rPr lang="ru-RU" b="1" i="1" dirty="0" err="1" smtClean="0">
                <a:solidFill>
                  <a:schemeClr val="accent1"/>
                </a:solidFill>
              </a:rPr>
              <a:t>танымдық</a:t>
            </a:r>
            <a:r>
              <a:rPr lang="ru-RU" b="1" i="1" dirty="0" smtClean="0">
                <a:solidFill>
                  <a:schemeClr val="accent1"/>
                </a:solidFill>
              </a:rPr>
              <a:t>, </a:t>
            </a:r>
            <a:r>
              <a:rPr lang="ru-RU" b="1" i="1" dirty="0" err="1" smtClean="0">
                <a:solidFill>
                  <a:schemeClr val="accent1"/>
                </a:solidFill>
              </a:rPr>
              <a:t>этикалық</a:t>
            </a:r>
            <a:r>
              <a:rPr lang="ru-RU" b="1" i="1" dirty="0" smtClean="0">
                <a:solidFill>
                  <a:schemeClr val="accent1"/>
                </a:solidFill>
              </a:rPr>
              <a:t> </a:t>
            </a:r>
            <a:r>
              <a:rPr lang="ru-RU" b="1" i="1" dirty="0" err="1" smtClean="0">
                <a:solidFill>
                  <a:schemeClr val="accent1"/>
                </a:solidFill>
              </a:rPr>
              <a:t>көзқарастары</a:t>
            </a:r>
            <a:r>
              <a:rPr lang="ru-RU" b="1" i="1" dirty="0" smtClean="0">
                <a:solidFill>
                  <a:schemeClr val="accent1"/>
                </a:solidFill>
              </a:rPr>
              <a:t> </a:t>
            </a:r>
            <a:r>
              <a:rPr lang="ru-RU" b="1" i="1" dirty="0" err="1" smtClean="0">
                <a:solidFill>
                  <a:schemeClr val="accent1"/>
                </a:solidFill>
              </a:rPr>
              <a:t>көрінеді</a:t>
            </a:r>
            <a:r>
              <a:rPr lang="ru-RU" b="1" i="1" dirty="0" smtClean="0">
                <a:solidFill>
                  <a:schemeClr val="accent1"/>
                </a:solidFill>
              </a:rPr>
              <a:t>. </a:t>
            </a:r>
            <a:endParaRPr lang="ru-RU" b="1" i="1" dirty="0">
              <a:solidFill>
                <a:schemeClr val="accent1"/>
              </a:solidFill>
            </a:endParaRPr>
          </a:p>
        </p:txBody>
      </p:sp>
      <p:pic>
        <p:nvPicPr>
          <p:cNvPr id="1026" name="Picture 2" descr="C:\Users\dbaymakanova\Desktop\ДИЛЯ-ВАЖНОЕ!!!!\Наурыз фото\IMG_20190312_1117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5305" y="2348880"/>
            <a:ext cx="3528392" cy="28380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baymakanova\Desktop\ДИЛЯ-ВАЖНОЕ!!!!\Наурыз фото\IMG_20190312_11174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7" r="4703"/>
          <a:stretch/>
        </p:blipFill>
        <p:spPr bwMode="auto">
          <a:xfrm>
            <a:off x="1547664" y="3801262"/>
            <a:ext cx="3178628" cy="26707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8908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.ytimg.com/vi/LdWiIZ6Oi_c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548679"/>
            <a:ext cx="8640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kk-KZ" sz="3600" b="1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6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ҚАЗАҚТЫҢ </a:t>
            </a:r>
            <a:r>
              <a:rPr lang="kk-KZ" sz="36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ОЮ-ӨРНЕКТЕРІ</a:t>
            </a:r>
            <a:endParaRPr lang="ru-RU" sz="36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Users\dbaymakanova\Desktop\ДИЛЯ-ВАЖНОЕ!!!!\Наурыз фото\IMG_20190312_10442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7" t="19074" r="5172" b="4786"/>
          <a:stretch/>
        </p:blipFill>
        <p:spPr bwMode="auto">
          <a:xfrm>
            <a:off x="3783192" y="4512807"/>
            <a:ext cx="1724912" cy="208454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dbaymakanova\Desktop\ДИЛЯ-ВАЖНОЕ!!!!\Наурыз фото\IMG_20190312_10472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8" r="4885" b="8107"/>
          <a:stretch/>
        </p:blipFill>
        <p:spPr bwMode="auto">
          <a:xfrm>
            <a:off x="6300192" y="3374129"/>
            <a:ext cx="1916765" cy="244928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dbaymakanova\Desktop\ДИЛЯ-ВАЖНОЕ!!!!\Наурыз фото\IMG_20190312_10433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4" t="12453" r="4194" b="5108"/>
          <a:stretch/>
        </p:blipFill>
        <p:spPr bwMode="auto">
          <a:xfrm>
            <a:off x="1403648" y="3374129"/>
            <a:ext cx="1810409" cy="265611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dbaymakanova\Desktop\ДИЛЯ-ВАЖНОЕ!!!!\Наурыз фото\IMG_20190312_10404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2" t="6331" r="3722" b="14674"/>
          <a:stretch/>
        </p:blipFill>
        <p:spPr bwMode="auto">
          <a:xfrm>
            <a:off x="3814970" y="2118339"/>
            <a:ext cx="1693134" cy="21638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8908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idefon.com/_ld/143/005373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317928">
            <a:off x="2208067" y="430118"/>
            <a:ext cx="590605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ҚАЗАҚТЫҢ ДӘСТҮРЛІ КИІМ-КЕШЕГІ</a:t>
            </a:r>
            <a:endParaRPr lang="ru-RU" sz="32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3717032"/>
            <a:ext cx="388176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Халқымыздың ежелден желісі</a:t>
            </a:r>
          </a:p>
          <a:p>
            <a:r>
              <a:rPr lang="kk-KZ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ү</a:t>
            </a:r>
            <a:r>
              <a:rPr lang="kk-KZ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зілмей жеткен көне салт-</a:t>
            </a:r>
          </a:p>
          <a:p>
            <a:r>
              <a:rPr lang="kk-KZ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kk-KZ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әстүрлері мен әдет-ғұрыптары</a:t>
            </a:r>
          </a:p>
          <a:p>
            <a:r>
              <a:rPr lang="kk-KZ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kk-KZ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ухани, мәдени, және адамгершілік</a:t>
            </a:r>
          </a:p>
          <a:p>
            <a:r>
              <a:rPr lang="kk-KZ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kk-KZ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үниеміздегі қымбат</a:t>
            </a:r>
          </a:p>
          <a:p>
            <a:r>
              <a:rPr lang="kk-KZ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kk-KZ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азыналарымыздың бірі</a:t>
            </a: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099" name="Picture 3" descr="C:\Users\dbaymakanova\Desktop\ДИЛЯ-ВАЖНОЕ!!!!\Наурыз фото\Новая папка\IMG_20190312_10441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4" t="9554" r="3548" b="6537"/>
          <a:stretch/>
        </p:blipFill>
        <p:spPr bwMode="auto">
          <a:xfrm rot="21029655">
            <a:off x="2334270" y="1545543"/>
            <a:ext cx="1650254" cy="21151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dbaymakanova\Desktop\ДИЛЯ-ВАЖНОЕ!!!!\Наурыз фото\IMG_20190312_11144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1" t="11680" r="8263" b="10033"/>
          <a:stretch/>
        </p:blipFill>
        <p:spPr bwMode="auto">
          <a:xfrm rot="15679718">
            <a:off x="114087" y="1506081"/>
            <a:ext cx="2100943" cy="20356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dbaymakanova\Desktop\ДИЛЯ-ВАЖНОЕ!!!!\Наурыз фото\IMG_20190312_111436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77" r="11473"/>
          <a:stretch/>
        </p:blipFill>
        <p:spPr bwMode="auto">
          <a:xfrm rot="20949232">
            <a:off x="4042510" y="1632957"/>
            <a:ext cx="1691411" cy="21862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dbaymakanova\Desktop\ДИЛЯ-ВАЖНОЕ!!!!\Наурыз фото\IMG_20190312_10510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1" b="13012"/>
          <a:stretch/>
        </p:blipFill>
        <p:spPr bwMode="auto">
          <a:xfrm>
            <a:off x="5161096" y="4002382"/>
            <a:ext cx="3433992" cy="22713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8908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cdn.wallpapersafari.com/54/59/wu10oB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cdn.wallpapersafari.com/54/59/wu10oB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6" name="Picture 6" descr="https://img3.goodfon.com/original/5804x5000/a/de/camomile-white-leaves-green-259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25"/>
            <a:ext cx="9144000" cy="685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 rot="21406423">
            <a:off x="959947" y="1008478"/>
            <a:ext cx="6422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6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МУЗЫКАЛЫҚ АСПАПТАРЫ</a:t>
            </a:r>
            <a:endParaRPr lang="ru-RU" sz="36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7" name="Picture 7" descr="C:\Users\dbaymakanova\Desktop\ДИЛЯ-ВАЖНОЕ!!!!\Наурыз фото\IMG_20190312_10420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8" t="4228" r="9547" b="12500"/>
          <a:stretch/>
        </p:blipFill>
        <p:spPr bwMode="auto">
          <a:xfrm>
            <a:off x="7302828" y="3645024"/>
            <a:ext cx="1584176" cy="20610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28" name="Picture 8" descr="C:\Users\dbaymakanova\Desktop\ДИЛЯ-ВАЖНОЕ!!!!\Наурыз фото\IMG_20190312_11141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98" t="4942" r="18171" b="5632"/>
          <a:stretch/>
        </p:blipFill>
        <p:spPr bwMode="auto">
          <a:xfrm>
            <a:off x="7164288" y="1487860"/>
            <a:ext cx="1584176" cy="19442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29" name="Picture 9" descr="C:\Users\dbaymakanova\Desktop\ДИЛЯ-ВАЖНОЕ!!!!\Наурыз фото\IMG_20190312_11142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63" r="16439"/>
          <a:stretch/>
        </p:blipFill>
        <p:spPr bwMode="auto">
          <a:xfrm>
            <a:off x="5364088" y="2180730"/>
            <a:ext cx="1615606" cy="21827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30" name="Picture 10" descr="C:\Users\dbaymakanova\Desktop\ДИЛЯ-ВАЖНОЕ!!!!\Наурыз фото\IMG_20190312_10511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5"/>
          <a:stretch/>
        </p:blipFill>
        <p:spPr bwMode="auto">
          <a:xfrm>
            <a:off x="307974" y="1970364"/>
            <a:ext cx="3073423" cy="25202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1" name="Picture 11" descr="C:\Users\dbaymakanova\Desktop\ДИЛЯ-ВАЖНОЕ!!!!\Наурыз фото\IMG_20190312_105114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5" t="-2518" r="2089" b="2518"/>
          <a:stretch/>
        </p:blipFill>
        <p:spPr bwMode="auto">
          <a:xfrm>
            <a:off x="2843808" y="4209700"/>
            <a:ext cx="2832249" cy="24053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C:\Users\dbaymakanova\Desktop\ДИЛЯ-ВАЖНОЕ!!!!\Наурыз фото\IMG_20190312_10510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4490644"/>
            <a:ext cx="2448272" cy="23257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8908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wallbox.ru/wallpapers/main/201519/ada90a6806d34f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dbaymakanova\Desktop\ДИЛЯ-ВАЖНОЕ!!!!\Наурыз фото\IMG_20190312_11143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15" t="10623" r="5833" b="5722"/>
          <a:stretch/>
        </p:blipFill>
        <p:spPr bwMode="auto">
          <a:xfrm rot="16200000">
            <a:off x="608624" y="4335014"/>
            <a:ext cx="2846700" cy="19267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TextBox 1"/>
          <p:cNvSpPr txBox="1"/>
          <p:nvPr/>
        </p:nvSpPr>
        <p:spPr>
          <a:xfrm>
            <a:off x="755576" y="332656"/>
            <a:ext cx="8064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6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ҰЛТТЫҚ ТАҒАМДАРЫ</a:t>
            </a:r>
            <a:endParaRPr lang="ru-RU" sz="36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8" name="Picture 4" descr="C:\Users\dbaymakanova\Desktop\ДИЛЯ-ВАЖНОЕ!!!!\Наурыз фото\IMG_20190312_12233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2"/>
          <a:stretch/>
        </p:blipFill>
        <p:spPr bwMode="auto">
          <a:xfrm rot="16200000">
            <a:off x="3617197" y="4253789"/>
            <a:ext cx="2872730" cy="21152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149" name="Picture 5" descr="C:\Users\dbaymakanova\Desktop\ДИЛЯ-ВАЖНОЕ!!!!\Наурыз фото\IMG_20190314_17173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69" t="5664" r="8581" b="15932"/>
          <a:stretch/>
        </p:blipFill>
        <p:spPr bwMode="auto">
          <a:xfrm>
            <a:off x="6856889" y="4141200"/>
            <a:ext cx="1719942" cy="23404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151" name="Picture 7" descr="http://www.uralskweek.kz/wp-content/uploads/2017/07/zhasmi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095399"/>
            <a:ext cx="3528391" cy="25918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153" name="Picture 9" descr="http://static.wixstatic.com/media/8595b5_9ba8e3573697477da81420a59ec946a3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4" t="26431" r="28033" b="18772"/>
          <a:stretch/>
        </p:blipFill>
        <p:spPr bwMode="auto">
          <a:xfrm rot="338150">
            <a:off x="6924885" y="2019272"/>
            <a:ext cx="2155371" cy="14042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155" name="Picture 11" descr="https://latyn.qamshy.kz/uploads/thumbnail/20170709232859183_big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39915">
            <a:off x="107504" y="1372700"/>
            <a:ext cx="3024336" cy="22794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878908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w-dog.ru/wallpapers/11/2/5164111059058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20690641">
            <a:off x="613556" y="2142472"/>
            <a:ext cx="853163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000" b="1" i="1" spc="300" dirty="0" smtClean="0">
                <a:ln w="11430" cmpd="sng">
                  <a:solidFill>
                    <a:srgbClr val="CC0066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КӨРСЕТІЛГЕН ӘДЕБИЕТТЕРМЕН 10 ҒИМАРАТТЫҢ 302, 110 ДӘРІСХАНАЛАРДА ТАНЫСА АЛАСЫЗДАР</a:t>
            </a:r>
            <a:endParaRPr lang="ru-RU" sz="4000" b="1" i="1" spc="300" dirty="0">
              <a:ln w="11430" cmpd="sng">
                <a:solidFill>
                  <a:srgbClr val="CC0066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8908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818</TotalTime>
  <Words>169</Words>
  <Application>Microsoft Office PowerPoint</Application>
  <PresentationFormat>Экран (4:3)</PresentationFormat>
  <Paragraphs>25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 Dbaymakanova</dc:creator>
  <cp:lastModifiedBy>D Dbaymakanova</cp:lastModifiedBy>
  <cp:revision>55</cp:revision>
  <dcterms:created xsi:type="dcterms:W3CDTF">2019-03-12T08:35:31Z</dcterms:created>
  <dcterms:modified xsi:type="dcterms:W3CDTF">2019-03-15T08:58:40Z</dcterms:modified>
</cp:coreProperties>
</file>