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1" r:id="rId4"/>
    <p:sldId id="266" r:id="rId5"/>
    <p:sldId id="257" r:id="rId6"/>
    <p:sldId id="262" r:id="rId7"/>
    <p:sldId id="267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006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113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clipartbest.com/cliparts/9cR/bgK/9cRbgK7g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5"/>
            <a:ext cx="9144000" cy="6857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 rot="21303825">
            <a:off x="263554" y="1536241"/>
            <a:ext cx="885698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4800" b="1" i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Ізгі</a:t>
            </a:r>
            <a:r>
              <a:rPr lang="ru-RU" sz="48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i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ниет</a:t>
            </a:r>
            <a:r>
              <a:rPr lang="ru-RU" sz="48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i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48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" (</a:t>
            </a:r>
            <a:r>
              <a:rPr lang="ru-RU" sz="4800" b="1" i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Қазақстандағы</a:t>
            </a:r>
            <a:r>
              <a:rPr lang="ru-RU" sz="48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i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еріктілер</a:t>
            </a:r>
            <a:r>
              <a:rPr lang="ru-RU" sz="48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i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sz="48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/>
            <a:r>
              <a:rPr lang="ru-RU" sz="48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"По доброй воле" (Год волонтера в Казахстане)</a:t>
            </a:r>
          </a:p>
        </p:txBody>
      </p:sp>
    </p:spTree>
    <p:extLst>
      <p:ext uri="{BB962C8B-B14F-4D97-AF65-F5344CB8AC3E}">
        <p14:creationId xmlns:p14="http://schemas.microsoft.com/office/powerpoint/2010/main" val="895139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khabar.kz/media/k2/items/cache/fb057820ed7e1407e9175e60548f528e_XL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khabar.kz/media/k2/items/cache/fb057820ed7e1407e9175e60548f528e_XL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https://khabar.kz/media/k2/items/cache/fb057820ed7e1407e9175e60548f528e_XL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0" name="Picture 8" descr="http://clipart-design.ru/files/ftp/backgrounds/abstract/000074_abstract_backgroun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682"/>
            <a:ext cx="9144000" cy="6877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10" descr="https://ainews.kz/img/266736/article_lg/26lxj5k5bgwhqyvx7n3y_7fh697a2skmo124l0f0u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12" descr="https://ainews.kz/img/266736/article_lg/26lxj5k5bgwhqyvx7n3y_7fh697a2skmo124l0f0u.jp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14" descr="https://mail.kz/images/ea4b083a794da988767b52e5eea9c406-260x155.jpg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6" descr="https://mail.kz/images/ea4b083a794da988767b52e5eea9c406-260x155.jpg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94" name="Picture 22" descr="https://static.zakon.kz/uploads/posts/2019-12/pic_690/2019123018451392771_c926782ffee4eb1e4dd72e86c3d7290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975" y="0"/>
            <a:ext cx="7246441" cy="39604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0" y="3960440"/>
            <a:ext cx="9143999" cy="286232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	Принято считать, что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волонтерство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-это движение, зародившееся на западе, и к нам, мол, не имеет никакого отношения, но все мы знаем, что сама суть добровольчества-делать что-то из благих намерений-соответствует нашим национальным традициям и ценностям.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Волонтерство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-это не просто бесплатная работа, а показатель ответственности граждан и готовности менять мир к лучшему.</a:t>
            </a:r>
          </a:p>
          <a:p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r"/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Касым-Жомарт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Токаев</a:t>
            </a:r>
          </a:p>
          <a:p>
            <a:pPr algn="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Президент Республики Казахстан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3570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www.tokkoro.com/picsup/5778223-blue-purple-wallpaper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www.tokkoro.com/picsup/5778223-blue-purple-wallpapers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8" name="Picture 8" descr="https://pbs.twimg.com/media/EDve8sSXYAIVVr3.jpg:lar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0376" y="312738"/>
            <a:ext cx="7784032" cy="113877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4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Год  Волонтера в Казахстане 2020 года</a:t>
            </a:r>
          </a:p>
          <a:p>
            <a:pPr algn="ctr"/>
            <a:r>
              <a:rPr lang="ru-RU" sz="34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 зову Сердца </a:t>
            </a:r>
            <a:endParaRPr lang="ru-RU" sz="3400" b="1" i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7975" y="1772816"/>
            <a:ext cx="865651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Казахстан движется в том же направлении. Действует портал </a:t>
            </a:r>
            <a:r>
              <a:rPr lang="en-US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qazvolunteer.kz </a:t>
            </a:r>
            <a:r>
              <a:rPr lang="ru-RU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 морем информации о зарубежном и отечественном опыте, о волонтерских организациях, о проектах, возможностях и т.д. </a:t>
            </a:r>
          </a:p>
          <a:p>
            <a:pPr algn="r"/>
            <a:r>
              <a:rPr lang="ru-RU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Газета Казахстанская правда</a:t>
            </a:r>
          </a:p>
          <a:p>
            <a:pPr algn="r"/>
            <a:r>
              <a:rPr lang="ru-RU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от 17 января 2020 года. </a:t>
            </a:r>
            <a:endParaRPr lang="ru-RU" sz="24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4407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dbaymakanova\Desktop\img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03" y="0"/>
            <a:ext cx="9149003" cy="68580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5190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modern.christianbackgrounds123.com/wp-content/uploads/2016/11/stripes-rainbow-powerpoint-background-768x57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avatars.mds.yandex.net/get-pdb/69339/0efdc98e-1390-4876-af50-d8ceeb671c7b/s12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60032" cy="3429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www.ekbmiloserdie.ru/content/contentitems/txt03013/txt03013-trxpegf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212976"/>
            <a:ext cx="4494717" cy="36450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004047" y="12680"/>
            <a:ext cx="413467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b="1" i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 последнее время пришла поддержка государства в виде проекта «Социальный студенческий кредит». Навещаешь воспитанников в детских домах или стариков в социальных центрах- получи 20 или 50 тыс. тенге. Это, конечно, не зарплата, это компенсация на проезд и питание. Но, когда есть стимул, и энтузиазм горит ярче.</a:t>
            </a:r>
          </a:p>
          <a:p>
            <a:pPr algn="r"/>
            <a:r>
              <a:rPr lang="ru-RU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Газета Казахстанская правда</a:t>
            </a:r>
            <a:endParaRPr lang="ru-RU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504" y="3573016"/>
            <a:ext cx="446449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10 января на форуме, открывшем Год волонтера в Восточном Казахстане, парни и девушки сходу отвечали на вопросы, зачем им лишние, казалось бы, хлопоты. Большинство, к слову, планирует помогать в дни международных мероприятий, </a:t>
            </a:r>
            <a:r>
              <a:rPr lang="ru-RU" sz="2000" b="1" i="1" dirty="0" err="1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посященных</a:t>
            </a:r>
            <a:r>
              <a:rPr lang="ru-RU" sz="2000" b="1" i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 юбилею Абая. –Получу опыт, - заявил будущий маркетолог </a:t>
            </a:r>
            <a:r>
              <a:rPr lang="ru-RU" sz="2000" b="1" i="1" dirty="0" err="1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Данияр</a:t>
            </a:r>
            <a:r>
              <a:rPr lang="ru-RU" sz="2000" b="1" i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1" i="1" dirty="0">
              <a:solidFill>
                <a:schemeClr val="accent6">
                  <a:lumMod val="20000"/>
                  <a:lumOff val="8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1908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fsd.multiurok.ru/html/2018/08/30/s_5b8845f8ee172/img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fsd.multiurok.ru/html/2018/08/30/s_5b8845f8ee172/img8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6" name="Picture 8" descr="https://moscmc.ru/wp-content/uploads/2017/12/connected-hands-1024x78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2036" y="160337"/>
            <a:ext cx="85124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Волонтер – это не профессия, это зов души.</a:t>
            </a:r>
            <a:endParaRPr lang="ru-RU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818" y="1360666"/>
            <a:ext cx="9144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	Официальной датой основания международного волонтерского движения принято считать 1920 год (Франции, Англии, Германии, Швеции). Но существовало оно всегда, просто не имело такого названия. То же, что и доброволец ( от англ. </a:t>
            </a:r>
            <a:r>
              <a:rPr lang="en-US" sz="20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volunteer</a:t>
            </a:r>
            <a:r>
              <a:rPr lang="ru-RU" sz="20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ранее от французского </a:t>
            </a:r>
            <a:r>
              <a:rPr lang="en-US" sz="2000" b="1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volontaire</a:t>
            </a:r>
            <a:r>
              <a:rPr lang="ru-RU" sz="20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ранее от латинского </a:t>
            </a:r>
            <a:r>
              <a:rPr lang="en-US" sz="2000" b="1" i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voluntarius</a:t>
            </a:r>
            <a:r>
              <a:rPr lang="en-US" sz="20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в дословном переводе означает доброволец, желающий).</a:t>
            </a:r>
          </a:p>
          <a:p>
            <a:endParaRPr lang="ru-RU" dirty="0"/>
          </a:p>
        </p:txBody>
      </p:sp>
      <p:sp>
        <p:nvSpPr>
          <p:cNvPr id="6" name="AutoShape 10" descr="https://kazakh-tv.kz/upload/anounces/big_9959e956b1b924acd6545be95813ffc0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12" descr="https://kazakh-tv.kz/upload/anounces/big_9959e956b1b924acd6545be95813ffc0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82" name="Picture 14" descr="http://jas.kz/wp-content/uploads/2019/05/4IjpdE9-GgQ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41575"/>
            <a:ext cx="5148063" cy="35995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4" name="Picture 16" descr="https://mix.tn.kz/userdata/news/2019/news_385941/photo_30164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9" y="3241575"/>
            <a:ext cx="4173352" cy="35995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6078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s://ds04.infourok.ru/uploads/ex/100c/00198b7b-36ecd2ce/img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81" r="1228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http://xn--74-jlcdq7aub.xn--p1ai/sites/default/files/field/image/2016/11/%D0%92%D0%BE%D0%BB%D0%BE%D0%BD%D1%82%D0%B5%D1%80%D1%8B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005064"/>
            <a:ext cx="4211960" cy="28529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7719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https://cf2.ppt-online.org/files2/slide/a/A20IuGldBKatq9yw3MjhpEUJYZcWNFCSRHoiTe/slide-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752" y="4826675"/>
            <a:ext cx="9036495" cy="203132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«Бескорыстные поступки и добрые дела — это наша традиция, корнями уходящая в глубь веков. И мы обязательно должны сохранить эту традицию. Протянуть другому руку помощи, помочь нуждающимся — это у нас в крови. У нашего народа есть замечательный обычай, объединяющий людей, — </a:t>
            </a:r>
            <a:r>
              <a:rPr lang="ru-RU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асар</a:t>
            </a:r>
            <a:r>
              <a:rPr lang="ru-RU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который не теряет свое значение в течение многих веков. Как говорят, «груз, поднятый общими усилиями, легок». Объединять людей, служить народу — в этом и заключается ключевая цель волонтерского движения, — сказал президент.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5015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images.wallpaperscraft.com/image/line_background_bright_28129_1280x96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1240" y="227521"/>
            <a:ext cx="9144000" cy="7094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1.    </a:t>
            </a:r>
            <a:r>
              <a:rPr lang="ru-RU" sz="1250" b="1" i="1" dirty="0" err="1">
                <a:latin typeface="Times New Roman" pitchFamily="18" charset="0"/>
                <a:cs typeface="Times New Roman" pitchFamily="18" charset="0"/>
              </a:rPr>
              <a:t>Баймухаметов</a:t>
            </a:r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 С. Звезда полей : о волонтере Американского Корпуса Мира Брайане </a:t>
            </a:r>
            <a:r>
              <a:rPr lang="ru-RU" sz="1250" b="1" i="1" dirty="0" err="1">
                <a:latin typeface="Times New Roman" pitchFamily="18" charset="0"/>
                <a:cs typeface="Times New Roman" pitchFamily="18" charset="0"/>
              </a:rPr>
              <a:t>Тодде</a:t>
            </a:r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 // Северный Казахстан. - 2002. - 6 августа.</a:t>
            </a:r>
          </a:p>
          <a:p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250" b="1" i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.    </a:t>
            </a:r>
            <a:r>
              <a:rPr lang="ru-RU" sz="1250" b="1" i="1" dirty="0" err="1">
                <a:latin typeface="Times New Roman" pitchFamily="18" charset="0"/>
                <a:cs typeface="Times New Roman" pitchFamily="18" charset="0"/>
              </a:rPr>
              <a:t>Бархаев</a:t>
            </a:r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 А.Б. Волонтерские общности как инновационная форма вовлечения учащейся молодежи в общественно полезную деятельность // Инновации в образовании. - 2009. - № 5.- С. 77-94.  </a:t>
            </a:r>
          </a:p>
          <a:p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250" b="1" i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.    </a:t>
            </a:r>
            <a:r>
              <a:rPr lang="ru-RU" sz="1250" b="1" i="1" dirty="0" err="1">
                <a:latin typeface="Times New Roman" pitchFamily="18" charset="0"/>
                <a:cs typeface="Times New Roman" pitchFamily="18" charset="0"/>
              </a:rPr>
              <a:t>Бүркітбай</a:t>
            </a:r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 М. </a:t>
            </a:r>
            <a:r>
              <a:rPr lang="ru-RU" sz="1250" b="1" i="1" dirty="0" err="1">
                <a:latin typeface="Times New Roman" pitchFamily="18" charset="0"/>
                <a:cs typeface="Times New Roman" pitchFamily="18" charset="0"/>
              </a:rPr>
              <a:t>Волонтерлік</a:t>
            </a:r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50" b="1" i="1" dirty="0" err="1"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50" b="1" i="1" dirty="0" err="1">
                <a:latin typeface="Times New Roman" pitchFamily="18" charset="0"/>
                <a:cs typeface="Times New Roman" pitchFamily="18" charset="0"/>
              </a:rPr>
              <a:t>шетелде</a:t>
            </a:r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50" b="1" i="1" dirty="0" err="1">
                <a:latin typeface="Times New Roman" pitchFamily="18" charset="0"/>
                <a:cs typeface="Times New Roman" pitchFamily="18" charset="0"/>
              </a:rPr>
              <a:t>қалай</a:t>
            </a:r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50" b="1" i="1" dirty="0" err="1">
                <a:latin typeface="Times New Roman" pitchFamily="18" charset="0"/>
                <a:cs typeface="Times New Roman" pitchFamily="18" charset="0"/>
              </a:rPr>
              <a:t>шешімін</a:t>
            </a:r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50" b="1" i="1" dirty="0" err="1">
                <a:latin typeface="Times New Roman" pitchFamily="18" charset="0"/>
                <a:cs typeface="Times New Roman" pitchFamily="18" charset="0"/>
              </a:rPr>
              <a:t>тапқан</a:t>
            </a:r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? / </a:t>
            </a:r>
            <a:r>
              <a:rPr lang="ru-RU" sz="1250" b="1" i="1" dirty="0" err="1">
                <a:latin typeface="Times New Roman" pitchFamily="18" charset="0"/>
                <a:cs typeface="Times New Roman" pitchFamily="18" charset="0"/>
              </a:rPr>
              <a:t>Бүркітбай</a:t>
            </a:r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 М. // </a:t>
            </a:r>
            <a:r>
              <a:rPr lang="ru-RU" sz="1250" b="1" i="1" dirty="0" err="1">
                <a:latin typeface="Times New Roman" pitchFamily="18" charset="0"/>
                <a:cs typeface="Times New Roman" pitchFamily="18" charset="0"/>
              </a:rPr>
              <a:t>Егемен</a:t>
            </a:r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50" b="1" i="1" dirty="0" err="1"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. - 2019. - 1 </a:t>
            </a:r>
            <a:r>
              <a:rPr lang="ru-RU" sz="1250" b="1" i="1" dirty="0" err="1">
                <a:latin typeface="Times New Roman" pitchFamily="18" charset="0"/>
                <a:cs typeface="Times New Roman" pitchFamily="18" charset="0"/>
              </a:rPr>
              <a:t>қазан</a:t>
            </a:r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250" b="1" i="1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.    </a:t>
            </a:r>
            <a:r>
              <a:rPr lang="ru-RU" sz="1250" b="1" i="1" dirty="0" err="1">
                <a:latin typeface="Times New Roman" pitchFamily="18" charset="0"/>
                <a:cs typeface="Times New Roman" pitchFamily="18" charset="0"/>
              </a:rPr>
              <a:t>Волонтерлік</a:t>
            </a:r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50" b="1" i="1" dirty="0" err="1"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50" b="1" i="1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:  </a:t>
            </a:r>
            <a:r>
              <a:rPr lang="ru-RU" sz="1250" b="1" i="1" dirty="0" err="1"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50" b="1" i="1" dirty="0" err="1">
                <a:latin typeface="Times New Roman" pitchFamily="18" charset="0"/>
                <a:cs typeface="Times New Roman" pitchFamily="18" charset="0"/>
              </a:rPr>
              <a:t>Республикасының</a:t>
            </a:r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50" b="1" i="1" dirty="0" err="1">
                <a:latin typeface="Times New Roman" pitchFamily="18" charset="0"/>
                <a:cs typeface="Times New Roman" pitchFamily="18" charset="0"/>
              </a:rPr>
              <a:t>Заңы</a:t>
            </a:r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 // </a:t>
            </a:r>
            <a:r>
              <a:rPr lang="ru-RU" sz="1250" b="1" i="1" dirty="0" err="1">
                <a:latin typeface="Times New Roman" pitchFamily="18" charset="0"/>
                <a:cs typeface="Times New Roman" pitchFamily="18" charset="0"/>
              </a:rPr>
              <a:t>Егемен</a:t>
            </a:r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50" b="1" i="1" dirty="0" err="1"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. - 2017. - 6 </a:t>
            </a:r>
            <a:r>
              <a:rPr lang="ru-RU" sz="1250" b="1" i="1" dirty="0" err="1">
                <a:latin typeface="Times New Roman" pitchFamily="18" charset="0"/>
                <a:cs typeface="Times New Roman" pitchFamily="18" charset="0"/>
              </a:rPr>
              <a:t>қаңтар</a:t>
            </a:r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250" b="1" i="1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.    </a:t>
            </a:r>
            <a:r>
              <a:rPr lang="ru-RU" sz="1250" b="1" i="1" dirty="0" err="1">
                <a:latin typeface="Times New Roman" pitchFamily="18" charset="0"/>
                <a:cs typeface="Times New Roman" pitchFamily="18" charset="0"/>
              </a:rPr>
              <a:t>Вольданова</a:t>
            </a:r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 Е. Наши в Арктике / </a:t>
            </a:r>
            <a:r>
              <a:rPr lang="ru-RU" sz="1250" b="1" i="1" dirty="0" err="1">
                <a:latin typeface="Times New Roman" pitchFamily="18" charset="0"/>
                <a:cs typeface="Times New Roman" pitchFamily="18" charset="0"/>
              </a:rPr>
              <a:t>Вольданова</a:t>
            </a:r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 // Добрый вечер. - 2018.- 9 августа.</a:t>
            </a:r>
          </a:p>
          <a:p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250" b="1" i="1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.    </a:t>
            </a:r>
            <a:r>
              <a:rPr lang="ru-RU" sz="1250" b="1" i="1" dirty="0" err="1">
                <a:latin typeface="Times New Roman" pitchFamily="18" charset="0"/>
                <a:cs typeface="Times New Roman" pitchFamily="18" charset="0"/>
              </a:rPr>
              <a:t>Вязовова</a:t>
            </a:r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 Н.В., Толстошеина В.М. </a:t>
            </a:r>
            <a:r>
              <a:rPr lang="ru-RU" sz="1250" b="1" i="1" dirty="0" err="1">
                <a:latin typeface="Times New Roman" pitchFamily="18" charset="0"/>
                <a:cs typeface="Times New Roman" pitchFamily="18" charset="0"/>
              </a:rPr>
              <a:t>Волонтерство</a:t>
            </a:r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 как средство реализации субъективной активности студента-психолога в профессиональной деятельности // Психология в вузе. - 2010. - № 1.- С.  65-84.  </a:t>
            </a:r>
          </a:p>
          <a:p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250" b="1" i="1" dirty="0" smtClean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.    Елена </a:t>
            </a:r>
            <a:r>
              <a:rPr lang="ru-RU" sz="1250" b="1" i="1" dirty="0" err="1">
                <a:latin typeface="Times New Roman" pitchFamily="18" charset="0"/>
                <a:cs typeface="Times New Roman" pitchFamily="18" charset="0"/>
              </a:rPr>
              <a:t>Скакунова</a:t>
            </a:r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: Это моя дорога добра : Волонтерское движение в СКО // Северный Казахстан. - 2013. - 4 июля.</a:t>
            </a:r>
          </a:p>
          <a:p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250" b="1" i="1" dirty="0" smtClean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.    </a:t>
            </a:r>
            <a:r>
              <a:rPr lang="ru-RU" sz="1250" b="1" i="1" dirty="0" err="1">
                <a:latin typeface="Times New Roman" pitchFamily="18" charset="0"/>
                <a:cs typeface="Times New Roman" pitchFamily="18" charset="0"/>
              </a:rPr>
              <a:t>Загладина</a:t>
            </a:r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 Х.Т. С чего начинается Родина, или Воспитание добровольчеством в российских школах / </a:t>
            </a:r>
            <a:r>
              <a:rPr lang="ru-RU" sz="1250" b="1" i="1" dirty="0" err="1">
                <a:latin typeface="Times New Roman" pitchFamily="18" charset="0"/>
                <a:cs typeface="Times New Roman" pitchFamily="18" charset="0"/>
              </a:rPr>
              <a:t>Загладина</a:t>
            </a:r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 Х.Т. // Воспитание школьников. - 2016.- № 3.- С.3-9.</a:t>
            </a:r>
          </a:p>
          <a:p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250" b="1" i="1" dirty="0" smtClean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.    </a:t>
            </a:r>
            <a:r>
              <a:rPr lang="ru-RU" sz="1250" b="1" i="1" dirty="0" err="1">
                <a:latin typeface="Times New Roman" pitchFamily="18" charset="0"/>
                <a:cs typeface="Times New Roman" pitchFamily="18" charset="0"/>
              </a:rPr>
              <a:t>Капранов</a:t>
            </a:r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 Г.А. </a:t>
            </a:r>
            <a:r>
              <a:rPr lang="ru-RU" sz="1250" b="1" i="1" dirty="0" err="1">
                <a:latin typeface="Times New Roman" pitchFamily="18" charset="0"/>
                <a:cs typeface="Times New Roman" pitchFamily="18" charset="0"/>
              </a:rPr>
              <a:t>Волонтерство</a:t>
            </a:r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 в США // Воспитание школьников. - 2010. - № 2.-С. 66-71.</a:t>
            </a:r>
          </a:p>
          <a:p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50" b="1" i="1" dirty="0" smtClean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.    </a:t>
            </a:r>
            <a:r>
              <a:rPr lang="ru-RU" sz="1250" b="1" i="1" dirty="0" err="1">
                <a:latin typeface="Times New Roman" pitchFamily="18" charset="0"/>
                <a:cs typeface="Times New Roman" pitchFamily="18" charset="0"/>
              </a:rPr>
              <a:t>Карабутова</a:t>
            </a:r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 А. Творить добро - дело каждого / </a:t>
            </a:r>
            <a:r>
              <a:rPr lang="ru-RU" sz="1250" b="1" i="1" dirty="0" err="1">
                <a:latin typeface="Times New Roman" pitchFamily="18" charset="0"/>
                <a:cs typeface="Times New Roman" pitchFamily="18" charset="0"/>
              </a:rPr>
              <a:t>Карабутова</a:t>
            </a:r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 А. // Самопознание KZ. - 2017. - №10.- С.52-57.</a:t>
            </a:r>
          </a:p>
          <a:p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250" b="1" i="1" dirty="0" smtClean="0">
                <a:latin typeface="Times New Roman" pitchFamily="18" charset="0"/>
                <a:cs typeface="Times New Roman" pitchFamily="18" charset="0"/>
              </a:rPr>
              <a:t>11</a:t>
            </a:r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.    </a:t>
            </a:r>
            <a:r>
              <a:rPr lang="ru-RU" sz="1250" b="1" i="1" dirty="0" err="1">
                <a:latin typeface="Times New Roman" pitchFamily="18" charset="0"/>
                <a:cs typeface="Times New Roman" pitchFamily="18" charset="0"/>
              </a:rPr>
              <a:t>Кольтинова</a:t>
            </a:r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 В.В. Методологические и инструментальные основы разработки программ социально-педагогической направленности в учреждении  дополнительного образования / </a:t>
            </a:r>
            <a:r>
              <a:rPr lang="ru-RU" sz="1250" b="1" i="1" dirty="0" err="1">
                <a:latin typeface="Times New Roman" pitchFamily="18" charset="0"/>
                <a:cs typeface="Times New Roman" pitchFamily="18" charset="0"/>
              </a:rPr>
              <a:t>Кольтинова</a:t>
            </a:r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 В.В. // Инновации в образовании. - 2018.- №8.- С.52-61.</a:t>
            </a:r>
          </a:p>
          <a:p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250" b="1" i="1" dirty="0" smtClean="0"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.    Кох А.Н. </a:t>
            </a:r>
            <a:r>
              <a:rPr lang="ru-RU" sz="1250" b="1" i="1" dirty="0" err="1">
                <a:latin typeface="Times New Roman" pitchFamily="18" charset="0"/>
                <a:cs typeface="Times New Roman" pitchFamily="18" charset="0"/>
              </a:rPr>
              <a:t>Волонтерство</a:t>
            </a:r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 как форма социального воспитания молодежи / Кох А.Н. // Вестник Северо-Казахстанского государственного университета имени </a:t>
            </a:r>
            <a:r>
              <a:rPr lang="ru-RU" sz="1250" b="1" i="1" dirty="0" err="1">
                <a:latin typeface="Times New Roman" pitchFamily="18" charset="0"/>
                <a:cs typeface="Times New Roman" pitchFamily="18" charset="0"/>
              </a:rPr>
              <a:t>Манаша</a:t>
            </a:r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 Козыбаева . - 2013.- №1(20).- С.108-113.</a:t>
            </a:r>
          </a:p>
          <a:p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250" b="1" i="1" dirty="0" smtClean="0">
                <a:latin typeface="Times New Roman" pitchFamily="18" charset="0"/>
                <a:cs typeface="Times New Roman" pitchFamily="18" charset="0"/>
              </a:rPr>
              <a:t>13</a:t>
            </a:r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.    Кривощекова Н.М. Профильные смены для детей-инвалидов с участием сопровождающих и волонтеров  / Кривощекова Н.М. // Народное образование. - 2014. - №2.- С. 97-105.</a:t>
            </a:r>
          </a:p>
          <a:p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250" b="1" i="1" dirty="0" smtClean="0">
                <a:latin typeface="Times New Roman" pitchFamily="18" charset="0"/>
                <a:cs typeface="Times New Roman" pitchFamily="18" charset="0"/>
              </a:rPr>
              <a:t>14</a:t>
            </a:r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.    Майорова - Щеглова С.Н. От тимуровца - к волонтеру: родители о благотворительной деятельности школьников / Майорова - Щеглова С.Н. // Воспитание в школе. - 2015.- №1.- С.85-90.</a:t>
            </a:r>
          </a:p>
          <a:p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250" b="1" i="1" dirty="0" smtClean="0">
                <a:latin typeface="Times New Roman" pitchFamily="18" charset="0"/>
                <a:cs typeface="Times New Roman" pitchFamily="18" charset="0"/>
              </a:rPr>
              <a:t>15</a:t>
            </a:r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.    Назаренко Е. Американские добровольцы // Добрый вечер. - 2004. -16 апреля.</a:t>
            </a:r>
          </a:p>
          <a:p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250" b="1" i="1" dirty="0" smtClean="0">
                <a:latin typeface="Times New Roman" pitchFamily="18" charset="0"/>
                <a:cs typeface="Times New Roman" pitchFamily="18" charset="0"/>
              </a:rPr>
              <a:t>16</a:t>
            </a:r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.    Никифорова Л.П. </a:t>
            </a:r>
            <a:r>
              <a:rPr lang="ru-RU" sz="1250" b="1" i="1" dirty="0" err="1">
                <a:latin typeface="Times New Roman" pitchFamily="18" charset="0"/>
                <a:cs typeface="Times New Roman" pitchFamily="18" charset="0"/>
              </a:rPr>
              <a:t>Волонтерство</a:t>
            </a:r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 как новый тренд в туризме / Никифорова Л.П // Молодежь. Наука. Творчество-2012: Юбилейная Х </a:t>
            </a:r>
            <a:r>
              <a:rPr lang="ru-RU" sz="1250" b="1" i="1" dirty="0" err="1">
                <a:latin typeface="Times New Roman" pitchFamily="18" charset="0"/>
                <a:cs typeface="Times New Roman" pitchFamily="18" charset="0"/>
              </a:rPr>
              <a:t>межвуз</a:t>
            </a:r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. научно-</a:t>
            </a:r>
            <a:r>
              <a:rPr lang="ru-RU" sz="1250" b="1" i="1" dirty="0" err="1">
                <a:latin typeface="Times New Roman" pitchFamily="18" charset="0"/>
                <a:cs typeface="Times New Roman" pitchFamily="18" charset="0"/>
              </a:rPr>
              <a:t>практич</a:t>
            </a:r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50" b="1" i="1" dirty="0" err="1">
                <a:latin typeface="Times New Roman" pitchFamily="18" charset="0"/>
                <a:cs typeface="Times New Roman" pitchFamily="18" charset="0"/>
              </a:rPr>
              <a:t>конф</a:t>
            </a:r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. студ. и </a:t>
            </a:r>
            <a:r>
              <a:rPr lang="ru-RU" sz="1250" b="1" i="1" dirty="0" err="1">
                <a:latin typeface="Times New Roman" pitchFamily="18" charset="0"/>
                <a:cs typeface="Times New Roman" pitchFamily="18" charset="0"/>
              </a:rPr>
              <a:t>аспирант.Ч</a:t>
            </a:r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. 2. - Омск.-2012. - С.31-33.</a:t>
            </a:r>
          </a:p>
          <a:p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250" b="1" i="1" dirty="0" smtClean="0">
                <a:latin typeface="Times New Roman" pitchFamily="18" charset="0"/>
                <a:cs typeface="Times New Roman" pitchFamily="18" charset="0"/>
              </a:rPr>
              <a:t>17</a:t>
            </a:r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.    О волонтерской деятельности: Закон РК // Казахстанская правда. - 2017.- 6 января.</a:t>
            </a:r>
          </a:p>
          <a:p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250" b="1" i="1" dirty="0" smtClean="0">
                <a:latin typeface="Times New Roman" pitchFamily="18" charset="0"/>
                <a:cs typeface="Times New Roman" pitchFamily="18" charset="0"/>
              </a:rPr>
              <a:t>18</a:t>
            </a:r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.    </a:t>
            </a:r>
            <a:r>
              <a:rPr lang="ru-RU" sz="1250" b="1" i="1" dirty="0" err="1">
                <a:latin typeface="Times New Roman" pitchFamily="18" charset="0"/>
                <a:cs typeface="Times New Roman" pitchFamily="18" charset="0"/>
              </a:rPr>
              <a:t>Певаня</a:t>
            </a:r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 М.В. </a:t>
            </a:r>
            <a:r>
              <a:rPr lang="ru-RU" sz="1250" b="1" i="1" dirty="0" err="1">
                <a:latin typeface="Times New Roman" pitchFamily="18" charset="0"/>
                <a:cs typeface="Times New Roman" pitchFamily="18" charset="0"/>
              </a:rPr>
              <a:t>Волонтерство</a:t>
            </a:r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 как социологическая проблема / </a:t>
            </a:r>
            <a:r>
              <a:rPr lang="ru-RU" sz="1250" b="1" i="1" dirty="0" err="1">
                <a:latin typeface="Times New Roman" pitchFamily="18" charset="0"/>
                <a:cs typeface="Times New Roman" pitchFamily="18" charset="0"/>
              </a:rPr>
              <a:t>Певаня</a:t>
            </a:r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 М.В // </a:t>
            </a:r>
            <a:r>
              <a:rPr lang="ru-RU" sz="1250" b="1" i="1" dirty="0" err="1">
                <a:latin typeface="Times New Roman" pitchFamily="18" charset="0"/>
                <a:cs typeface="Times New Roman" pitchFamily="18" charset="0"/>
              </a:rPr>
              <a:t>Социс</a:t>
            </a:r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 . - 2012. - №2.- С. 110-119.</a:t>
            </a:r>
          </a:p>
          <a:p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250" b="1" i="1" dirty="0" smtClean="0">
                <a:latin typeface="Times New Roman" pitchFamily="18" charset="0"/>
                <a:cs typeface="Times New Roman" pitchFamily="18" charset="0"/>
              </a:rPr>
              <a:t>19</a:t>
            </a:r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.    Сикорская Л.Е. Толерантность в представлениях молодых российских и немецких волонтеров социальной работы // CОЦИС. - 2007. - С.  52-59.</a:t>
            </a:r>
          </a:p>
          <a:p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250" b="1" i="1" dirty="0" smtClean="0"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.    Шевченко П.В. Социальная роль Московского </a:t>
            </a:r>
            <a:r>
              <a:rPr lang="ru-RU" sz="1250" b="1" i="1" dirty="0" err="1">
                <a:latin typeface="Times New Roman" pitchFamily="18" charset="0"/>
                <a:cs typeface="Times New Roman" pitchFamily="18" charset="0"/>
              </a:rPr>
              <a:t>волонтерство</a:t>
            </a:r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 / Шевченко П.В // </a:t>
            </a:r>
            <a:r>
              <a:rPr lang="ru-RU" sz="1250" b="1" i="1" dirty="0" err="1">
                <a:latin typeface="Times New Roman" pitchFamily="18" charset="0"/>
                <a:cs typeface="Times New Roman" pitchFamily="18" charset="0"/>
              </a:rPr>
              <a:t>Социс</a:t>
            </a:r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. - 2013. - №8.- С. 60-71.</a:t>
            </a:r>
          </a:p>
          <a:p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250" b="1" i="1" dirty="0" smtClean="0">
                <a:latin typeface="Times New Roman" pitchFamily="18" charset="0"/>
                <a:cs typeface="Times New Roman" pitchFamily="18" charset="0"/>
              </a:rPr>
              <a:t>21</a:t>
            </a:r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.    Щелина Т.Т. "Семья выходного </a:t>
            </a:r>
            <a:r>
              <a:rPr lang="ru-RU" sz="1250" b="1" i="1" dirty="0" err="1">
                <a:latin typeface="Times New Roman" pitchFamily="18" charset="0"/>
                <a:cs typeface="Times New Roman" pitchFamily="18" charset="0"/>
              </a:rPr>
              <a:t>дня";опыт</a:t>
            </a:r>
            <a:r>
              <a:rPr lang="ru-RU" sz="1250" b="1" i="1" dirty="0">
                <a:latin typeface="Times New Roman" pitchFamily="18" charset="0"/>
                <a:cs typeface="Times New Roman" pitchFamily="18" charset="0"/>
              </a:rPr>
              <a:t> организации волонтерской деятельности студентов по оказанию помощи детям-сиротам // Вестник психосоциальной и коррекционно-педагогической работы. - 2003. -№ 4. – С..64-77</a:t>
            </a:r>
          </a:p>
          <a:p>
            <a:endParaRPr lang="ru-RU" sz="125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664907" y="391"/>
            <a:ext cx="41002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Список литературы по </a:t>
            </a:r>
            <a:r>
              <a:rPr lang="ru-RU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волонтерству</a:t>
            </a:r>
            <a:endParaRPr lang="ru-RU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3830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uszn032.ru/upload/iblock/af1/full_NER7wXL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626"/>
            <a:ext cx="9144000" cy="6869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4566667"/>
            <a:ext cx="8424936" cy="2062103"/>
          </a:xfrm>
          <a:prstGeom prst="rect">
            <a:avLst/>
          </a:prstGeom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kk-KZ" sz="3200" b="1" i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КӨРСЕТІЛГЕН ӘДЕБИЕТТЕРМЕН 6 /10 ҒИМАРАТТЫҢ 117, 120, 108, 109, ДӘРІСХАНАЛАРДА ТАНЫСА АЛАСЫЗДАР!</a:t>
            </a:r>
            <a:endParaRPr lang="ru-RU" sz="3200" b="1" i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2449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492</TotalTime>
  <Words>250</Words>
  <Application>Microsoft Office PowerPoint</Application>
  <PresentationFormat>Экран (4:3)</PresentationFormat>
  <Paragraphs>41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 Dbaymakanova</dc:creator>
  <cp:lastModifiedBy>Макаренко Ольга Михайловна</cp:lastModifiedBy>
  <cp:revision>29</cp:revision>
  <dcterms:created xsi:type="dcterms:W3CDTF">2020-02-12T08:45:13Z</dcterms:created>
  <dcterms:modified xsi:type="dcterms:W3CDTF">2020-02-13T10:07:30Z</dcterms:modified>
</cp:coreProperties>
</file>