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Pirou Cyrillic" charset="0"/>
      <p:regular r:id="rId14"/>
    </p:embeddedFont>
    <p:embeddedFont>
      <p:font typeface="Calibri" pitchFamily="34" charset="0"/>
      <p:regular r:id="rId15"/>
      <p:bold r:id="rId16"/>
      <p:italic r:id="rId17"/>
      <p:boldItalic r:id="rId18"/>
    </p:embeddedFont>
    <p:embeddedFont>
      <p:font typeface="Yu Gothic UI Semibold" pitchFamily="34" charset="-128"/>
      <p:bold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6" d="100"/>
          <a:sy n="56" d="100"/>
        </p:scale>
        <p:origin x="-126" y="-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3.sv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5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7208414" y="-1798164"/>
            <a:ext cx="8484241" cy="6694837"/>
          </a:xfrm>
          <a:custGeom>
            <a:avLst/>
            <a:gdLst/>
            <a:ahLst/>
            <a:cxnLst/>
            <a:rect l="l" t="t" r="r" b="b"/>
            <a:pathLst>
              <a:path w="8484241" h="6694837">
                <a:moveTo>
                  <a:pt x="0" y="0"/>
                </a:moveTo>
                <a:lnTo>
                  <a:pt x="8484241" y="0"/>
                </a:lnTo>
                <a:lnTo>
                  <a:pt x="8484241" y="6694837"/>
                </a:lnTo>
                <a:lnTo>
                  <a:pt x="0" y="6694837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3750672">
            <a:off x="14263831" y="-890031"/>
            <a:ext cx="7069364" cy="5578371"/>
          </a:xfrm>
          <a:custGeom>
            <a:avLst/>
            <a:gdLst/>
            <a:ahLst/>
            <a:cxnLst/>
            <a:rect l="l" t="t" r="r" b="b"/>
            <a:pathLst>
              <a:path w="7069364" h="5578371">
                <a:moveTo>
                  <a:pt x="0" y="0"/>
                </a:moveTo>
                <a:lnTo>
                  <a:pt x="7069363" y="0"/>
                </a:lnTo>
                <a:lnTo>
                  <a:pt x="7069363" y="5578371"/>
                </a:lnTo>
                <a:lnTo>
                  <a:pt x="0" y="5578371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400000">
            <a:off x="11713468" y="6642030"/>
            <a:ext cx="8066556" cy="6365246"/>
          </a:xfrm>
          <a:custGeom>
            <a:avLst/>
            <a:gdLst/>
            <a:ahLst/>
            <a:cxnLst/>
            <a:rect l="l" t="t" r="r" b="b"/>
            <a:pathLst>
              <a:path w="8066556" h="6365246">
                <a:moveTo>
                  <a:pt x="0" y="0"/>
                </a:moveTo>
                <a:lnTo>
                  <a:pt x="8066557" y="0"/>
                </a:lnTo>
                <a:lnTo>
                  <a:pt x="8066557" y="6365246"/>
                </a:lnTo>
                <a:lnTo>
                  <a:pt x="0" y="636524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1450535" y="0"/>
            <a:ext cx="4154743" cy="5333216"/>
            <a:chOff x="0" y="0"/>
            <a:chExt cx="643678" cy="82625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43678" cy="826255"/>
            </a:xfrm>
            <a:custGeom>
              <a:avLst/>
              <a:gdLst/>
              <a:ahLst/>
              <a:cxnLst/>
              <a:rect l="l" t="t" r="r" b="b"/>
              <a:pathLst>
                <a:path w="643678" h="826255">
                  <a:moveTo>
                    <a:pt x="0" y="0"/>
                  </a:moveTo>
                  <a:lnTo>
                    <a:pt x="643678" y="0"/>
                  </a:lnTo>
                  <a:lnTo>
                    <a:pt x="643678" y="826255"/>
                  </a:lnTo>
                  <a:lnTo>
                    <a:pt x="0" y="826255"/>
                  </a:lnTo>
                  <a:close/>
                </a:path>
              </a:pathLst>
            </a:custGeom>
            <a:blipFill>
              <a:blip r:embed="rId5" cstate="print"/>
              <a:stretch>
                <a:fillRect t="-7002" b="-7002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1450535" y="6214590"/>
            <a:ext cx="4154743" cy="5319437"/>
            <a:chOff x="0" y="0"/>
            <a:chExt cx="749962" cy="96019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49962" cy="960198"/>
            </a:xfrm>
            <a:custGeom>
              <a:avLst/>
              <a:gdLst/>
              <a:ahLst/>
              <a:cxnLst/>
              <a:rect l="l" t="t" r="r" b="b"/>
              <a:pathLst>
                <a:path w="749962" h="960198">
                  <a:moveTo>
                    <a:pt x="0" y="0"/>
                  </a:moveTo>
                  <a:lnTo>
                    <a:pt x="749962" y="0"/>
                  </a:lnTo>
                  <a:lnTo>
                    <a:pt x="749962" y="960198"/>
                  </a:lnTo>
                  <a:lnTo>
                    <a:pt x="0" y="960198"/>
                  </a:lnTo>
                  <a:close/>
                </a:path>
              </a:pathLst>
            </a:custGeom>
            <a:blipFill>
              <a:blip r:embed="rId6" cstate="print"/>
              <a:stretch>
                <a:fillRect l="-14016" r="-14016"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 rot="1719019">
            <a:off x="-1368854" y="9629424"/>
            <a:ext cx="3531528" cy="2786697"/>
          </a:xfrm>
          <a:custGeom>
            <a:avLst/>
            <a:gdLst/>
            <a:ahLst/>
            <a:cxnLst/>
            <a:rect l="l" t="t" r="r" b="b"/>
            <a:pathLst>
              <a:path w="3531528" h="2786697">
                <a:moveTo>
                  <a:pt x="0" y="0"/>
                </a:moveTo>
                <a:lnTo>
                  <a:pt x="3531528" y="0"/>
                </a:lnTo>
                <a:lnTo>
                  <a:pt x="3531528" y="2786697"/>
                </a:lnTo>
                <a:lnTo>
                  <a:pt x="0" y="2786697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7630716">
            <a:off x="14011328" y="6469115"/>
            <a:ext cx="7069364" cy="5578371"/>
          </a:xfrm>
          <a:custGeom>
            <a:avLst/>
            <a:gdLst/>
            <a:ahLst/>
            <a:cxnLst/>
            <a:rect l="l" t="t" r="r" b="b"/>
            <a:pathLst>
              <a:path w="7069364" h="5578371">
                <a:moveTo>
                  <a:pt x="0" y="0"/>
                </a:moveTo>
                <a:lnTo>
                  <a:pt x="7069364" y="0"/>
                </a:lnTo>
                <a:lnTo>
                  <a:pt x="7069364" y="5578370"/>
                </a:lnTo>
                <a:lnTo>
                  <a:pt x="0" y="557837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606850" y="2554679"/>
            <a:ext cx="11676931" cy="4479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0"/>
              </a:lnSpc>
            </a:pPr>
            <a:r>
              <a:rPr lang="en-US" sz="6657">
                <a:solidFill>
                  <a:srgbClr val="EBE8DE"/>
                </a:solidFill>
                <a:latin typeface="Pirou Cyrillic"/>
                <a:ea typeface="Pirou Cyrillic"/>
                <a:cs typeface="Pirou Cyrillic"/>
                <a:sym typeface="Pirou Cyrillic"/>
              </a:rPr>
              <a:t>115 ЛЕТ </a:t>
            </a:r>
          </a:p>
          <a:p>
            <a:pPr algn="l">
              <a:lnSpc>
                <a:spcPts val="6990"/>
              </a:lnSpc>
            </a:pPr>
            <a:r>
              <a:rPr lang="en-US" sz="6657">
                <a:solidFill>
                  <a:srgbClr val="EBE8DE"/>
                </a:solidFill>
                <a:latin typeface="Pirou Cyrillic"/>
                <a:ea typeface="Pirou Cyrillic"/>
                <a:cs typeface="Pirou Cyrillic"/>
                <a:sym typeface="Pirou Cyrillic"/>
              </a:rPr>
              <a:t>СО ДНЯ РОЖДЕНИЯ КАСЫМА АМАНЖОЛОВА</a:t>
            </a:r>
          </a:p>
          <a:p>
            <a:pPr algn="l">
              <a:lnSpc>
                <a:spcPts val="6990"/>
              </a:lnSpc>
            </a:pPr>
            <a:r>
              <a:rPr lang="en-US" sz="6657">
                <a:solidFill>
                  <a:srgbClr val="EBE8DE"/>
                </a:solidFill>
                <a:latin typeface="Pirou Cyrillic"/>
                <a:ea typeface="Pirou Cyrillic"/>
                <a:cs typeface="Pirou Cyrillic"/>
                <a:sym typeface="Pirou Cyrillic"/>
              </a:rPr>
              <a:t>(1911-1955)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7416203"/>
            <a:ext cx="9300396" cy="782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73"/>
              </a:lnSpc>
            </a:pPr>
            <a:r>
              <a:rPr lang="en-US" sz="5593" dirty="0" err="1">
                <a:solidFill>
                  <a:srgbClr val="EBE8DE"/>
                </a:solidFill>
                <a:latin typeface="Pirou Cyrillic"/>
                <a:ea typeface="Pirou Cyrillic"/>
                <a:cs typeface="Pirou Cyrillic"/>
                <a:sym typeface="Pirou Cyrillic"/>
              </a:rPr>
              <a:t>Певец</a:t>
            </a:r>
            <a:r>
              <a:rPr lang="en-US" sz="5593" dirty="0">
                <a:solidFill>
                  <a:srgbClr val="EBE8DE"/>
                </a:solidFill>
                <a:latin typeface="Pirou Cyrillic"/>
                <a:ea typeface="Pirou Cyrillic"/>
                <a:cs typeface="Pirou Cyrillic"/>
                <a:sym typeface="Pirou Cyrillic"/>
              </a:rPr>
              <a:t> </a:t>
            </a:r>
            <a:r>
              <a:rPr lang="en-US" sz="5593" dirty="0" err="1">
                <a:solidFill>
                  <a:srgbClr val="EBE8DE"/>
                </a:solidFill>
                <a:latin typeface="Pirou Cyrillic"/>
                <a:ea typeface="Pirou Cyrillic"/>
                <a:cs typeface="Pirou Cyrillic"/>
                <a:sym typeface="Pirou Cyrillic"/>
              </a:rPr>
              <a:t>победы</a:t>
            </a:r>
            <a:r>
              <a:rPr lang="en-US" sz="5593" dirty="0" smtClean="0">
                <a:solidFill>
                  <a:srgbClr val="EBE8DE"/>
                </a:solidFill>
                <a:latin typeface="Pirou Cyrillic"/>
                <a:ea typeface="Pirou Cyrillic"/>
                <a:cs typeface="Pirou Cyrillic"/>
                <a:sym typeface="Pirou Cyrillic"/>
              </a:rPr>
              <a:t>, </a:t>
            </a:r>
            <a:r>
              <a:rPr lang="en-US" sz="5593" dirty="0" err="1" smtClean="0">
                <a:solidFill>
                  <a:srgbClr val="EBE8DE"/>
                </a:solidFill>
                <a:latin typeface="Pirou Cyrillic"/>
                <a:ea typeface="Pirou Cyrillic"/>
                <a:cs typeface="Pirou Cyrillic"/>
                <a:sym typeface="Pirou Cyrillic"/>
              </a:rPr>
              <a:t>бури</a:t>
            </a:r>
            <a:r>
              <a:rPr lang="en-US" sz="5593" dirty="0" smtClean="0">
                <a:solidFill>
                  <a:srgbClr val="EBE8DE"/>
                </a:solidFill>
                <a:latin typeface="Pirou Cyrillic"/>
                <a:ea typeface="Pirou Cyrillic"/>
                <a:cs typeface="Pirou Cyrillic"/>
                <a:sym typeface="Pirou Cyrillic"/>
              </a:rPr>
              <a:t> </a:t>
            </a:r>
            <a:r>
              <a:rPr lang="en-US" sz="5593" dirty="0">
                <a:solidFill>
                  <a:srgbClr val="EBE8DE"/>
                </a:solidFill>
                <a:latin typeface="Pirou Cyrillic"/>
                <a:ea typeface="Pirou Cyrillic"/>
                <a:cs typeface="Pirou Cyrillic"/>
                <a:sym typeface="Pirou Cyrillic"/>
              </a:rPr>
              <a:t>и </a:t>
            </a:r>
            <a:r>
              <a:rPr lang="en-US" sz="5593" dirty="0" err="1">
                <a:solidFill>
                  <a:srgbClr val="EBE8DE"/>
                </a:solidFill>
                <a:latin typeface="Pirou Cyrillic"/>
                <a:ea typeface="Pirou Cyrillic"/>
                <a:cs typeface="Pirou Cyrillic"/>
                <a:sym typeface="Pirou Cyrillic"/>
              </a:rPr>
              <a:t>огня</a:t>
            </a:r>
            <a:endParaRPr lang="en-US" sz="5593" dirty="0">
              <a:solidFill>
                <a:srgbClr val="EBE8DE"/>
              </a:solidFill>
              <a:latin typeface="Pirou Cyrillic"/>
              <a:ea typeface="Pirou Cyrillic"/>
              <a:cs typeface="Pirou Cyrillic"/>
              <a:sym typeface="Pirou Cyrill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38888" b="-38888"/>
            </a:stretch>
          </a:blipFill>
        </p:spPr>
      </p:sp>
      <p:sp>
        <p:nvSpPr>
          <p:cNvPr id="3" name="AutoShape 3"/>
          <p:cNvSpPr/>
          <p:nvPr/>
        </p:nvSpPr>
        <p:spPr>
          <a:xfrm flipV="1">
            <a:off x="664648" y="2092922"/>
            <a:ext cx="4524062" cy="19050"/>
          </a:xfrm>
          <a:prstGeom prst="line">
            <a:avLst/>
          </a:prstGeom>
          <a:ln w="38100" cap="flat">
            <a:solidFill>
              <a:srgbClr val="E6DE91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8316557" y="2365746"/>
            <a:ext cx="3727588" cy="6374394"/>
            <a:chOff x="0" y="0"/>
            <a:chExt cx="577501" cy="9875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77501" cy="987560"/>
            </a:xfrm>
            <a:custGeom>
              <a:avLst/>
              <a:gdLst/>
              <a:ahLst/>
              <a:cxnLst/>
              <a:rect l="l" t="t" r="r" b="b"/>
              <a:pathLst>
                <a:path w="577501" h="987560">
                  <a:moveTo>
                    <a:pt x="0" y="0"/>
                  </a:moveTo>
                  <a:lnTo>
                    <a:pt x="577501" y="0"/>
                  </a:lnTo>
                  <a:lnTo>
                    <a:pt x="577501" y="987560"/>
                  </a:lnTo>
                  <a:lnTo>
                    <a:pt x="0" y="987560"/>
                  </a:lnTo>
                  <a:close/>
                </a:path>
              </a:pathLst>
            </a:custGeom>
            <a:blipFill>
              <a:blip r:embed="rId3" cstate="print"/>
              <a:stretch>
                <a:fillRect l="-18669" r="-18669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2885292" y="2365746"/>
            <a:ext cx="4252368" cy="2915962"/>
            <a:chOff x="0" y="0"/>
            <a:chExt cx="658803" cy="45175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58803" cy="451759"/>
            </a:xfrm>
            <a:custGeom>
              <a:avLst/>
              <a:gdLst/>
              <a:ahLst/>
              <a:cxnLst/>
              <a:rect l="l" t="t" r="r" b="b"/>
              <a:pathLst>
                <a:path w="658803" h="451759">
                  <a:moveTo>
                    <a:pt x="0" y="0"/>
                  </a:moveTo>
                  <a:lnTo>
                    <a:pt x="658803" y="0"/>
                  </a:lnTo>
                  <a:lnTo>
                    <a:pt x="658803" y="451759"/>
                  </a:lnTo>
                  <a:lnTo>
                    <a:pt x="0" y="451759"/>
                  </a:lnTo>
                  <a:close/>
                </a:path>
              </a:pathLst>
            </a:custGeom>
            <a:blipFill>
              <a:blip r:embed="rId4" cstate="print"/>
              <a:stretch>
                <a:fillRect l="-18572" r="-18572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 rot="1719019">
            <a:off x="-1511853" y="9367395"/>
            <a:ext cx="3531528" cy="2786697"/>
          </a:xfrm>
          <a:custGeom>
            <a:avLst/>
            <a:gdLst/>
            <a:ahLst/>
            <a:cxnLst/>
            <a:rect l="l" t="t" r="r" b="b"/>
            <a:pathLst>
              <a:path w="3531528" h="2786697">
                <a:moveTo>
                  <a:pt x="0" y="0"/>
                </a:moveTo>
                <a:lnTo>
                  <a:pt x="3531528" y="0"/>
                </a:lnTo>
                <a:lnTo>
                  <a:pt x="3531528" y="2786697"/>
                </a:lnTo>
                <a:lnTo>
                  <a:pt x="0" y="2786697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8860320">
            <a:off x="16248765" y="9367395"/>
            <a:ext cx="3531528" cy="2786697"/>
          </a:xfrm>
          <a:custGeom>
            <a:avLst/>
            <a:gdLst/>
            <a:ahLst/>
            <a:cxnLst/>
            <a:rect l="l" t="t" r="r" b="b"/>
            <a:pathLst>
              <a:path w="3531528" h="2786697">
                <a:moveTo>
                  <a:pt x="0" y="0"/>
                </a:moveTo>
                <a:lnTo>
                  <a:pt x="3531528" y="0"/>
                </a:lnTo>
                <a:lnTo>
                  <a:pt x="3531528" y="2786697"/>
                </a:lnTo>
                <a:lnTo>
                  <a:pt x="0" y="2786697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028700" y="1067772"/>
            <a:ext cx="5984833" cy="102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7314">
                <a:solidFill>
                  <a:srgbClr val="E5E6D3"/>
                </a:solidFill>
                <a:latin typeface="Pirou Cyrillic"/>
                <a:ea typeface="Pirou Cyrillic"/>
                <a:cs typeface="Pirou Cyrillic"/>
                <a:sym typeface="Pirou Cyrillic"/>
              </a:rPr>
              <a:t>Кто он?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64625" y="3747528"/>
            <a:ext cx="7351932" cy="3712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15"/>
              </a:lnSpc>
            </a:pPr>
            <a:r>
              <a:rPr lang="en-US" sz="3010" dirty="0" err="1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Касым</a:t>
            </a:r>
            <a:r>
              <a:rPr lang="en-US" sz="3010" dirty="0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 </a:t>
            </a:r>
            <a:r>
              <a:rPr lang="en-US" sz="3010" dirty="0" err="1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Аманжолов</a:t>
            </a:r>
            <a:r>
              <a:rPr lang="en-US" sz="3010" dirty="0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 - </a:t>
            </a:r>
            <a:r>
              <a:rPr lang="en-US" sz="3010" dirty="0" err="1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выдающийся</a:t>
            </a:r>
            <a:r>
              <a:rPr lang="en-US" sz="3010" dirty="0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 </a:t>
            </a:r>
            <a:r>
              <a:rPr lang="en-US" sz="3010" dirty="0" err="1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казахский</a:t>
            </a:r>
            <a:r>
              <a:rPr lang="en-US" sz="3010" dirty="0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 </a:t>
            </a:r>
            <a:r>
              <a:rPr lang="en-US" sz="3010" dirty="0" err="1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поэт</a:t>
            </a:r>
            <a:r>
              <a:rPr lang="en-US" sz="3010" dirty="0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, </a:t>
            </a:r>
            <a:r>
              <a:rPr lang="en-US" sz="3010" dirty="0" err="1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голос</a:t>
            </a:r>
            <a:r>
              <a:rPr lang="en-US" sz="3010" dirty="0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 </a:t>
            </a:r>
            <a:r>
              <a:rPr lang="en-US" sz="3010" dirty="0" err="1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мужеств</a:t>
            </a:r>
            <a:r>
              <a:rPr lang="en-US" sz="3010" dirty="0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, </a:t>
            </a:r>
            <a:r>
              <a:rPr lang="en-US" sz="3010" dirty="0" err="1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свободы</a:t>
            </a:r>
            <a:r>
              <a:rPr lang="en-US" sz="3010" dirty="0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 и </a:t>
            </a:r>
            <a:r>
              <a:rPr lang="en-US" sz="3010" dirty="0" err="1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внутреннего</a:t>
            </a:r>
            <a:r>
              <a:rPr lang="en-US" sz="3010" dirty="0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 </a:t>
            </a:r>
            <a:r>
              <a:rPr lang="en-US" sz="3010" dirty="0" err="1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огня</a:t>
            </a:r>
            <a:r>
              <a:rPr lang="en-US" sz="3010" dirty="0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.</a:t>
            </a:r>
          </a:p>
          <a:p>
            <a:pPr algn="l">
              <a:lnSpc>
                <a:spcPts val="4215"/>
              </a:lnSpc>
            </a:pPr>
            <a:r>
              <a:rPr lang="en-US" sz="3010" dirty="0" err="1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Его</a:t>
            </a:r>
            <a:r>
              <a:rPr lang="en-US" sz="3010" dirty="0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 </a:t>
            </a:r>
            <a:r>
              <a:rPr lang="en-US" sz="3010" dirty="0" err="1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поэзия</a:t>
            </a:r>
            <a:r>
              <a:rPr lang="en-US" sz="3010" dirty="0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 - </a:t>
            </a:r>
            <a:r>
              <a:rPr lang="en-US" sz="3010" dirty="0" err="1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это</a:t>
            </a:r>
            <a:r>
              <a:rPr lang="en-US" sz="3010" dirty="0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 </a:t>
            </a:r>
            <a:r>
              <a:rPr lang="en-US" sz="3010" dirty="0" err="1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борьба</a:t>
            </a:r>
            <a:r>
              <a:rPr lang="en-US" sz="3010" dirty="0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, </a:t>
            </a:r>
          </a:p>
          <a:p>
            <a:pPr algn="l">
              <a:lnSpc>
                <a:spcPts val="4215"/>
              </a:lnSpc>
            </a:pPr>
            <a:r>
              <a:rPr lang="en-US" sz="3010" dirty="0" err="1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любовь</a:t>
            </a:r>
            <a:r>
              <a:rPr lang="en-US" sz="3010" dirty="0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 к </a:t>
            </a:r>
            <a:r>
              <a:rPr lang="en-US" sz="3010" dirty="0" err="1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Родине</a:t>
            </a:r>
            <a:r>
              <a:rPr lang="en-US" sz="3010" dirty="0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 </a:t>
            </a:r>
          </a:p>
          <a:p>
            <a:pPr algn="l">
              <a:lnSpc>
                <a:spcPts val="4215"/>
              </a:lnSpc>
              <a:spcBef>
                <a:spcPct val="0"/>
              </a:spcBef>
            </a:pPr>
            <a:r>
              <a:rPr lang="en-US" sz="3010" dirty="0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и </a:t>
            </a:r>
            <a:r>
              <a:rPr lang="en-US" sz="3010" dirty="0" err="1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сила</a:t>
            </a:r>
            <a:r>
              <a:rPr lang="en-US" sz="3010" dirty="0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 </a:t>
            </a:r>
            <a:r>
              <a:rPr lang="en-US" sz="3010" dirty="0" err="1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духа</a:t>
            </a:r>
            <a:r>
              <a:rPr lang="en-US" sz="3010" dirty="0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885292" y="6691745"/>
            <a:ext cx="4560114" cy="3026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0"/>
              </a:lnSpc>
              <a:spcBef>
                <a:spcPct val="0"/>
              </a:spcBef>
            </a:pPr>
            <a:r>
              <a:rPr lang="en-US" sz="2450" dirty="0" err="1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Поэт</a:t>
            </a:r>
            <a:r>
              <a:rPr lang="en-US" sz="2450" dirty="0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 </a:t>
            </a:r>
            <a:r>
              <a:rPr lang="en-US" sz="2450" dirty="0" err="1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военного</a:t>
            </a:r>
            <a:r>
              <a:rPr lang="en-US" sz="2450" dirty="0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 </a:t>
            </a:r>
            <a:r>
              <a:rPr lang="en-US" sz="2450" dirty="0" err="1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поколения</a:t>
            </a:r>
            <a:r>
              <a:rPr lang="en-US" sz="2450" dirty="0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, </a:t>
            </a:r>
            <a:r>
              <a:rPr lang="en-US" sz="2450" dirty="0" err="1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он</a:t>
            </a:r>
            <a:r>
              <a:rPr lang="en-US" sz="2450" dirty="0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 </a:t>
            </a:r>
            <a:r>
              <a:rPr lang="en-US" sz="2450" dirty="0" err="1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писал</a:t>
            </a:r>
            <a:r>
              <a:rPr lang="en-US" sz="2450" dirty="0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 о </a:t>
            </a:r>
            <a:r>
              <a:rPr lang="en-US" sz="2450" dirty="0" err="1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человеке</a:t>
            </a:r>
            <a:r>
              <a:rPr lang="en-US" sz="2450" dirty="0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, </a:t>
            </a:r>
            <a:r>
              <a:rPr lang="en-US" sz="2450" dirty="0" err="1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который</a:t>
            </a:r>
            <a:r>
              <a:rPr lang="en-US" sz="2450" dirty="0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 не </a:t>
            </a:r>
            <a:r>
              <a:rPr lang="en-US" sz="2450" dirty="0" err="1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сдается</a:t>
            </a:r>
            <a:r>
              <a:rPr lang="en-US" sz="2450" dirty="0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 </a:t>
            </a:r>
            <a:r>
              <a:rPr lang="en-US" sz="2450" dirty="0" err="1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перед</a:t>
            </a:r>
            <a:r>
              <a:rPr lang="en-US" sz="2450" dirty="0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 </a:t>
            </a:r>
            <a:r>
              <a:rPr lang="en-US" sz="2450" dirty="0" err="1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испытаниями</a:t>
            </a:r>
            <a:r>
              <a:rPr lang="en-US" sz="2450" dirty="0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 и </a:t>
            </a:r>
            <a:r>
              <a:rPr lang="en-US" sz="2450" dirty="0" err="1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верит</a:t>
            </a:r>
            <a:r>
              <a:rPr lang="en-US" sz="2450" dirty="0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 в </a:t>
            </a:r>
            <a:r>
              <a:rPr lang="en-US" sz="2450" dirty="0" err="1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победу</a:t>
            </a:r>
            <a:r>
              <a:rPr lang="en-US" sz="2450" dirty="0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, </a:t>
            </a:r>
            <a:r>
              <a:rPr lang="en-US" sz="2450" dirty="0" err="1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жизнь</a:t>
            </a:r>
            <a:r>
              <a:rPr lang="en-US" sz="2450" dirty="0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 и </a:t>
            </a:r>
            <a:r>
              <a:rPr lang="en-US" sz="2450" dirty="0" err="1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будущее</a:t>
            </a:r>
            <a:r>
              <a:rPr lang="en-US" sz="2450" dirty="0">
                <a:solidFill>
                  <a:srgbClr val="E5E6D3"/>
                </a:solidFill>
                <a:latin typeface="Zantiqa"/>
                <a:ea typeface="Zantiqa"/>
                <a:cs typeface="Zantiqa"/>
                <a:sym typeface="Zantiqa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2365746"/>
            <a:ext cx="4339523" cy="6273347"/>
            <a:chOff x="0" y="0"/>
            <a:chExt cx="672306" cy="97190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72306" cy="971906"/>
            </a:xfrm>
            <a:custGeom>
              <a:avLst/>
              <a:gdLst/>
              <a:ahLst/>
              <a:cxnLst/>
              <a:rect l="l" t="t" r="r" b="b"/>
              <a:pathLst>
                <a:path w="672306" h="971906">
                  <a:moveTo>
                    <a:pt x="0" y="0"/>
                  </a:moveTo>
                  <a:lnTo>
                    <a:pt x="672306" y="0"/>
                  </a:lnTo>
                  <a:lnTo>
                    <a:pt x="672306" y="971906"/>
                  </a:lnTo>
                  <a:lnTo>
                    <a:pt x="0" y="971906"/>
                  </a:lnTo>
                  <a:close/>
                </a:path>
              </a:pathLst>
            </a:custGeom>
            <a:blipFill>
              <a:blip r:embed="rId3" cstate="print"/>
              <a:stretch>
                <a:fillRect l="-7175" r="-109804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4158894" y="2365746"/>
            <a:ext cx="4339523" cy="6374394"/>
            <a:chOff x="0" y="0"/>
            <a:chExt cx="672306" cy="98756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72306" cy="987560"/>
            </a:xfrm>
            <a:custGeom>
              <a:avLst/>
              <a:gdLst/>
              <a:ahLst/>
              <a:cxnLst/>
              <a:rect l="l" t="t" r="r" b="b"/>
              <a:pathLst>
                <a:path w="672306" h="987560">
                  <a:moveTo>
                    <a:pt x="0" y="0"/>
                  </a:moveTo>
                  <a:lnTo>
                    <a:pt x="672306" y="0"/>
                  </a:lnTo>
                  <a:lnTo>
                    <a:pt x="672306" y="987560"/>
                  </a:lnTo>
                  <a:lnTo>
                    <a:pt x="0" y="987560"/>
                  </a:lnTo>
                  <a:close/>
                </a:path>
              </a:pathLst>
            </a:custGeom>
            <a:blipFill>
              <a:blip r:embed="rId4" cstate="print"/>
              <a:stretch>
                <a:fillRect l="-4808" r="-4808"/>
              </a:stretch>
            </a:blipFill>
          </p:spPr>
        </p:sp>
      </p:grpSp>
      <p:sp>
        <p:nvSpPr>
          <p:cNvPr id="7" name="AutoShape 7"/>
          <p:cNvSpPr/>
          <p:nvPr/>
        </p:nvSpPr>
        <p:spPr>
          <a:xfrm flipH="1" flipV="1">
            <a:off x="4615166" y="3557388"/>
            <a:ext cx="0" cy="1179211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 flipH="1" flipV="1">
            <a:off x="13462788" y="6613495"/>
            <a:ext cx="0" cy="1179211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Freeform 9"/>
          <p:cNvSpPr/>
          <p:nvPr/>
        </p:nvSpPr>
        <p:spPr>
          <a:xfrm rot="1719019">
            <a:off x="-1511853" y="9367395"/>
            <a:ext cx="3531528" cy="2786697"/>
          </a:xfrm>
          <a:custGeom>
            <a:avLst/>
            <a:gdLst/>
            <a:ahLst/>
            <a:cxnLst/>
            <a:rect l="l" t="t" r="r" b="b"/>
            <a:pathLst>
              <a:path w="3531528" h="2786697">
                <a:moveTo>
                  <a:pt x="0" y="0"/>
                </a:moveTo>
                <a:lnTo>
                  <a:pt x="3531528" y="0"/>
                </a:lnTo>
                <a:lnTo>
                  <a:pt x="3531528" y="2786697"/>
                </a:lnTo>
                <a:lnTo>
                  <a:pt x="0" y="2786697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8860320">
            <a:off x="16248765" y="9367395"/>
            <a:ext cx="3531528" cy="2786697"/>
          </a:xfrm>
          <a:custGeom>
            <a:avLst/>
            <a:gdLst/>
            <a:ahLst/>
            <a:cxnLst/>
            <a:rect l="l" t="t" r="r" b="b"/>
            <a:pathLst>
              <a:path w="3531528" h="2786697">
                <a:moveTo>
                  <a:pt x="0" y="0"/>
                </a:moveTo>
                <a:lnTo>
                  <a:pt x="3531528" y="0"/>
                </a:lnTo>
                <a:lnTo>
                  <a:pt x="3531528" y="2786697"/>
                </a:lnTo>
                <a:lnTo>
                  <a:pt x="0" y="2786697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4596116" y="1121521"/>
            <a:ext cx="9965151" cy="102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7314">
                <a:solidFill>
                  <a:srgbClr val="EBE8DE"/>
                </a:solidFill>
                <a:latin typeface="Pirou Cyrillic"/>
                <a:ea typeface="Pirou Cyrillic"/>
                <a:cs typeface="Pirou Cyrillic"/>
                <a:sym typeface="Pirou Cyrillic"/>
              </a:rPr>
              <a:t>Краткая биография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844262" y="3481188"/>
            <a:ext cx="8599477" cy="4078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38"/>
              </a:lnSpc>
            </a:pPr>
            <a:r>
              <a:rPr lang="en-US" sz="3435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КАСЫМ АМАНЖОЛОВ РОДИЛСЯ В 1911 ГОДУ В КАРАГАНДИНСКОЙ ОБЛАСТИ. С РАННИХ ЛЕТ ПРОЯВИЛ ИНТЕРЕС К ЛИТЕРАТУРЕ И ПОЭЗИИ. ПРОЖИЛ НЕПРОСТУЮ, НАСЫЩЕННУЮ СОБЫТИЯМИ ЖИЗНИ, ПОЛНУЮ ИСПЫТАНИЙ И БОРЬБЫ.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2572140"/>
            <a:ext cx="4495790" cy="5522397"/>
            <a:chOff x="0" y="0"/>
            <a:chExt cx="696515" cy="85556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96515" cy="855564"/>
            </a:xfrm>
            <a:custGeom>
              <a:avLst/>
              <a:gdLst/>
              <a:ahLst/>
              <a:cxnLst/>
              <a:rect l="l" t="t" r="r" b="b"/>
              <a:pathLst>
                <a:path w="696515" h="855564">
                  <a:moveTo>
                    <a:pt x="0" y="0"/>
                  </a:moveTo>
                  <a:lnTo>
                    <a:pt x="696515" y="0"/>
                  </a:lnTo>
                  <a:lnTo>
                    <a:pt x="696515" y="855564"/>
                  </a:lnTo>
                  <a:lnTo>
                    <a:pt x="0" y="855564"/>
                  </a:lnTo>
                  <a:close/>
                </a:path>
              </a:pathLst>
            </a:custGeom>
            <a:blipFill>
              <a:blip r:embed="rId3" cstate="print"/>
              <a:stretch>
                <a:fillRect l="-6433" t="-5794" r="-4633" b="-20958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5400665" y="2572140"/>
            <a:ext cx="3701398" cy="2433670"/>
            <a:chOff x="0" y="0"/>
            <a:chExt cx="573443" cy="37703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73443" cy="377039"/>
            </a:xfrm>
            <a:custGeom>
              <a:avLst/>
              <a:gdLst/>
              <a:ahLst/>
              <a:cxnLst/>
              <a:rect l="l" t="t" r="r" b="b"/>
              <a:pathLst>
                <a:path w="573443" h="377039">
                  <a:moveTo>
                    <a:pt x="0" y="0"/>
                  </a:moveTo>
                  <a:lnTo>
                    <a:pt x="573443" y="0"/>
                  </a:lnTo>
                  <a:lnTo>
                    <a:pt x="573443" y="377039"/>
                  </a:lnTo>
                  <a:lnTo>
                    <a:pt x="0" y="377039"/>
                  </a:lnTo>
                  <a:close/>
                </a:path>
              </a:pathLst>
            </a:custGeom>
            <a:blipFill>
              <a:blip r:embed="rId4" cstate="print"/>
              <a:stretch>
                <a:fillRect l="-459" r="-459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 rot="1719019">
            <a:off x="-1511853" y="9367395"/>
            <a:ext cx="3531528" cy="2786697"/>
          </a:xfrm>
          <a:custGeom>
            <a:avLst/>
            <a:gdLst/>
            <a:ahLst/>
            <a:cxnLst/>
            <a:rect l="l" t="t" r="r" b="b"/>
            <a:pathLst>
              <a:path w="3531528" h="2786697">
                <a:moveTo>
                  <a:pt x="0" y="0"/>
                </a:moveTo>
                <a:lnTo>
                  <a:pt x="3531528" y="0"/>
                </a:lnTo>
                <a:lnTo>
                  <a:pt x="3531528" y="2786697"/>
                </a:lnTo>
                <a:lnTo>
                  <a:pt x="0" y="2786697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8860320">
            <a:off x="16248765" y="9367395"/>
            <a:ext cx="3531528" cy="2786697"/>
          </a:xfrm>
          <a:custGeom>
            <a:avLst/>
            <a:gdLst/>
            <a:ahLst/>
            <a:cxnLst/>
            <a:rect l="l" t="t" r="r" b="b"/>
            <a:pathLst>
              <a:path w="3531528" h="2786697">
                <a:moveTo>
                  <a:pt x="0" y="0"/>
                </a:moveTo>
                <a:lnTo>
                  <a:pt x="3531528" y="0"/>
                </a:lnTo>
                <a:lnTo>
                  <a:pt x="3531528" y="2786697"/>
                </a:lnTo>
                <a:lnTo>
                  <a:pt x="0" y="2786697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361978" y="2638815"/>
            <a:ext cx="9089308" cy="771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90"/>
              </a:lnSpc>
            </a:pPr>
            <a:r>
              <a:rPr lang="en-US" sz="5514">
                <a:solidFill>
                  <a:srgbClr val="EBE8DE"/>
                </a:solidFill>
                <a:latin typeface="Pirou Cyrillic"/>
                <a:ea typeface="Pirou Cyrillic"/>
                <a:cs typeface="Pirou Cyrillic"/>
                <a:sym typeface="Pirou Cyrillic"/>
              </a:rPr>
              <a:t>Поэт военного поколения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400665" y="5467790"/>
            <a:ext cx="12200590" cy="2587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24"/>
              </a:lnSpc>
            </a:pPr>
            <a:r>
              <a:rPr lang="en-US" sz="2946" dirty="0" smtClean="0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ВО </a:t>
            </a:r>
            <a:r>
              <a:rPr lang="en-US" sz="2946" dirty="0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ВРЕМЯ ВЕЛИКОЙ ОТЕЧЕСТВЕННОЙ ВОЙНЫ ПОЭТ НАХОДИЛСЯ НА ФРОНТЕ. ВОЙНА СТАЛА ВАЖНЕЙШЕЙ ТЕМОЙ ЕГО ТВОРЧЕСТВА.</a:t>
            </a:r>
          </a:p>
          <a:p>
            <a:pPr algn="l">
              <a:lnSpc>
                <a:spcPts val="4124"/>
              </a:lnSpc>
            </a:pPr>
            <a:r>
              <a:rPr lang="en-US" sz="2946" dirty="0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ОН ПИСАЛ О СОЛДАТЕ, МУЖЕСТВЕ, БОЛИ УТРАТ И ВЕРЕ В ПОБЕДУ.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4161197"/>
            <a:ext cx="5561634" cy="2894491"/>
            <a:chOff x="0" y="0"/>
            <a:chExt cx="673132" cy="35032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73132" cy="350324"/>
            </a:xfrm>
            <a:custGeom>
              <a:avLst/>
              <a:gdLst/>
              <a:ahLst/>
              <a:cxnLst/>
              <a:rect l="l" t="t" r="r" b="b"/>
              <a:pathLst>
                <a:path w="673132" h="350324">
                  <a:moveTo>
                    <a:pt x="0" y="0"/>
                  </a:moveTo>
                  <a:lnTo>
                    <a:pt x="673132" y="0"/>
                  </a:lnTo>
                  <a:lnTo>
                    <a:pt x="673132" y="350324"/>
                  </a:lnTo>
                  <a:lnTo>
                    <a:pt x="0" y="350324"/>
                  </a:lnTo>
                  <a:close/>
                </a:path>
              </a:pathLst>
            </a:custGeom>
            <a:blipFill>
              <a:blip r:embed="rId3" cstate="print"/>
              <a:stretch>
                <a:fillRect t="-14008" b="-14008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5901251" y="4161197"/>
            <a:ext cx="6485498" cy="2894491"/>
            <a:chOff x="0" y="0"/>
            <a:chExt cx="784948" cy="35032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84948" cy="350324"/>
            </a:xfrm>
            <a:custGeom>
              <a:avLst/>
              <a:gdLst/>
              <a:ahLst/>
              <a:cxnLst/>
              <a:rect l="l" t="t" r="r" b="b"/>
              <a:pathLst>
                <a:path w="784948" h="350324">
                  <a:moveTo>
                    <a:pt x="0" y="0"/>
                  </a:moveTo>
                  <a:lnTo>
                    <a:pt x="784948" y="0"/>
                  </a:lnTo>
                  <a:lnTo>
                    <a:pt x="784948" y="350324"/>
                  </a:lnTo>
                  <a:lnTo>
                    <a:pt x="0" y="350324"/>
                  </a:lnTo>
                  <a:close/>
                </a:path>
              </a:pathLst>
            </a:custGeom>
            <a:blipFill>
              <a:blip r:embed="rId4" cstate="print"/>
              <a:stretch>
                <a:fillRect t="-33915" b="-33915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2726366" y="4161197"/>
            <a:ext cx="5561634" cy="2894491"/>
            <a:chOff x="0" y="0"/>
            <a:chExt cx="673132" cy="35032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73132" cy="350324"/>
            </a:xfrm>
            <a:custGeom>
              <a:avLst/>
              <a:gdLst/>
              <a:ahLst/>
              <a:cxnLst/>
              <a:rect l="l" t="t" r="r" b="b"/>
              <a:pathLst>
                <a:path w="673132" h="350324">
                  <a:moveTo>
                    <a:pt x="0" y="0"/>
                  </a:moveTo>
                  <a:lnTo>
                    <a:pt x="673132" y="0"/>
                  </a:lnTo>
                  <a:lnTo>
                    <a:pt x="673132" y="350324"/>
                  </a:lnTo>
                  <a:lnTo>
                    <a:pt x="0" y="350324"/>
                  </a:lnTo>
                  <a:close/>
                </a:path>
              </a:pathLst>
            </a:custGeom>
            <a:blipFill>
              <a:blip r:embed="rId5" cstate="print"/>
              <a:stretch>
                <a:fillRect l="-5131" t="-3586" b="-9085"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 rot="1719019">
            <a:off x="-1511853" y="9367395"/>
            <a:ext cx="3531528" cy="2786697"/>
          </a:xfrm>
          <a:custGeom>
            <a:avLst/>
            <a:gdLst/>
            <a:ahLst/>
            <a:cxnLst/>
            <a:rect l="l" t="t" r="r" b="b"/>
            <a:pathLst>
              <a:path w="3531528" h="2786697">
                <a:moveTo>
                  <a:pt x="0" y="0"/>
                </a:moveTo>
                <a:lnTo>
                  <a:pt x="3531528" y="0"/>
                </a:lnTo>
                <a:lnTo>
                  <a:pt x="3531528" y="2786697"/>
                </a:lnTo>
                <a:lnTo>
                  <a:pt x="0" y="2786697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8860320">
            <a:off x="16248765" y="9367395"/>
            <a:ext cx="3531528" cy="2786697"/>
          </a:xfrm>
          <a:custGeom>
            <a:avLst/>
            <a:gdLst/>
            <a:ahLst/>
            <a:cxnLst/>
            <a:rect l="l" t="t" r="r" b="b"/>
            <a:pathLst>
              <a:path w="3531528" h="2786697">
                <a:moveTo>
                  <a:pt x="0" y="0"/>
                </a:moveTo>
                <a:lnTo>
                  <a:pt x="3531528" y="0"/>
                </a:lnTo>
                <a:lnTo>
                  <a:pt x="3531528" y="2786697"/>
                </a:lnTo>
                <a:lnTo>
                  <a:pt x="0" y="2786697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470998" y="2462453"/>
            <a:ext cx="13346003" cy="102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80"/>
              </a:lnSpc>
            </a:pPr>
            <a:r>
              <a:rPr lang="en-US" sz="7314">
                <a:solidFill>
                  <a:srgbClr val="EBE8DE"/>
                </a:solidFill>
                <a:latin typeface="Pirou Cyrillic"/>
                <a:ea typeface="Pirou Cyrillic"/>
                <a:cs typeface="Pirou Cyrillic"/>
                <a:sym typeface="Pirou Cyrillic"/>
              </a:rPr>
              <a:t>Певец победы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51737" y="7674812"/>
            <a:ext cx="15384526" cy="749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2"/>
              </a:lnSpc>
            </a:pPr>
            <a:r>
              <a:rPr lang="en-US" sz="2116" dirty="0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В </a:t>
            </a:r>
            <a:r>
              <a:rPr lang="en-US" sz="2116" dirty="0" err="1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стихах</a:t>
            </a:r>
            <a:r>
              <a:rPr lang="en-US" sz="2116" dirty="0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 </a:t>
            </a:r>
            <a:r>
              <a:rPr lang="en-US" sz="2116" dirty="0" err="1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Аманжолова</a:t>
            </a:r>
            <a:r>
              <a:rPr lang="en-US" sz="2116" dirty="0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 </a:t>
            </a:r>
            <a:r>
              <a:rPr lang="en-US" sz="2116" dirty="0" err="1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Победа</a:t>
            </a:r>
            <a:r>
              <a:rPr lang="en-US" sz="2116" dirty="0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 - </a:t>
            </a:r>
            <a:r>
              <a:rPr lang="en-US" sz="2116" dirty="0" err="1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это</a:t>
            </a:r>
            <a:r>
              <a:rPr lang="en-US" sz="2116" dirty="0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 не </a:t>
            </a:r>
            <a:r>
              <a:rPr lang="en-US" sz="2116" dirty="0" err="1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только</a:t>
            </a:r>
            <a:r>
              <a:rPr lang="en-US" sz="2116" dirty="0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 </a:t>
            </a:r>
            <a:r>
              <a:rPr lang="en-US" sz="2116" dirty="0" err="1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радость</a:t>
            </a:r>
            <a:r>
              <a:rPr lang="en-US" sz="2116" dirty="0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, </a:t>
            </a:r>
            <a:r>
              <a:rPr lang="en-US" sz="2116" dirty="0" err="1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но</a:t>
            </a:r>
            <a:r>
              <a:rPr lang="en-US" sz="2116" dirty="0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 и </a:t>
            </a:r>
            <a:r>
              <a:rPr lang="en-US" sz="2116" dirty="0" err="1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память</a:t>
            </a:r>
            <a:r>
              <a:rPr lang="en-US" sz="2116" dirty="0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 о </a:t>
            </a:r>
            <a:r>
              <a:rPr lang="en-US" sz="2116" dirty="0" err="1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тех</a:t>
            </a:r>
            <a:r>
              <a:rPr lang="en-US" sz="2116" dirty="0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, </a:t>
            </a:r>
            <a:r>
              <a:rPr lang="en-US" sz="2116" dirty="0" err="1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кто</a:t>
            </a:r>
            <a:r>
              <a:rPr lang="en-US" sz="2116" dirty="0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 не </a:t>
            </a:r>
            <a:r>
              <a:rPr lang="en-US" sz="2116" dirty="0" err="1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вернулся</a:t>
            </a:r>
            <a:r>
              <a:rPr lang="en-US" sz="2116" dirty="0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 с </a:t>
            </a:r>
            <a:r>
              <a:rPr lang="en-US" sz="2116" dirty="0" err="1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войны</a:t>
            </a:r>
            <a:r>
              <a:rPr lang="en-US" sz="2116" dirty="0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. </a:t>
            </a:r>
          </a:p>
          <a:p>
            <a:pPr algn="ctr">
              <a:lnSpc>
                <a:spcPts val="2962"/>
              </a:lnSpc>
              <a:spcBef>
                <a:spcPct val="0"/>
              </a:spcBef>
            </a:pPr>
            <a:r>
              <a:rPr lang="en-US" sz="2116" dirty="0" err="1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Поэт</a:t>
            </a:r>
            <a:r>
              <a:rPr lang="en-US" sz="2116" dirty="0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 </a:t>
            </a:r>
            <a:r>
              <a:rPr lang="en-US" sz="2116" dirty="0" err="1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вопевает</a:t>
            </a:r>
            <a:r>
              <a:rPr lang="en-US" sz="2116" dirty="0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 </a:t>
            </a:r>
            <a:r>
              <a:rPr lang="en-US" sz="2116" dirty="0" err="1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героизм</a:t>
            </a:r>
            <a:r>
              <a:rPr lang="en-US" sz="2116" dirty="0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 </a:t>
            </a:r>
            <a:r>
              <a:rPr lang="en-US" sz="2116" dirty="0" err="1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простых</a:t>
            </a:r>
            <a:r>
              <a:rPr lang="en-US" sz="2116" dirty="0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 </a:t>
            </a:r>
            <a:r>
              <a:rPr lang="en-US" sz="2116" dirty="0" err="1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людей</a:t>
            </a:r>
            <a:r>
              <a:rPr lang="en-US" sz="2116" dirty="0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 и </a:t>
            </a:r>
            <a:r>
              <a:rPr lang="en-US" sz="2116" dirty="0" err="1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силу</a:t>
            </a:r>
            <a:r>
              <a:rPr lang="en-US" sz="2116" dirty="0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 </a:t>
            </a:r>
            <a:r>
              <a:rPr lang="en-US" sz="2116" dirty="0" err="1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народного</a:t>
            </a:r>
            <a:r>
              <a:rPr lang="en-US" sz="2116" dirty="0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 </a:t>
            </a:r>
            <a:r>
              <a:rPr lang="en-US" sz="2116" dirty="0" err="1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духа</a:t>
            </a:r>
            <a:r>
              <a:rPr lang="en-US" sz="2116" dirty="0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293301" y="2253547"/>
            <a:ext cx="4388191" cy="8033453"/>
            <a:chOff x="0" y="0"/>
            <a:chExt cx="679846" cy="124459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79846" cy="1244592"/>
            </a:xfrm>
            <a:custGeom>
              <a:avLst/>
              <a:gdLst/>
              <a:ahLst/>
              <a:cxnLst/>
              <a:rect l="l" t="t" r="r" b="b"/>
              <a:pathLst>
                <a:path w="679846" h="1244592">
                  <a:moveTo>
                    <a:pt x="0" y="0"/>
                  </a:moveTo>
                  <a:lnTo>
                    <a:pt x="679846" y="0"/>
                  </a:lnTo>
                  <a:lnTo>
                    <a:pt x="679846" y="1244592"/>
                  </a:lnTo>
                  <a:lnTo>
                    <a:pt x="0" y="1244592"/>
                  </a:lnTo>
                  <a:close/>
                </a:path>
              </a:pathLst>
            </a:custGeom>
            <a:blipFill>
              <a:blip r:embed="rId3" cstate="print"/>
              <a:stretch>
                <a:fillRect l="-1488" r="-1488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406311" y="4926529"/>
            <a:ext cx="293667" cy="293667"/>
            <a:chOff x="0" y="0"/>
            <a:chExt cx="77344" cy="7734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7344" cy="77344"/>
            </a:xfrm>
            <a:custGeom>
              <a:avLst/>
              <a:gdLst/>
              <a:ahLst/>
              <a:cxnLst/>
              <a:rect l="l" t="t" r="r" b="b"/>
              <a:pathLst>
                <a:path w="77344" h="77344">
                  <a:moveTo>
                    <a:pt x="0" y="0"/>
                  </a:moveTo>
                  <a:lnTo>
                    <a:pt x="77344" y="0"/>
                  </a:lnTo>
                  <a:lnTo>
                    <a:pt x="77344" y="77344"/>
                  </a:lnTo>
                  <a:lnTo>
                    <a:pt x="0" y="77344"/>
                  </a:lnTo>
                  <a:close/>
                </a:path>
              </a:pathLst>
            </a:custGeom>
            <a:solidFill>
              <a:srgbClr val="EBE8DE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28575"/>
              <a:ext cx="77344" cy="487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5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497814" y="5073363"/>
            <a:ext cx="293667" cy="293667"/>
            <a:chOff x="0" y="0"/>
            <a:chExt cx="77344" cy="7734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7344" cy="77344"/>
            </a:xfrm>
            <a:custGeom>
              <a:avLst/>
              <a:gdLst/>
              <a:ahLst/>
              <a:cxnLst/>
              <a:rect l="l" t="t" r="r" b="b"/>
              <a:pathLst>
                <a:path w="77344" h="77344">
                  <a:moveTo>
                    <a:pt x="0" y="0"/>
                  </a:moveTo>
                  <a:lnTo>
                    <a:pt x="77344" y="0"/>
                  </a:lnTo>
                  <a:lnTo>
                    <a:pt x="77344" y="77344"/>
                  </a:lnTo>
                  <a:lnTo>
                    <a:pt x="0" y="77344"/>
                  </a:lnTo>
                  <a:close/>
                </a:path>
              </a:pathLst>
            </a:custGeom>
            <a:solidFill>
              <a:srgbClr val="EBE8DE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28575"/>
              <a:ext cx="77344" cy="487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5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1719019">
            <a:off x="-1359453" y="9519795"/>
            <a:ext cx="3531528" cy="2786697"/>
          </a:xfrm>
          <a:custGeom>
            <a:avLst/>
            <a:gdLst/>
            <a:ahLst/>
            <a:cxnLst/>
            <a:rect l="l" t="t" r="r" b="b"/>
            <a:pathLst>
              <a:path w="3531528" h="2786697">
                <a:moveTo>
                  <a:pt x="0" y="0"/>
                </a:moveTo>
                <a:lnTo>
                  <a:pt x="3531528" y="0"/>
                </a:lnTo>
                <a:lnTo>
                  <a:pt x="3531528" y="2786697"/>
                </a:lnTo>
                <a:lnTo>
                  <a:pt x="0" y="2786697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8860320">
            <a:off x="14306237" y="8615907"/>
            <a:ext cx="6124385" cy="4832696"/>
          </a:xfrm>
          <a:custGeom>
            <a:avLst/>
            <a:gdLst/>
            <a:ahLst/>
            <a:cxnLst/>
            <a:rect l="l" t="t" r="r" b="b"/>
            <a:pathLst>
              <a:path w="6124385" h="4832696">
                <a:moveTo>
                  <a:pt x="0" y="0"/>
                </a:moveTo>
                <a:lnTo>
                  <a:pt x="6124385" y="0"/>
                </a:lnTo>
                <a:lnTo>
                  <a:pt x="6124385" y="4832696"/>
                </a:lnTo>
                <a:lnTo>
                  <a:pt x="0" y="4832696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699979" y="1228397"/>
            <a:ext cx="10013154" cy="102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7314">
                <a:solidFill>
                  <a:srgbClr val="EBE8DE"/>
                </a:solidFill>
                <a:latin typeface="Pirou Cyrillic"/>
                <a:ea typeface="Pirou Cyrillic"/>
                <a:cs typeface="Pirou Cyrillic"/>
                <a:sym typeface="Pirou Cyrillic"/>
              </a:rPr>
              <a:t>Певец бури и огня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88436" y="5057775"/>
            <a:ext cx="6295315" cy="2900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19"/>
              </a:lnSpc>
            </a:pPr>
            <a:r>
              <a:rPr lang="en-US" sz="2728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Образы бури и огня часто встречаются в его поэзии. </a:t>
            </a:r>
          </a:p>
          <a:p>
            <a:pPr algn="l">
              <a:lnSpc>
                <a:spcPts val="3819"/>
              </a:lnSpc>
              <a:spcBef>
                <a:spcPct val="0"/>
              </a:spcBef>
            </a:pPr>
            <a:r>
              <a:rPr lang="en-US" sz="2728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Они символизируют внутреннюю борьбу, характер поэта и его стремление к свободе.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791482" y="5366636"/>
            <a:ext cx="4467818" cy="1184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31"/>
              </a:lnSpc>
            </a:pPr>
            <a:r>
              <a:rPr lang="en-US" sz="2505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ЕГО СТИХИ ЗВУЧАТ СТРАСТНО, НАПРЯЖЕННО И ИСКРЕННЕ.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780336" y="4059776"/>
            <a:ext cx="6683886" cy="2889953"/>
            <a:chOff x="0" y="0"/>
            <a:chExt cx="1035509" cy="4477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35509" cy="447729"/>
            </a:xfrm>
            <a:custGeom>
              <a:avLst/>
              <a:gdLst/>
              <a:ahLst/>
              <a:cxnLst/>
              <a:rect l="l" t="t" r="r" b="b"/>
              <a:pathLst>
                <a:path w="1035509" h="447729">
                  <a:moveTo>
                    <a:pt x="0" y="0"/>
                  </a:moveTo>
                  <a:lnTo>
                    <a:pt x="1035509" y="0"/>
                  </a:lnTo>
                  <a:lnTo>
                    <a:pt x="1035509" y="447729"/>
                  </a:lnTo>
                  <a:lnTo>
                    <a:pt x="0" y="447729"/>
                  </a:lnTo>
                  <a:close/>
                </a:path>
              </a:pathLst>
            </a:custGeom>
            <a:blipFill>
              <a:blip r:embed="rId3" cstate="print"/>
              <a:stretch>
                <a:fillRect l="-5193" t="-12515" r="-5360" b="-79251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9417531" y="4059776"/>
            <a:ext cx="6683886" cy="2889953"/>
            <a:chOff x="0" y="0"/>
            <a:chExt cx="1035509" cy="44772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35509" cy="447729"/>
            </a:xfrm>
            <a:custGeom>
              <a:avLst/>
              <a:gdLst/>
              <a:ahLst/>
              <a:cxnLst/>
              <a:rect l="l" t="t" r="r" b="b"/>
              <a:pathLst>
                <a:path w="1035509" h="447729">
                  <a:moveTo>
                    <a:pt x="0" y="0"/>
                  </a:moveTo>
                  <a:lnTo>
                    <a:pt x="1035509" y="0"/>
                  </a:lnTo>
                  <a:lnTo>
                    <a:pt x="1035509" y="447729"/>
                  </a:lnTo>
                  <a:lnTo>
                    <a:pt x="0" y="447729"/>
                  </a:lnTo>
                  <a:close/>
                </a:path>
              </a:pathLst>
            </a:custGeom>
            <a:blipFill>
              <a:blip r:embed="rId4" cstate="print"/>
              <a:stretch>
                <a:fillRect t="-11839" b="-18297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 rot="1719019">
            <a:off x="-1511853" y="9367395"/>
            <a:ext cx="3531528" cy="2786697"/>
          </a:xfrm>
          <a:custGeom>
            <a:avLst/>
            <a:gdLst/>
            <a:ahLst/>
            <a:cxnLst/>
            <a:rect l="l" t="t" r="r" b="b"/>
            <a:pathLst>
              <a:path w="3531528" h="2786697">
                <a:moveTo>
                  <a:pt x="0" y="0"/>
                </a:moveTo>
                <a:lnTo>
                  <a:pt x="3531528" y="0"/>
                </a:lnTo>
                <a:lnTo>
                  <a:pt x="3531528" y="2786697"/>
                </a:lnTo>
                <a:lnTo>
                  <a:pt x="0" y="2786697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8860320">
            <a:off x="16248765" y="9367395"/>
            <a:ext cx="3531528" cy="2786697"/>
          </a:xfrm>
          <a:custGeom>
            <a:avLst/>
            <a:gdLst/>
            <a:ahLst/>
            <a:cxnLst/>
            <a:rect l="l" t="t" r="r" b="b"/>
            <a:pathLst>
              <a:path w="3531528" h="2786697">
                <a:moveTo>
                  <a:pt x="0" y="0"/>
                </a:moveTo>
                <a:lnTo>
                  <a:pt x="3531528" y="0"/>
                </a:lnTo>
                <a:lnTo>
                  <a:pt x="3531528" y="2786697"/>
                </a:lnTo>
                <a:lnTo>
                  <a:pt x="0" y="2786697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470998" y="2462453"/>
            <a:ext cx="13346003" cy="102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80"/>
              </a:lnSpc>
            </a:pPr>
            <a:r>
              <a:rPr lang="en-US" sz="7314">
                <a:solidFill>
                  <a:srgbClr val="EBE8DE"/>
                </a:solidFill>
                <a:latin typeface="Pirou Cyrillic"/>
                <a:ea typeface="Pirou Cyrillic"/>
                <a:cs typeface="Pirou Cyrillic"/>
                <a:sym typeface="Pirou Cyrillic"/>
              </a:rPr>
              <a:t>Особенности творчества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836576" y="7179139"/>
            <a:ext cx="9255291" cy="2523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6"/>
              </a:lnSpc>
            </a:pPr>
            <a:r>
              <a:rPr lang="en-US" sz="2505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ПОЭЗИИ КАСЫМА АМАНЖОЛОВА ПРИСУЩИ:</a:t>
            </a:r>
          </a:p>
          <a:p>
            <a:pPr marL="540834" lvl="1" indent="-270417" algn="ctr">
              <a:lnSpc>
                <a:spcPts val="3306"/>
              </a:lnSpc>
              <a:buFont typeface="Arial"/>
              <a:buChar char="•"/>
            </a:pPr>
            <a:r>
              <a:rPr lang="en-US" sz="2505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ЭМОЦИОНАЛЬНАЯ НАСЫЩЕННОСТЬ</a:t>
            </a:r>
          </a:p>
          <a:p>
            <a:pPr marL="540834" lvl="1" indent="-270417" algn="ctr">
              <a:lnSpc>
                <a:spcPts val="3306"/>
              </a:lnSpc>
              <a:buFont typeface="Arial"/>
              <a:buChar char="•"/>
            </a:pPr>
            <a:r>
              <a:rPr lang="en-US" sz="2505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ПРЯМАТА ВЫСКАЗЫВАНИЯ </a:t>
            </a:r>
          </a:p>
          <a:p>
            <a:pPr marL="540834" lvl="1" indent="-270417" algn="ctr">
              <a:lnSpc>
                <a:spcPts val="3306"/>
              </a:lnSpc>
              <a:buFont typeface="Arial"/>
              <a:buChar char="•"/>
            </a:pPr>
            <a:r>
              <a:rPr lang="en-US" sz="2505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ФИЛОСОФСКАЯ ГЛУБИНА</a:t>
            </a:r>
          </a:p>
          <a:p>
            <a:pPr marL="540834" lvl="1" indent="-270417" algn="ctr">
              <a:lnSpc>
                <a:spcPts val="3306"/>
              </a:lnSpc>
              <a:buFont typeface="Arial"/>
              <a:buChar char="•"/>
            </a:pPr>
            <a:r>
              <a:rPr lang="en-US" sz="2505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ЛЮБОВЬ К РОДИНЕ И НАРОДУ</a:t>
            </a:r>
          </a:p>
          <a:p>
            <a:pPr algn="ctr">
              <a:lnSpc>
                <a:spcPts val="3306"/>
              </a:lnSpc>
            </a:pPr>
            <a:r>
              <a:rPr lang="en-US" sz="2505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КАЖДАЯ СТИХОТВОРЕНИЕ - ОТРАЖЕНИЕ ЕГО ДУШИ.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6012892"/>
            <a:ext cx="2842837" cy="4274108"/>
            <a:chOff x="0" y="0"/>
            <a:chExt cx="440430" cy="6621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0430" cy="662171"/>
            </a:xfrm>
            <a:custGeom>
              <a:avLst/>
              <a:gdLst/>
              <a:ahLst/>
              <a:cxnLst/>
              <a:rect l="l" t="t" r="r" b="b"/>
              <a:pathLst>
                <a:path w="440430" h="662171">
                  <a:moveTo>
                    <a:pt x="0" y="0"/>
                  </a:moveTo>
                  <a:lnTo>
                    <a:pt x="440430" y="0"/>
                  </a:lnTo>
                  <a:lnTo>
                    <a:pt x="440430" y="662171"/>
                  </a:lnTo>
                  <a:lnTo>
                    <a:pt x="0" y="662171"/>
                  </a:lnTo>
                  <a:close/>
                </a:path>
              </a:pathLst>
            </a:custGeom>
            <a:blipFill>
              <a:blip r:embed="rId3" cstate="print"/>
              <a:stretch>
                <a:fillRect l="-648" r="-648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1409910" y="1799759"/>
            <a:ext cx="6311740" cy="4248647"/>
            <a:chOff x="0" y="0"/>
            <a:chExt cx="977854" cy="65822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77854" cy="658227"/>
            </a:xfrm>
            <a:custGeom>
              <a:avLst/>
              <a:gdLst/>
              <a:ahLst/>
              <a:cxnLst/>
              <a:rect l="l" t="t" r="r" b="b"/>
              <a:pathLst>
                <a:path w="977854" h="658227">
                  <a:moveTo>
                    <a:pt x="0" y="0"/>
                  </a:moveTo>
                  <a:lnTo>
                    <a:pt x="977854" y="0"/>
                  </a:lnTo>
                  <a:lnTo>
                    <a:pt x="977854" y="658227"/>
                  </a:lnTo>
                  <a:lnTo>
                    <a:pt x="0" y="658227"/>
                  </a:lnTo>
                  <a:close/>
                </a:path>
              </a:pathLst>
            </a:custGeom>
            <a:blipFill>
              <a:blip r:embed="rId4" cstate="print"/>
              <a:stretch>
                <a:fillRect t="-1184" b="-14361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 rot="8860320">
            <a:off x="14819503" y="9148132"/>
            <a:ext cx="6124385" cy="4832696"/>
          </a:xfrm>
          <a:custGeom>
            <a:avLst/>
            <a:gdLst/>
            <a:ahLst/>
            <a:cxnLst/>
            <a:rect l="l" t="t" r="r" b="b"/>
            <a:pathLst>
              <a:path w="6124385" h="4832696">
                <a:moveTo>
                  <a:pt x="0" y="0"/>
                </a:moveTo>
                <a:lnTo>
                  <a:pt x="6124385" y="0"/>
                </a:lnTo>
                <a:lnTo>
                  <a:pt x="6124385" y="4832696"/>
                </a:lnTo>
                <a:lnTo>
                  <a:pt x="0" y="4832696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842837" y="6012892"/>
            <a:ext cx="2772809" cy="4274108"/>
          </a:xfrm>
          <a:custGeom>
            <a:avLst/>
            <a:gdLst/>
            <a:ahLst/>
            <a:cxnLst/>
            <a:rect l="l" t="t" r="r" b="b"/>
            <a:pathLst>
              <a:path w="2772809" h="4274108">
                <a:moveTo>
                  <a:pt x="0" y="0"/>
                </a:moveTo>
                <a:lnTo>
                  <a:pt x="2772808" y="0"/>
                </a:lnTo>
                <a:lnTo>
                  <a:pt x="2772808" y="4274108"/>
                </a:lnTo>
                <a:lnTo>
                  <a:pt x="0" y="4274108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615645" y="6026931"/>
            <a:ext cx="2754844" cy="4260069"/>
          </a:xfrm>
          <a:custGeom>
            <a:avLst/>
            <a:gdLst/>
            <a:ahLst/>
            <a:cxnLst/>
            <a:rect l="l" t="t" r="r" b="b"/>
            <a:pathLst>
              <a:path w="2754844" h="4260069">
                <a:moveTo>
                  <a:pt x="0" y="0"/>
                </a:moveTo>
                <a:lnTo>
                  <a:pt x="2754845" y="0"/>
                </a:lnTo>
                <a:lnTo>
                  <a:pt x="2754845" y="4260069"/>
                </a:lnTo>
                <a:lnTo>
                  <a:pt x="0" y="4260069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07738" y="961222"/>
            <a:ext cx="11681354" cy="102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7314">
                <a:solidFill>
                  <a:srgbClr val="EBE8DE"/>
                </a:solidFill>
                <a:latin typeface="Pirou Cyrillic"/>
                <a:ea typeface="Pirou Cyrillic"/>
                <a:cs typeface="Pirou Cyrillic"/>
                <a:sym typeface="Pirou Cyrillic"/>
              </a:rPr>
              <a:t>Известные произведения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646715" y="6636730"/>
            <a:ext cx="9074935" cy="1755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7"/>
              </a:lnSpc>
            </a:pPr>
            <a:r>
              <a:rPr lang="en-US" sz="2505" dirty="0">
                <a:solidFill>
                  <a:srgbClr val="EBE8DE"/>
                </a:solidFill>
                <a:latin typeface="Yu Gothic UI Semibold" pitchFamily="34" charset="-128"/>
                <a:ea typeface="Yu Gothic UI Semibold" pitchFamily="34" charset="-128"/>
                <a:cs typeface="Zantiqa"/>
                <a:sym typeface="Zantiqa"/>
              </a:rPr>
              <a:t>СРЕДИ НАИБОЛЕЕ ИЗВЕСТНЫХ ПРОИЗВЕДЕНИЙ ПОЭТА - ПОЭМА “АҚЫН ӨЛІМІ ТУРАЛЫ АҢЫЗ” И ВОЕННАЯ ЛИРИКА. ЕГО СТИХИ ЧИТАЮТСЯ ЛЕГКО, НО ОСТАВЛЯЮТ ГЛУБОКУЮ СЛЕД.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 rot="960656">
            <a:off x="-1377350" y="9477606"/>
            <a:ext cx="7770597" cy="6131707"/>
          </a:xfrm>
          <a:custGeom>
            <a:avLst/>
            <a:gdLst/>
            <a:ahLst/>
            <a:cxnLst/>
            <a:rect l="l" t="t" r="r" b="b"/>
            <a:pathLst>
              <a:path w="7770597" h="6131707">
                <a:moveTo>
                  <a:pt x="0" y="0"/>
                </a:moveTo>
                <a:lnTo>
                  <a:pt x="7770597" y="0"/>
                </a:lnTo>
                <a:lnTo>
                  <a:pt x="7770597" y="6131707"/>
                </a:lnTo>
                <a:lnTo>
                  <a:pt x="0" y="6131707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1928451" y="2437126"/>
            <a:ext cx="4440845" cy="6494601"/>
          </a:xfrm>
          <a:custGeom>
            <a:avLst/>
            <a:gdLst/>
            <a:ahLst/>
            <a:cxnLst/>
            <a:rect l="l" t="t" r="r" b="b"/>
            <a:pathLst>
              <a:path w="4440845" h="6494601">
                <a:moveTo>
                  <a:pt x="0" y="0"/>
                </a:moveTo>
                <a:lnTo>
                  <a:pt x="4440845" y="0"/>
                </a:lnTo>
                <a:lnTo>
                  <a:pt x="4440845" y="6494601"/>
                </a:lnTo>
                <a:lnTo>
                  <a:pt x="0" y="6494601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 r="-8107" b="-8107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48780" y="1411975"/>
            <a:ext cx="14965540" cy="102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7314">
                <a:solidFill>
                  <a:srgbClr val="EBE8DE"/>
                </a:solidFill>
                <a:latin typeface="Pirou Cyrillic"/>
                <a:ea typeface="Pirou Cyrillic"/>
                <a:cs typeface="Pirou Cyrillic"/>
                <a:sym typeface="Pirou Cyrillic"/>
              </a:rPr>
              <a:t>К.Аманжолов - переводчик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078400" y="3486797"/>
            <a:ext cx="8885080" cy="4509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07"/>
              </a:lnSpc>
            </a:pPr>
            <a:r>
              <a:rPr lang="en-US" sz="3219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КАСЫМ АМАНЖОЛОВ ТАКЖЕ ВНЕС ВКЛАД В РАЗВИТИЕ ПЕРЕВОДЧЕСКОЙ ЛИТЕРАТУРЫ. </a:t>
            </a:r>
          </a:p>
          <a:p>
            <a:pPr algn="l">
              <a:lnSpc>
                <a:spcPts val="4507"/>
              </a:lnSpc>
            </a:pPr>
            <a:r>
              <a:rPr lang="en-US" sz="3219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ОН ПЕРЕВОДИЛ ПРОИЗВЕДЕНИЯ РУССКИХ И ЗАРУБЕЖНЫХ АВТОРОВ НА КАЗАХСКИЙ ЯЗЫК. </a:t>
            </a:r>
          </a:p>
          <a:p>
            <a:pPr algn="l">
              <a:lnSpc>
                <a:spcPts val="4507"/>
              </a:lnSpc>
            </a:pPr>
            <a:r>
              <a:rPr lang="en-US" sz="3219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ЭТО ПОМОГЛО РАСШИРИТЬ КУЛЬТУРНЫЙ КРУГОЗОР ЧИТАТЕЛЕЙ.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38888" b="-38888"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13319954" y="4890929"/>
            <a:ext cx="3319349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>
            <a:off x="605850" y="4871879"/>
            <a:ext cx="3319349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/>
          <p:cNvSpPr/>
          <p:nvPr/>
        </p:nvSpPr>
        <p:spPr>
          <a:xfrm rot="1719019">
            <a:off x="-1325651" y="9134853"/>
            <a:ext cx="4708703" cy="3715595"/>
          </a:xfrm>
          <a:custGeom>
            <a:avLst/>
            <a:gdLst/>
            <a:ahLst/>
            <a:cxnLst/>
            <a:rect l="l" t="t" r="r" b="b"/>
            <a:pathLst>
              <a:path w="4708703" h="3715595">
                <a:moveTo>
                  <a:pt x="0" y="0"/>
                </a:moveTo>
                <a:lnTo>
                  <a:pt x="4708702" y="0"/>
                </a:lnTo>
                <a:lnTo>
                  <a:pt x="4708702" y="3715595"/>
                </a:lnTo>
                <a:lnTo>
                  <a:pt x="0" y="3715595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8860320">
            <a:off x="15243455" y="8814656"/>
            <a:ext cx="4890366" cy="3858943"/>
          </a:xfrm>
          <a:custGeom>
            <a:avLst/>
            <a:gdLst/>
            <a:ahLst/>
            <a:cxnLst/>
            <a:rect l="l" t="t" r="r" b="b"/>
            <a:pathLst>
              <a:path w="4890366" h="3858943">
                <a:moveTo>
                  <a:pt x="0" y="0"/>
                </a:moveTo>
                <a:lnTo>
                  <a:pt x="4890366" y="0"/>
                </a:lnTo>
                <a:lnTo>
                  <a:pt x="4890366" y="3858943"/>
                </a:lnTo>
                <a:lnTo>
                  <a:pt x="0" y="3858943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AutoShape 7"/>
          <p:cNvSpPr/>
          <p:nvPr/>
        </p:nvSpPr>
        <p:spPr>
          <a:xfrm>
            <a:off x="605850" y="7547212"/>
            <a:ext cx="3319349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>
            <a:off x="13319954" y="7528162"/>
            <a:ext cx="3319349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Freeform 9"/>
          <p:cNvSpPr/>
          <p:nvPr/>
        </p:nvSpPr>
        <p:spPr>
          <a:xfrm>
            <a:off x="5560728" y="4674051"/>
            <a:ext cx="7558263" cy="5612949"/>
          </a:xfrm>
          <a:custGeom>
            <a:avLst/>
            <a:gdLst/>
            <a:ahLst/>
            <a:cxnLst/>
            <a:rect l="l" t="t" r="r" b="b"/>
            <a:pathLst>
              <a:path w="7558263" h="5612949">
                <a:moveTo>
                  <a:pt x="0" y="0"/>
                </a:moveTo>
                <a:lnTo>
                  <a:pt x="7558263" y="0"/>
                </a:lnTo>
                <a:lnTo>
                  <a:pt x="7558263" y="5612949"/>
                </a:lnTo>
                <a:lnTo>
                  <a:pt x="0" y="5612949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 l="-1983" r="-1983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677121" y="2337693"/>
            <a:ext cx="12933759" cy="102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80"/>
              </a:lnSpc>
            </a:pPr>
            <a:r>
              <a:rPr lang="en-US" sz="7314">
                <a:solidFill>
                  <a:srgbClr val="EBE8DE"/>
                </a:solidFill>
                <a:latin typeface="Pirou Cyrillic"/>
                <a:ea typeface="Pirou Cyrillic"/>
                <a:cs typeface="Pirou Cyrillic"/>
                <a:sym typeface="Pirou Cyrillic"/>
              </a:rPr>
              <a:t>Значение для культуры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319954" y="5204610"/>
            <a:ext cx="3575577" cy="179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2782"/>
              </a:lnSpc>
              <a:spcBef>
                <a:spcPct val="0"/>
              </a:spcBef>
            </a:pPr>
            <a:r>
              <a:rPr lang="en-US" sz="2650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ЕГО НАСЛЕДИЕ ПРОДОЛЖАЕТ ВДОХНОВЛЯТЬ НОВЫЕ ПОКОЛЕНИЯ.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5850" y="5204610"/>
            <a:ext cx="4954878" cy="2028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2630"/>
              </a:lnSpc>
              <a:spcBef>
                <a:spcPct val="0"/>
              </a:spcBef>
            </a:pPr>
            <a:r>
              <a:rPr lang="en-US" sz="2505" dirty="0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ТВОРЧЕСТВО АМАНЖОЛОВА ЗАНИМАЕТ ОСОБОЕ МЕСТО В КАЗАХСКОЙ ЛИТЕРАТУРЕ. </a:t>
            </a:r>
            <a:r>
              <a:rPr lang="en-US" sz="2505" dirty="0" smtClean="0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 </a:t>
            </a:r>
          </a:p>
          <a:p>
            <a:pPr marL="0" lvl="1" indent="0">
              <a:lnSpc>
                <a:spcPts val="2630"/>
              </a:lnSpc>
              <a:spcBef>
                <a:spcPct val="0"/>
              </a:spcBef>
            </a:pPr>
            <a:r>
              <a:rPr lang="en-US" sz="2505" dirty="0" smtClean="0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ОН </a:t>
            </a:r>
            <a:r>
              <a:rPr lang="en-US" sz="2505" dirty="0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СТАЛ СИМВОЛОМ ПОЭТА-ГРАЖДАНИНА И ПОЭТА-БОРЦА.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53911" y="2249009"/>
            <a:ext cx="5561634" cy="2894491"/>
            <a:chOff x="0" y="0"/>
            <a:chExt cx="673132" cy="35032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73132" cy="350324"/>
            </a:xfrm>
            <a:custGeom>
              <a:avLst/>
              <a:gdLst/>
              <a:ahLst/>
              <a:cxnLst/>
              <a:rect l="l" t="t" r="r" b="b"/>
              <a:pathLst>
                <a:path w="673132" h="350324">
                  <a:moveTo>
                    <a:pt x="0" y="0"/>
                  </a:moveTo>
                  <a:lnTo>
                    <a:pt x="673132" y="0"/>
                  </a:lnTo>
                  <a:lnTo>
                    <a:pt x="673132" y="350324"/>
                  </a:lnTo>
                  <a:lnTo>
                    <a:pt x="0" y="350324"/>
                  </a:lnTo>
                  <a:close/>
                </a:path>
              </a:pathLst>
            </a:custGeom>
            <a:blipFill>
              <a:blip r:embed="rId3" cstate="print"/>
              <a:stretch>
                <a:fillRect t="-14478" b="-14478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5901251" y="4670585"/>
            <a:ext cx="6485498" cy="2894491"/>
            <a:chOff x="0" y="0"/>
            <a:chExt cx="784948" cy="35032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84948" cy="350324"/>
            </a:xfrm>
            <a:custGeom>
              <a:avLst/>
              <a:gdLst/>
              <a:ahLst/>
              <a:cxnLst/>
              <a:rect l="l" t="t" r="r" b="b"/>
              <a:pathLst>
                <a:path w="784948" h="350324">
                  <a:moveTo>
                    <a:pt x="0" y="0"/>
                  </a:moveTo>
                  <a:lnTo>
                    <a:pt x="784948" y="0"/>
                  </a:lnTo>
                  <a:lnTo>
                    <a:pt x="784948" y="350324"/>
                  </a:lnTo>
                  <a:lnTo>
                    <a:pt x="0" y="350324"/>
                  </a:lnTo>
                  <a:close/>
                </a:path>
              </a:pathLst>
            </a:custGeom>
            <a:blipFill>
              <a:blip r:embed="rId4" cstate="print"/>
              <a:stretch>
                <a:fillRect t="-54560" b="-154492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2452895" y="7191849"/>
            <a:ext cx="5561634" cy="2894491"/>
            <a:chOff x="0" y="0"/>
            <a:chExt cx="673132" cy="35032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73132" cy="350324"/>
            </a:xfrm>
            <a:custGeom>
              <a:avLst/>
              <a:gdLst/>
              <a:ahLst/>
              <a:cxnLst/>
              <a:rect l="l" t="t" r="r" b="b"/>
              <a:pathLst>
                <a:path w="673132" h="350324">
                  <a:moveTo>
                    <a:pt x="0" y="0"/>
                  </a:moveTo>
                  <a:lnTo>
                    <a:pt x="673132" y="0"/>
                  </a:lnTo>
                  <a:lnTo>
                    <a:pt x="673132" y="350324"/>
                  </a:lnTo>
                  <a:lnTo>
                    <a:pt x="0" y="350324"/>
                  </a:lnTo>
                  <a:close/>
                </a:path>
              </a:pathLst>
            </a:custGeom>
            <a:blipFill>
              <a:blip r:embed="rId5" cstate="print"/>
              <a:stretch>
                <a:fillRect t="-8484" b="-8484"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 rot="1719019">
            <a:off x="-1511853" y="9367395"/>
            <a:ext cx="3531528" cy="2786697"/>
          </a:xfrm>
          <a:custGeom>
            <a:avLst/>
            <a:gdLst/>
            <a:ahLst/>
            <a:cxnLst/>
            <a:rect l="l" t="t" r="r" b="b"/>
            <a:pathLst>
              <a:path w="3531528" h="2786697">
                <a:moveTo>
                  <a:pt x="0" y="0"/>
                </a:moveTo>
                <a:lnTo>
                  <a:pt x="3531528" y="0"/>
                </a:lnTo>
                <a:lnTo>
                  <a:pt x="3531528" y="2786697"/>
                </a:lnTo>
                <a:lnTo>
                  <a:pt x="0" y="2786697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8860320">
            <a:off x="16248765" y="9367395"/>
            <a:ext cx="3531528" cy="2786697"/>
          </a:xfrm>
          <a:custGeom>
            <a:avLst/>
            <a:gdLst/>
            <a:ahLst/>
            <a:cxnLst/>
            <a:rect l="l" t="t" r="r" b="b"/>
            <a:pathLst>
              <a:path w="3531528" h="2786697">
                <a:moveTo>
                  <a:pt x="0" y="0"/>
                </a:moveTo>
                <a:lnTo>
                  <a:pt x="3531528" y="0"/>
                </a:lnTo>
                <a:lnTo>
                  <a:pt x="3531528" y="2786697"/>
                </a:lnTo>
                <a:lnTo>
                  <a:pt x="0" y="2786697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6914730" y="1114425"/>
            <a:ext cx="4458540" cy="102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80"/>
              </a:lnSpc>
            </a:pPr>
            <a:r>
              <a:rPr lang="en-US" sz="7314">
                <a:solidFill>
                  <a:srgbClr val="EBE8DE"/>
                </a:solidFill>
                <a:latin typeface="Pirou Cyrillic"/>
                <a:ea typeface="Pirou Cyrillic"/>
                <a:cs typeface="Pirou Cyrillic"/>
                <a:sym typeface="Pirou Cyrillic"/>
              </a:rPr>
              <a:t>Память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93103" y="3106618"/>
            <a:ext cx="11821426" cy="1122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2"/>
              </a:lnSpc>
            </a:pPr>
            <a:r>
              <a:rPr lang="en-US" sz="2116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Прошло 115 лет со дня рождения поэта, но его стихи по-прежнему актуальны и востребованы. </a:t>
            </a:r>
          </a:p>
          <a:p>
            <a:pPr algn="ctr">
              <a:lnSpc>
                <a:spcPts val="2962"/>
              </a:lnSpc>
              <a:spcBef>
                <a:spcPct val="0"/>
              </a:spcBef>
            </a:pPr>
            <a:r>
              <a:rPr lang="en-US" sz="2116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Они учат мужеству, честности и любви к Родине.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38888" b="-38888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664934" y="495300"/>
            <a:ext cx="12623066" cy="3386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69"/>
              </a:lnSpc>
            </a:pPr>
            <a:r>
              <a:rPr lang="en-US" sz="7108" dirty="0" err="1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Касым</a:t>
            </a:r>
            <a:r>
              <a:rPr lang="en-US" sz="7108" dirty="0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 </a:t>
            </a:r>
            <a:r>
              <a:rPr lang="en-US" sz="7108" dirty="0" err="1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Аманжолов</a:t>
            </a:r>
            <a:r>
              <a:rPr lang="en-US" sz="7108" dirty="0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 - </a:t>
            </a:r>
            <a:r>
              <a:rPr lang="en-US" sz="7108" dirty="0" err="1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поэт</a:t>
            </a:r>
            <a:r>
              <a:rPr lang="en-US" sz="7108" dirty="0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 </a:t>
            </a:r>
            <a:r>
              <a:rPr lang="en-US" sz="7108" dirty="0" err="1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эпохи</a:t>
            </a:r>
            <a:r>
              <a:rPr lang="en-US" sz="7108" dirty="0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, </a:t>
            </a:r>
            <a:r>
              <a:rPr lang="en-US" sz="7108" dirty="0" err="1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поэт</a:t>
            </a:r>
            <a:r>
              <a:rPr lang="en-US" sz="7108" dirty="0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 </a:t>
            </a:r>
            <a:r>
              <a:rPr lang="en-US" sz="7108" dirty="0" err="1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судьбы</a:t>
            </a:r>
            <a:r>
              <a:rPr lang="en-US" sz="7108" dirty="0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, </a:t>
            </a:r>
            <a:r>
              <a:rPr lang="en-US" sz="7108" dirty="0" err="1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поэт</a:t>
            </a:r>
            <a:r>
              <a:rPr lang="en-US" sz="7108" dirty="0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 </a:t>
            </a:r>
            <a:r>
              <a:rPr lang="en-US" sz="7108" dirty="0" err="1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огня</a:t>
            </a:r>
            <a:r>
              <a:rPr lang="en-US" sz="7108" dirty="0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 и </a:t>
            </a:r>
            <a:r>
              <a:rPr lang="en-US" sz="7108" dirty="0" err="1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победы</a:t>
            </a:r>
            <a:r>
              <a:rPr lang="en-US" sz="7108" dirty="0">
                <a:solidFill>
                  <a:srgbClr val="EBE8DE"/>
                </a:solidFill>
                <a:latin typeface="Zantiqa"/>
                <a:ea typeface="Zantiqa"/>
                <a:cs typeface="Zantiqa"/>
                <a:sym typeface="Zantiqa"/>
              </a:rPr>
              <a:t>. </a:t>
            </a:r>
          </a:p>
        </p:txBody>
      </p:sp>
      <p:sp>
        <p:nvSpPr>
          <p:cNvPr id="4" name="Freeform 4"/>
          <p:cNvSpPr/>
          <p:nvPr/>
        </p:nvSpPr>
        <p:spPr>
          <a:xfrm rot="2537277">
            <a:off x="-2432202" y="82453"/>
            <a:ext cx="9796760" cy="7730534"/>
          </a:xfrm>
          <a:custGeom>
            <a:avLst/>
            <a:gdLst/>
            <a:ahLst/>
            <a:cxnLst/>
            <a:rect l="l" t="t" r="r" b="b"/>
            <a:pathLst>
              <a:path w="9796760" h="7730534">
                <a:moveTo>
                  <a:pt x="0" y="0"/>
                </a:moveTo>
                <a:lnTo>
                  <a:pt x="9796760" y="0"/>
                </a:lnTo>
                <a:lnTo>
                  <a:pt x="9796760" y="7730534"/>
                </a:lnTo>
                <a:lnTo>
                  <a:pt x="0" y="7730534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537277">
            <a:off x="4964125" y="6716817"/>
            <a:ext cx="9796760" cy="7730534"/>
          </a:xfrm>
          <a:custGeom>
            <a:avLst/>
            <a:gdLst/>
            <a:ahLst/>
            <a:cxnLst/>
            <a:rect l="l" t="t" r="r" b="b"/>
            <a:pathLst>
              <a:path w="9796760" h="7730534">
                <a:moveTo>
                  <a:pt x="0" y="0"/>
                </a:moveTo>
                <a:lnTo>
                  <a:pt x="9796760" y="0"/>
                </a:lnTo>
                <a:lnTo>
                  <a:pt x="9796760" y="7730534"/>
                </a:lnTo>
                <a:lnTo>
                  <a:pt x="0" y="7730534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581339">
            <a:off x="-1360691" y="1356891"/>
            <a:ext cx="8026964" cy="4495100"/>
          </a:xfrm>
          <a:custGeom>
            <a:avLst/>
            <a:gdLst/>
            <a:ahLst/>
            <a:cxnLst/>
            <a:rect l="l" t="t" r="r" b="b"/>
            <a:pathLst>
              <a:path w="8026964" h="4495100">
                <a:moveTo>
                  <a:pt x="0" y="0"/>
                </a:moveTo>
                <a:lnTo>
                  <a:pt x="8026965" y="0"/>
                </a:lnTo>
                <a:lnTo>
                  <a:pt x="8026965" y="4495100"/>
                </a:lnTo>
                <a:lnTo>
                  <a:pt x="0" y="44951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2540061">
            <a:off x="6128739" y="7678889"/>
            <a:ext cx="6769803" cy="4501919"/>
          </a:xfrm>
          <a:custGeom>
            <a:avLst/>
            <a:gdLst/>
            <a:ahLst/>
            <a:cxnLst/>
            <a:rect l="l" t="t" r="r" b="b"/>
            <a:pathLst>
              <a:path w="6769803" h="4501919">
                <a:moveTo>
                  <a:pt x="0" y="0"/>
                </a:moveTo>
                <a:lnTo>
                  <a:pt x="6769802" y="0"/>
                </a:lnTo>
                <a:lnTo>
                  <a:pt x="6769802" y="4501919"/>
                </a:lnTo>
                <a:lnTo>
                  <a:pt x="0" y="4501919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360</Words>
  <Application>Microsoft Office PowerPoint</Application>
  <PresentationFormat>Произвольный</PresentationFormat>
  <Paragraphs>43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Pirou Cyrillic</vt:lpstr>
      <vt:lpstr>Zantiqa</vt:lpstr>
      <vt:lpstr>Calibri</vt:lpstr>
      <vt:lpstr>Yu Gothic UI Semibold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115 лет со дня рождения</dc:title>
  <cp:lastModifiedBy>Косарева Наталья Евгеньевна</cp:lastModifiedBy>
  <cp:revision>3</cp:revision>
  <dcterms:created xsi:type="dcterms:W3CDTF">2006-08-16T00:00:00Z</dcterms:created>
  <dcterms:modified xsi:type="dcterms:W3CDTF">2026-02-20T06:14:05Z</dcterms:modified>
  <dc:identifier>DAHARoGXhwc</dc:identifier>
</cp:coreProperties>
</file>