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2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B7E2A-9457-4EEE-8B93-66103FC577B4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89A19-480F-4353-B02C-143788D22D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89A19-480F-4353-B02C-143788D22DC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Wayback_Machin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r%C3%B3b_Jurija_%C5%81otmana_i_gr%C3%B3b_jego_%C5%BCony,_Zary_Minc_-_cmentarz_Raadi_w_Tartu.jpg?uselang=ru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2425090_10-p-bezhevo-korichnevii-fon-dlya-prezentatsii-1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2370715_176-p-skachat-temno-korichnevii-fon-22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pro2-bar-s3-cdn-cf6.myportfolio.com/2a9e19a87ef5b9a272316cd158762cc5/77b4981f514f276c1f38ab19_rw_1920.jpg?h=6c551f473e0f6ce5fff0bed5788ef3a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catherineasquithgallery.com/uploads/posts/2021-02/1613358757_203-p-fon-bezhevii-abstraktsiya-232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2.bp.blogspot.com/-kmWZXm0DGOA/WOIUTSbpynI/AAAAAAAAFfw/4QBlM3LitbYgx8bGCEQ0-Eht-yYjk8ChgCLcB/s1600/Wallpaper%2BAbstrack%2B%257E%2Bwww.kuwarasanku.blogspot.co.id%2B%25281%25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747"/>
            <a:ext cx="9144000" cy="686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21382645">
            <a:off x="319953" y="2136499"/>
            <a:ext cx="8506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«Песенная культура казахских исполнителей</a:t>
            </a:r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44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180 лет со дня рождения знаменитого </a:t>
            </a:r>
            <a:r>
              <a:rPr lang="ru-RU" sz="2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композитора,акына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Сери)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35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getwallpapers.com/wallpaper/full/c/c/0/1508623-amazing-silver-and-gold-wallpaper-1920x1080-samsu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942" y="0"/>
            <a:ext cx="91549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.mycdn.me/i?r=AzFIxPtkV78jcmdRfpoIOyaJ8nkvPpFGBUgIJ4cot5CPVTO7EuABt8t6j6ROsg0SwU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057" y="7937"/>
            <a:ext cx="3660894" cy="4146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2844" y="4243202"/>
            <a:ext cx="90011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+mj-lt"/>
              </a:rPr>
              <a:t>	</a:t>
            </a:r>
            <a:r>
              <a:rPr lang="vi-VN" b="1" i="1" dirty="0" smtClean="0">
                <a:solidFill>
                  <a:srgbClr val="002060"/>
                </a:solidFill>
                <a:latin typeface="+mj-lt"/>
              </a:rPr>
              <a:t>Ака́н </a:t>
            </a:r>
            <a:r>
              <a:rPr lang="vi-VN" b="1" i="1" dirty="0">
                <a:solidFill>
                  <a:srgbClr val="002060"/>
                </a:solidFill>
                <a:latin typeface="+mj-lt"/>
              </a:rPr>
              <a:t>Серы Корамса́-улы́ (Аха́н-Сери́) (каз. Ақан Сері Қорамсаұлы) (</a:t>
            </a:r>
            <a:r>
              <a:rPr lang="vi-VN" b="1" i="1" dirty="0" smtClean="0">
                <a:solidFill>
                  <a:srgbClr val="002060"/>
                </a:solidFill>
                <a:latin typeface="+mj-lt"/>
              </a:rPr>
              <a:t>1843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b="1" i="1" dirty="0" smtClean="0">
                <a:solidFill>
                  <a:srgbClr val="002060"/>
                </a:solidFill>
                <a:latin typeface="+mj-lt"/>
              </a:rPr>
              <a:t>—</a:t>
            </a:r>
            <a:r>
              <a:rPr lang="vi-VN" b="1" i="1" dirty="0">
                <a:solidFill>
                  <a:srgbClr val="002060"/>
                </a:solidFill>
                <a:latin typeface="+mj-lt"/>
              </a:rPr>
              <a:t> 1913) -казахский поэт, композитор, акын</a:t>
            </a:r>
            <a:r>
              <a:rPr lang="vi-VN" b="1" i="1" dirty="0" smtClean="0">
                <a:solidFill>
                  <a:srgbClr val="002060"/>
                </a:solidFill>
                <a:latin typeface="+mj-lt"/>
              </a:rPr>
              <a:t>.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Акан-Серi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Корамса-улы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родился в 1843 году в ауле Косколь, ныне аул 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Акан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-Серы 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Айыртауского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района Северо-Казахстанской области. Происходит из </a:t>
            </a:r>
            <a:r>
              <a:rPr lang="ru-RU" b="1" i="1" dirty="0" err="1" smtClean="0">
                <a:solidFill>
                  <a:srgbClr val="002060"/>
                </a:solidFill>
                <a:latin typeface="+mj-lt"/>
              </a:rPr>
              <a:t>подрода</a:t>
            </a:r>
            <a:r>
              <a:rPr lang="en-US" b="1" i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 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Есенбай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 рода 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Карауыл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 племени </a:t>
            </a:r>
            <a:r>
              <a:rPr lang="ru-RU" b="1" i="1" dirty="0" err="1" smtClean="0">
                <a:solidFill>
                  <a:srgbClr val="002060"/>
                </a:solidFill>
                <a:latin typeface="+mj-lt"/>
              </a:rPr>
              <a:t>Аргын</a:t>
            </a:r>
            <a:r>
              <a:rPr lang="ru-RU" b="1" i="1" dirty="0" smtClean="0">
                <a:solidFill>
                  <a:srgbClr val="002060"/>
                </a:solidFill>
                <a:latin typeface="+mj-lt"/>
              </a:rPr>
              <a:t>.</a:t>
            </a:r>
            <a:r>
              <a:rPr lang="en-US" b="1" i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+mj-lt"/>
              </a:rPr>
              <a:t>Настоящее 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имя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Акжигит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, но с детства его ласкательно звали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Аханом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. Его зажиточный отец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Корамса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был из рода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Аргын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Караул. Арабской грамоте он научил сына у аульного муллы, а в 13 лет отправил </a:t>
            </a:r>
            <a:r>
              <a:rPr lang="ru-RU" b="1" i="1" dirty="0" err="1">
                <a:solidFill>
                  <a:srgbClr val="002060"/>
                </a:solidFill>
                <a:latin typeface="+mj-lt"/>
              </a:rPr>
              <a:t>Ахана</a:t>
            </a:r>
            <a:r>
              <a:rPr lang="ru-RU" b="1" i="1" dirty="0">
                <a:solidFill>
                  <a:srgbClr val="002060"/>
                </a:solidFill>
                <a:latin typeface="+mj-lt"/>
              </a:rPr>
              <a:t> в Петропавловск учиться в медресе. Но религиозные догмы тому быстро наскучили и он вернулся домой, но сумев немного научиться в городе русскому языку.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honoteka.org/uploads/posts/2022-02/1643904365_44-phonoteka-org-p-zheltii-fon-oboi-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190754_53-p-bledno-zheltii-fon-5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3191159_164-p-belo-zheltii-fon-dlya-prezentatsii-186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170428_69-p-zheltii-fon-dlya-vizitok-7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catherineasquithgallery.com/uploads/posts/2021-02/1613181868_52-p-zheltie-foni-pustie-6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kartinkin.net/uploads/posts/2021-07/1626263142_10-kartinkin-com-p-zhelto-belii-fon-krasivo-1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krot.info/uploads/posts/2021-01/1610171672_20-p-matovii-zheltii-fon-28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catherineasquithgallery.com/uploads/posts/2021-02/1613179856_31-p-zheltii-gradientnii-fon-32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8" descr="https://catherineasquithgallery.com/uploads/posts/2021-02/1613190491_59-p-bledno-zheltii-fon-dlya-prezentatsii-63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avatars.mds.yandex.net/i?id=10cb096de6160c729a2a63853c297681-4438849-images-thumbs&amp;ref=rim&amp;n=33&amp;w=200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4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s://anatili.kazgazeta.kz/wp-content/uploads/Ahan-ser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75" r="26415"/>
          <a:stretch/>
        </p:blipFill>
        <p:spPr bwMode="auto">
          <a:xfrm>
            <a:off x="302228" y="325381"/>
            <a:ext cx="3912368" cy="5665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427984" y="151179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Акан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имел красивую внешность, отличался изящными манерами и сильным голосом. С юных лет он выделялся тягой к музыке и поэзии, а его постоянное участие в празднествах и состязаниях закрепило за ним приставку —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серi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 — поэт-песенник). Довольный сыном отец предоставил ему все атрибуты преуспевающего степняка. Он помог ему купить молодого жеребца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Кулагера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ставшего позже знаменитым скакуном, щенка гончей Базар ала, молодого беркута по кличке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Караторгай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(за год беркут ловит ему 60 лисиц) и охотничьего ястреба по кличке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Кокжендет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(Сивый палач). К славе акына добавилась и слава ловкого охотника. И вскоре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Ахан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Серэ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становится известен всей степи.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4344077_45-p-fon-temnii-risunok-svetlii-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catherineasquithgallery.com/uploads/posts/2021-02/1612425090_10-p-bezhevo-korichnevii-fon-dlya-prezentatsii-1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wallpapercave.com/wp/wp3458036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catherineasquithgallery.com/uploads/posts/2021-02/1612425058_6-p-bezhevo-korichnevii-fon-dlya-prezentatsii-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kartinkin.net/uploads/posts/2021-01/1611139218_1-p-svetlo-korichnevii-odnotonnii-fon-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kartinkin.net/uploads/posts/2021-01/1610215379_12-p-zolotisto-korichnevii-fon-19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https://kartinkin.net/uploads/posts/2021-07/1626734598_15-kartinkin-com-p-korichnevaya-bumaga-fon-krasivo-15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https://i.pinimg.com/originals/86/a7/ed/86a7ed5460669863c6bc4052dfb6a3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646" y="0"/>
            <a:ext cx="916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00364" y="0"/>
            <a:ext cx="28354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Творчество</a:t>
            </a:r>
          </a:p>
        </p:txBody>
      </p:sp>
      <p:sp>
        <p:nvSpPr>
          <p:cNvPr id="12" name="AutoShape 2" descr="https://fsd.kopilkaurokov.ru/up/html/2018/03/09/k_5aa2cd7989d95/img_user_file_5aa2cd7a14970_0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https://adebiportal.kz/storage/tmp/resize/news/1200_0_27d1e4d219a4f29b3d8864511c376339.PN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 descr="C:\Users\dbaymakanova\Desktop\1200_0_27d1e4d219a4f29b3d8864511c37633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714" r="27333"/>
          <a:stretch/>
        </p:blipFill>
        <p:spPr bwMode="auto">
          <a:xfrm>
            <a:off x="1" y="769936"/>
            <a:ext cx="3522712" cy="43152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635896" y="560868"/>
            <a:ext cx="53078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C00000"/>
                </a:solidFill>
              </a:rPr>
              <a:t>Однажды молодой </a:t>
            </a:r>
            <a:r>
              <a:rPr lang="ru-RU" b="1" i="1" dirty="0" err="1">
                <a:solidFill>
                  <a:srgbClr val="C00000"/>
                </a:solidFill>
              </a:rPr>
              <a:t>Ахан</a:t>
            </a: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err="1">
                <a:solidFill>
                  <a:srgbClr val="C00000"/>
                </a:solidFill>
              </a:rPr>
              <a:t>Серэ</a:t>
            </a:r>
            <a:r>
              <a:rPr lang="ru-RU" b="1" i="1" dirty="0">
                <a:solidFill>
                  <a:srgbClr val="C00000"/>
                </a:solidFill>
              </a:rPr>
              <a:t> отправился в долгую поездку по аулам Младшего </a:t>
            </a:r>
            <a:r>
              <a:rPr lang="ru-RU" b="1" i="1" dirty="0" err="1">
                <a:solidFill>
                  <a:srgbClr val="C00000"/>
                </a:solidFill>
              </a:rPr>
              <a:t>жуза</a:t>
            </a:r>
            <a:r>
              <a:rPr lang="ru-RU" b="1" i="1" dirty="0">
                <a:solidFill>
                  <a:srgbClr val="C00000"/>
                </a:solidFill>
              </a:rPr>
              <a:t>. Там он встречает красавицу </a:t>
            </a:r>
            <a:r>
              <a:rPr lang="ru-RU" b="1" i="1" dirty="0" err="1">
                <a:solidFill>
                  <a:srgbClr val="C00000"/>
                </a:solidFill>
              </a:rPr>
              <a:t>Актокты</a:t>
            </a:r>
            <a:r>
              <a:rPr lang="ru-RU" b="1" i="1" dirty="0">
                <a:solidFill>
                  <a:srgbClr val="C00000"/>
                </a:solidFill>
              </a:rPr>
              <a:t>́ и влюбляется в неё. Но по степным законам та давно просватана за сына местного бая. </a:t>
            </a:r>
            <a:r>
              <a:rPr lang="ru-RU" b="1" i="1" dirty="0" err="1">
                <a:solidFill>
                  <a:srgbClr val="C00000"/>
                </a:solidFill>
              </a:rPr>
              <a:t>Ахан</a:t>
            </a:r>
            <a:r>
              <a:rPr lang="ru-RU" b="1" i="1" dirty="0">
                <a:solidFill>
                  <a:srgbClr val="C00000"/>
                </a:solidFill>
              </a:rPr>
              <a:t> пытается её похитить, но неудачно. </a:t>
            </a:r>
            <a:r>
              <a:rPr lang="ru-RU" b="1" i="1" dirty="0" err="1">
                <a:solidFill>
                  <a:srgbClr val="C00000"/>
                </a:solidFill>
              </a:rPr>
              <a:t>Актокты</a:t>
            </a:r>
            <a:r>
              <a:rPr lang="ru-RU" b="1" i="1" dirty="0">
                <a:solidFill>
                  <a:srgbClr val="C00000"/>
                </a:solidFill>
              </a:rPr>
              <a:t> выдали за нелюбимого. В душе потрясённого </a:t>
            </a:r>
            <a:r>
              <a:rPr lang="ru-RU" b="1" i="1" dirty="0" err="1">
                <a:solidFill>
                  <a:srgbClr val="C00000"/>
                </a:solidFill>
              </a:rPr>
              <a:t>Ахана</a:t>
            </a:r>
            <a:r>
              <a:rPr lang="ru-RU" b="1" i="1" dirty="0">
                <a:solidFill>
                  <a:srgbClr val="C00000"/>
                </a:solidFill>
              </a:rPr>
              <a:t> проснулся дар композитора, он сочиняет печальную, но светлую песню «</a:t>
            </a:r>
            <a:r>
              <a:rPr lang="ru-RU" b="1" i="1" dirty="0" err="1">
                <a:solidFill>
                  <a:srgbClr val="C00000"/>
                </a:solidFill>
              </a:rPr>
              <a:t>Желдирме</a:t>
            </a:r>
            <a:r>
              <a:rPr lang="ru-RU" b="1" i="1" dirty="0">
                <a:solidFill>
                  <a:srgbClr val="C00000"/>
                </a:solidFill>
              </a:rPr>
              <a:t>». Этот эпизод из жизни акына послужил основой повести «</a:t>
            </a:r>
            <a:r>
              <a:rPr lang="ru-RU" b="1" i="1" dirty="0" err="1">
                <a:solidFill>
                  <a:srgbClr val="C00000"/>
                </a:solidFill>
              </a:rPr>
              <a:t>Ахан</a:t>
            </a: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err="1">
                <a:solidFill>
                  <a:srgbClr val="C00000"/>
                </a:solidFill>
              </a:rPr>
              <a:t>серэ</a:t>
            </a:r>
            <a:r>
              <a:rPr lang="ru-RU" b="1" i="1" dirty="0">
                <a:solidFill>
                  <a:srgbClr val="C00000"/>
                </a:solidFill>
              </a:rPr>
              <a:t> — </a:t>
            </a:r>
            <a:r>
              <a:rPr lang="ru-RU" b="1" i="1" dirty="0" err="1">
                <a:solidFill>
                  <a:srgbClr val="C00000"/>
                </a:solidFill>
              </a:rPr>
              <a:t>Актокты</a:t>
            </a:r>
            <a:r>
              <a:rPr lang="ru-RU" b="1" i="1" dirty="0">
                <a:solidFill>
                  <a:srgbClr val="C00000"/>
                </a:solidFill>
              </a:rPr>
              <a:t>» </a:t>
            </a:r>
            <a:r>
              <a:rPr lang="ru-RU" b="1" i="1" dirty="0" err="1">
                <a:solidFill>
                  <a:srgbClr val="C00000"/>
                </a:solidFill>
              </a:rPr>
              <a:t>Габита</a:t>
            </a:r>
            <a:r>
              <a:rPr lang="ru-RU" b="1" i="1" dirty="0">
                <a:solidFill>
                  <a:srgbClr val="C00000"/>
                </a:solidFill>
              </a:rPr>
              <a:t> Мусрепова, позже переработанной в пьесу «Трагедия поэта», которая прочно вошла в репертуар многих казахских драмтеатров. Известный композитор </a:t>
            </a:r>
            <a:r>
              <a:rPr lang="ru-RU" b="1" i="1" dirty="0" err="1">
                <a:solidFill>
                  <a:srgbClr val="C00000"/>
                </a:solidFill>
              </a:rPr>
              <a:t>Сыдык</a:t>
            </a:r>
            <a:r>
              <a:rPr lang="ru-RU" b="1" i="1" dirty="0">
                <a:solidFill>
                  <a:srgbClr val="C00000"/>
                </a:solidFill>
              </a:rPr>
              <a:t> Мухамеджанов создал оперу «</a:t>
            </a:r>
            <a:r>
              <a:rPr lang="ru-RU" b="1" i="1" dirty="0" err="1">
                <a:solidFill>
                  <a:srgbClr val="C00000"/>
                </a:solidFill>
              </a:rPr>
              <a:t>Акан</a:t>
            </a:r>
            <a:r>
              <a:rPr lang="ru-RU" b="1" i="1" dirty="0">
                <a:solidFill>
                  <a:srgbClr val="C00000"/>
                </a:solidFill>
              </a:rPr>
              <a:t> Серы — </a:t>
            </a:r>
            <a:r>
              <a:rPr lang="ru-RU" b="1" i="1" dirty="0" err="1">
                <a:solidFill>
                  <a:srgbClr val="C00000"/>
                </a:solidFill>
              </a:rPr>
              <a:t>Актокты</a:t>
            </a:r>
            <a:r>
              <a:rPr lang="ru-RU" b="1" i="1" dirty="0">
                <a:solidFill>
                  <a:srgbClr val="C00000"/>
                </a:solidFill>
              </a:rPr>
              <a:t>».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565" y="5018850"/>
            <a:ext cx="8946592" cy="1839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ru-RU" sz="1600" b="1" i="1" dirty="0" err="1" smtClean="0">
                <a:solidFill>
                  <a:schemeClr val="tx2">
                    <a:lumMod val="50000"/>
                  </a:schemeClr>
                </a:solidFill>
              </a:rPr>
              <a:t>Манмангер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В 1870-х годах </a:t>
            </a:r>
            <a:r>
              <a:rPr lang="ru-RU" sz="1600" b="1" i="1" dirty="0" err="1">
                <a:solidFill>
                  <a:schemeClr val="tx2">
                    <a:lumMod val="50000"/>
                  </a:schemeClr>
                </a:solidFill>
              </a:rPr>
              <a:t>Ахан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 Серы дважды женился, но смерть унесла обеих жён. Из глубокой депрессии поэта вывел его любимый конь </a:t>
            </a:r>
            <a:r>
              <a:rPr lang="ru-RU" sz="1600" b="1" i="1" dirty="0" err="1">
                <a:solidFill>
                  <a:schemeClr val="tx2">
                    <a:lumMod val="50000"/>
                  </a:schemeClr>
                </a:solidFill>
              </a:rPr>
              <a:t>Кулагер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, который становится широко известен в Сары-Арке, выигрывая подряд все </a:t>
            </a:r>
            <a:r>
              <a:rPr lang="ru-RU" sz="1600" b="1" i="1" dirty="0" err="1">
                <a:solidFill>
                  <a:schemeClr val="tx2">
                    <a:lumMod val="50000"/>
                  </a:schemeClr>
                </a:solidFill>
              </a:rPr>
              <a:t>байги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. Акын посвятил ему свою знаменитую песню «</a:t>
            </a:r>
            <a:r>
              <a:rPr lang="ru-RU" sz="1600" b="1" i="1" dirty="0" err="1">
                <a:solidFill>
                  <a:schemeClr val="tx2">
                    <a:lumMod val="50000"/>
                  </a:schemeClr>
                </a:solidFill>
              </a:rPr>
              <a:t>Манмангер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» с ласковой и нежной мелодией в ритм поступи 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скакуна.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Интересно что, бывший лидер Китая </a:t>
            </a:r>
            <a:r>
              <a:rPr lang="ru-RU" sz="1600" b="1" i="1" dirty="0" err="1">
                <a:solidFill>
                  <a:schemeClr val="tx2">
                    <a:lumMod val="50000"/>
                  </a:schemeClr>
                </a:solidFill>
              </a:rPr>
              <a:t>Цзянь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 Цзэминь, сам по специальности — музыкант, скрипач, очень любил эту, даже немного забытую, казахскую песню. И сам великолепно пел её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9cb7725266a1f70ab83ade803226da20/586b2d71-5276-4498-8dbd-e533bd8f5745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heslide.ru/img/thumbs/0410185114fb1f49ce6311daea44a9c8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cdn2.bigcommerce.com/server5400/3po1k2/products/4717/images/5057/bright_yellow_343__62095.1375693814.178.178.jpg?c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oboi-vsem.ru/images/catalog/1946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5600"/>
            <a:ext cx="9144000" cy="688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t-cbs.ucoz.kz/_nw/1/83460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3240" y="500042"/>
            <a:ext cx="2819833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803" y="159357"/>
            <a:ext cx="295856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Сырымбет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Но певца настигает ещё одна неудачная любовь. Красавицу </a:t>
            </a:r>
            <a:r>
              <a:rPr lang="ru-RU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Жамал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в которую влюбился </a:t>
            </a:r>
            <a:r>
              <a:rPr lang="ru-RU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Ахан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отец </a:t>
            </a:r>
            <a:r>
              <a:rPr lang="ru-RU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Жусуп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-торе выдал замуж за другого, заплатившего большой калым. Поэт сложил тогда свою самую известную песню «</a:t>
            </a:r>
            <a:r>
              <a:rPr lang="ru-RU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Сырымбет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 (так назывался его аул, а также холмистая местность вокруг). В этой грустной песне сквозит горечь разлуки и печаль утраты.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65911" y="71414"/>
            <a:ext cx="286380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Кокжендет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Караторгай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Ещё две печальные песни, посвящённые погибшим любимым охотничьим птицам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Ахана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пропавшему ястребу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Кокжендету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престарелому беркуту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Караторгаю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Архивная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копия от 9 марта 2012 на 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Wayback Machine"/>
              </a:rPr>
              <a:t>Wayback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Wayback Machine"/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Wayback Machine"/>
              </a:rPr>
              <a:t>Machine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Но в строках песен речь идёт не только о них, но и о несбывшейся любви поэта.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8151" y="4683672"/>
            <a:ext cx="91021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Балхадиша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Макпал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Лирические песни, посвящённые молодым девушкам. Об их весёлой и безмятежной юности, но и предстоящей суровой жизни в замужестве без любви.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f2.ppt-online.org/files2/slide/n/nHhYt0xmEcfagJd1QyvLTuXVwKCBiWoP5b8qZIrlN6/slide-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://referatikz.ru/skrinshot/raznie/8/ilijas_zhans-girovty-lager_poehmas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46"/>
          <a:stretch/>
        </p:blipFill>
        <p:spPr bwMode="auto">
          <a:xfrm>
            <a:off x="76009" y="38459"/>
            <a:ext cx="8892480" cy="459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500" y="4637315"/>
            <a:ext cx="9080500" cy="21852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i="1" dirty="0" err="1" smtClean="0"/>
              <a:t>Кулагер</a:t>
            </a:r>
            <a:endParaRPr lang="ru-RU" sz="1700" b="1" i="1" dirty="0"/>
          </a:p>
          <a:p>
            <a:pPr algn="just"/>
            <a:r>
              <a:rPr lang="ru-RU" sz="1700" b="1" i="1" dirty="0"/>
              <a:t>«</a:t>
            </a:r>
            <a:r>
              <a:rPr lang="ru-RU" sz="1700" b="1" i="1" dirty="0" err="1"/>
              <a:t>Кулагер</a:t>
            </a:r>
            <a:r>
              <a:rPr lang="ru-RU" sz="1700" b="1" i="1" dirty="0"/>
              <a:t>» — печальный рассказ о гибели его любимого коня </a:t>
            </a:r>
            <a:r>
              <a:rPr lang="ru-RU" sz="1700" b="1" i="1" dirty="0" err="1"/>
              <a:t>Кулагера</a:t>
            </a:r>
            <a:r>
              <a:rPr lang="ru-RU" sz="1700" b="1" i="1" dirty="0"/>
              <a:t>, которого завистники зарубили во время скачек. Он был убит по велению злого завистника бая </a:t>
            </a:r>
            <a:r>
              <a:rPr lang="ru-RU" sz="1700" b="1" i="1" dirty="0" err="1"/>
              <a:t>Батыраша</a:t>
            </a:r>
            <a:r>
              <a:rPr lang="ru-RU" sz="1700" b="1" i="1" dirty="0"/>
              <a:t>, понимавшего, что его рысак по кличке Серый Ястреб никогда не обойдёт известного во всей степи скакуна </a:t>
            </a:r>
            <a:r>
              <a:rPr lang="ru-RU" sz="1700" b="1" i="1" dirty="0" err="1"/>
              <a:t>Кулагера</a:t>
            </a:r>
            <a:r>
              <a:rPr lang="ru-RU" sz="1700" b="1" i="1" dirty="0"/>
              <a:t>. Конь известного акына во время </a:t>
            </a:r>
            <a:r>
              <a:rPr lang="ru-RU" sz="1700" b="1" i="1" dirty="0" err="1"/>
              <a:t>байги</a:t>
            </a:r>
            <a:r>
              <a:rPr lang="ru-RU" sz="1700" b="1" i="1" dirty="0"/>
              <a:t> шёл первым, а скакуны баев оставались далеко позади. Степной поэт оплакал гибель своего любимца в песне, которую до сих пор поют в степях. Недавно в Казахстане поставлен памятник </a:t>
            </a:r>
            <a:r>
              <a:rPr lang="ru-RU" sz="1700" b="1" i="1" dirty="0" err="1" smtClean="0"/>
              <a:t>Кулагеру</a:t>
            </a:r>
            <a:r>
              <a:rPr lang="ru-RU" sz="1700" b="1" i="1" baseline="30000" dirty="0"/>
              <a:t>.</a:t>
            </a:r>
            <a:endParaRPr lang="ru-RU" sz="1700" b="1" i="1" dirty="0"/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publicdomainpictures.net/pictures/170000/velka/brown-pattern-background-1461272313R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044" y="0"/>
            <a:ext cx="91530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ttps://upload.wikimedia.org/wikipedia/commons/thumb/a/af/Gr%C3%B3b_Jurija_%C5%81otmana_i_gr%C3%B3b_jego_%C5%BCony%2C_Zary_Minc_-_cmentarz_Raadi_w_Tartu.jpg/220px-Gr%C3%B3b_Jurija_%C5%81otmana_i_gr%C3%B3b_jego_%C5%BCony%2C_Zary_Minc_-_cmentarz_Raadi_w_Tartu.jp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23825" y="168275"/>
            <a:ext cx="20955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https://cf2.ppt-online.org/files2/slide/u/uoJABrlYcIk1Gna60CSQTHN5tRWZxXjKLswbvh7Um/slide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5950"/>
            <a:ext cx="9143999" cy="68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64b5c4c1a1e9710987ec46f676054255/93171de4-7ea1-4439-a86c-d1a4a5259599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0.slide-share.ru/s_slide/64b5c4c1a1e9710987ec46f676054255/93171de4-7ea1-4439-a86c-d1a4a5259599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urok.1sept.ru/articles/627529/presentation/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 descr="C:\Users\dbaymakanova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fsd.multiurok.ru/html/2017/04/05/s_58e473a42fc7c/img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dbaymakanova\Desktop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ytimg.com/vi/AUdgJRr6WIk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53" r="31732"/>
          <a:stretch/>
        </p:blipFill>
        <p:spPr bwMode="auto">
          <a:xfrm>
            <a:off x="0" y="-21772"/>
            <a:ext cx="4211960" cy="6879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0"/>
            <a:ext cx="4943670" cy="70173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Кулагер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ты скакуном с рожденья был,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Отдан мне ты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дядею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кормленье был.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И, когда Кипчак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Аргын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справляли ас,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ты всех коней быстрее был.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Кулагер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Тулпара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сын, дитя орла,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Двадцать раз ты к трём годам догнал козла,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Весть о том, что ты погиб, степных сорок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Над тобой прочесть молитву привела.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Белый снег, упавший в ночь, к утру сойдёт,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Но моя, о,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Кулагер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боль не пройдёт.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 пока найду коня тебе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подстать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До земли хвост у верблюда отрастёт.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Кулагер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ты в холе был в мороз и в зной,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дни любви и тайных встреч ты был со мной.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Услыхав, что ты погиб, я зарыдал,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Пальцы сплёл в бессильном горе с сединой.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По земле, где мчался ты — следы копыт.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Славой был твой каждый шаг в пути покрыт.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Лёгкий бег и шею девичью твою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Атыгай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Караул в душе хранит». (Перевод А.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Сендыка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.ytimg.com/vi/5vQkQiuRtoU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0" y="0"/>
            <a:ext cx="9140619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80" y="5445224"/>
            <a:ext cx="9140619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i="1" dirty="0"/>
              <a:t>Несчастья, выпавшие на долю певца, не сломили его. Он продолжает сочинять и исполнять свои песни. Только теперь его стали волновать моральные проблемы, размышления о сути жизни, горькая судьба его народа. Он стал чаще прибегать к терме́ — излюбленной форме выражения сказителей — </a:t>
            </a:r>
            <a:r>
              <a:rPr lang="ru-RU" i="1" dirty="0" err="1"/>
              <a:t>жыра́у</a:t>
            </a:r>
            <a:r>
              <a:rPr lang="ru-RU" i="1" dirty="0"/>
              <a:t>. Также задумываться о своём месте в памяти народа. </a:t>
            </a:r>
            <a:r>
              <a:rPr lang="ru-RU" i="1" dirty="0" err="1"/>
              <a:t>Акан</a:t>
            </a:r>
            <a:r>
              <a:rPr lang="ru-RU" i="1" dirty="0"/>
              <a:t> Серы умер после долгой болезни в 1913 </a:t>
            </a:r>
            <a:r>
              <a:rPr lang="ru-RU" i="1" dirty="0" smtClean="0"/>
              <a:t>году.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sylsoz.kz/kk/wp-content/uploads/sites/2/2016/10/8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heslide.ru/img/thumbs/816318c391e946444b1f66a4e2508430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9" name="Picture 5" descr="C:\Users\dbaymakanova\Desktop\816318c391e946444b1f66a4e2508430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83" y="7937"/>
            <a:ext cx="9133417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06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assholetube.com/wp-content/uploads/2020/12/moglie-si-gode-un-trio-in-vacanza-dialoghi-in-italian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wallpaper-mania.com/wp-content/uploads/2018/09/High_resolution_wallpaper_background_ID_7770032716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2" name="Picture 10" descr="https://wallpaper-mania.com/wp-content/uploads/2018/09/High_resolution_wallpaper_background_ID_777003271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https://cdn1.ozone.ru/multimedia/101047548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285860"/>
            <a:ext cx="29678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 smtClean="0">
              <a:solidFill>
                <a:srgbClr val="FFFF00"/>
              </a:solidFill>
            </a:endParaRPr>
          </a:p>
          <a:p>
            <a:pPr algn="ctr"/>
            <a:endParaRPr lang="ru-RU" b="1" i="1" dirty="0">
              <a:solidFill>
                <a:srgbClr val="FFFF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FFFF00"/>
                </a:solidFill>
              </a:rPr>
              <a:t>Литература</a:t>
            </a:r>
          </a:p>
          <a:p>
            <a:pPr algn="just"/>
            <a:endParaRPr lang="ru-RU" b="1" i="1" dirty="0" smtClean="0">
              <a:solidFill>
                <a:srgbClr val="FFFF00"/>
              </a:solidFill>
            </a:endParaRPr>
          </a:p>
          <a:p>
            <a:pPr algn="just"/>
            <a:r>
              <a:rPr lang="ru-RU" b="1" i="1" dirty="0" err="1" smtClean="0">
                <a:solidFill>
                  <a:srgbClr val="FFFF00"/>
                </a:solidFill>
              </a:rPr>
              <a:t>Магжан</a:t>
            </a:r>
            <a:r>
              <a:rPr lang="ru-RU" b="1" i="1" dirty="0" smtClean="0">
                <a:solidFill>
                  <a:srgbClr val="FFFF00"/>
                </a:solidFill>
              </a:rPr>
              <a:t> </a:t>
            </a:r>
            <a:r>
              <a:rPr lang="ru-RU" b="1" i="1" dirty="0">
                <a:solidFill>
                  <a:srgbClr val="FFFF00"/>
                </a:solidFill>
              </a:rPr>
              <a:t>Жумабаев. «</a:t>
            </a:r>
            <a:r>
              <a:rPr lang="ru-RU" b="1" i="1" dirty="0" err="1">
                <a:solidFill>
                  <a:srgbClr val="FFFF00"/>
                </a:solidFill>
              </a:rPr>
              <a:t>Акан</a:t>
            </a:r>
            <a:r>
              <a:rPr lang="ru-RU" b="1" i="1" dirty="0">
                <a:solidFill>
                  <a:srgbClr val="FFFF00"/>
                </a:solidFill>
              </a:rPr>
              <a:t>-Серы», Ташкент, 1923.</a:t>
            </a:r>
          </a:p>
          <a:p>
            <a:pPr algn="just"/>
            <a:r>
              <a:rPr lang="ru-RU" b="1" i="1" dirty="0">
                <a:solidFill>
                  <a:srgbClr val="FFFF00"/>
                </a:solidFill>
              </a:rPr>
              <a:t>Ильяс Джансугуров. «</a:t>
            </a:r>
            <a:r>
              <a:rPr lang="ru-RU" b="1" i="1" dirty="0" err="1">
                <a:solidFill>
                  <a:srgbClr val="FFFF00"/>
                </a:solidFill>
              </a:rPr>
              <a:t>Кулагер</a:t>
            </a:r>
            <a:r>
              <a:rPr lang="ru-RU" b="1" i="1" dirty="0">
                <a:solidFill>
                  <a:srgbClr val="FFFF00"/>
                </a:solidFill>
              </a:rPr>
              <a:t>» (поэма), 1936.</a:t>
            </a:r>
          </a:p>
          <a:p>
            <a:pPr algn="just"/>
            <a:r>
              <a:rPr lang="ru-RU" b="1" i="1" dirty="0" err="1">
                <a:solidFill>
                  <a:srgbClr val="FFFF00"/>
                </a:solidFill>
              </a:rPr>
              <a:t>Габит</a:t>
            </a:r>
            <a:r>
              <a:rPr lang="ru-RU" b="1" i="1" dirty="0">
                <a:solidFill>
                  <a:srgbClr val="FFFF00"/>
                </a:solidFill>
              </a:rPr>
              <a:t> Мусрепов «</a:t>
            </a:r>
            <a:r>
              <a:rPr lang="ru-RU" b="1" i="1" dirty="0" err="1">
                <a:solidFill>
                  <a:srgbClr val="FFFF00"/>
                </a:solidFill>
              </a:rPr>
              <a:t>Акан</a:t>
            </a:r>
            <a:r>
              <a:rPr lang="ru-RU" b="1" i="1" dirty="0">
                <a:solidFill>
                  <a:srgbClr val="FFFF00"/>
                </a:solidFill>
              </a:rPr>
              <a:t> — серы и </a:t>
            </a:r>
            <a:r>
              <a:rPr lang="ru-RU" b="1" i="1" dirty="0" err="1">
                <a:solidFill>
                  <a:srgbClr val="FFFF00"/>
                </a:solidFill>
              </a:rPr>
              <a:t>Актокты</a:t>
            </a:r>
            <a:r>
              <a:rPr lang="ru-RU" b="1" i="1" dirty="0">
                <a:solidFill>
                  <a:srgbClr val="FFFF00"/>
                </a:solidFill>
              </a:rPr>
              <a:t>», Алма-Ата, 1942 (на основе повести автором написана пьеса «Трагедия поэта», 1958).</a:t>
            </a:r>
          </a:p>
          <a:p>
            <a:pPr algn="just"/>
            <a:r>
              <a:rPr lang="ru-RU" b="1" i="1" dirty="0" err="1">
                <a:solidFill>
                  <a:srgbClr val="FFFF00"/>
                </a:solidFill>
              </a:rPr>
              <a:t>Сакен</a:t>
            </a:r>
            <a:r>
              <a:rPr lang="ru-RU" b="1" i="1" dirty="0">
                <a:solidFill>
                  <a:srgbClr val="FFFF00"/>
                </a:solidFill>
              </a:rPr>
              <a:t> Жунусов. «</a:t>
            </a:r>
            <a:r>
              <a:rPr lang="ru-RU" b="1" i="1" dirty="0" err="1">
                <a:solidFill>
                  <a:srgbClr val="FFFF00"/>
                </a:solidFill>
              </a:rPr>
              <a:t>Акан</a:t>
            </a:r>
            <a:r>
              <a:rPr lang="ru-RU" b="1" i="1" dirty="0">
                <a:solidFill>
                  <a:srgbClr val="FFFF00"/>
                </a:solidFill>
              </a:rPr>
              <a:t> — серы» (роман), Москва, «Советский писатель», 1979.</a:t>
            </a:r>
          </a:p>
        </p:txBody>
      </p:sp>
      <p:sp>
        <p:nvSpPr>
          <p:cNvPr id="8" name="AutoShape 2" descr="https://prezentacii.org/upload/cloud/19/01/116184/images/screen14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 descr="C:\Users\dbaymakanova\Desktop\screen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67" t="25199" r="32031" b="3571"/>
          <a:stretch/>
        </p:blipFill>
        <p:spPr bwMode="auto">
          <a:xfrm>
            <a:off x="5148064" y="374105"/>
            <a:ext cx="2067142" cy="25731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5" descr="https://i.ibb.co/Wk15cJ4/I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4" name="Picture 6" descr="C:\Users\dbaymakanova\Desktop\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54" y="3571876"/>
            <a:ext cx="2511017" cy="28325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atamura.kz/wp-content/uploads/2016/05/Jansugurov_to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3702" y="3714752"/>
            <a:ext cx="2341928" cy="29146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97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06" y="159507"/>
            <a:ext cx="3929091" cy="65556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В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1993 году к 150-летию акына на берегу озера Косколь построили новый современный аул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Акан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Серы и мемориальный комплекс-памятник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Акану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 городе Кокшетау установлен памятник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Акану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Серы, воздвигнутый рядом с памятником другому певцу-поэту 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Биржан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-Салу на площади перед дворцом «Кокшетау».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Решением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города Кокшетау в 1999 году улица Пролетарская была переименована на улицу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Акана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серы.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 2010 году в 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Шортандинском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районе, недалеко от столицы, открыт памятник знаменитому скакуну акына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Акана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-Серы —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Кулагеру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3314" name="Picture 2" descr="https://avatars.mds.yandex.net/i?id=9d4b1de5dec6348076f26976686a7b21-5336888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15" r="10701"/>
          <a:stretch/>
        </p:blipFill>
        <p:spPr bwMode="auto">
          <a:xfrm>
            <a:off x="4077883" y="0"/>
            <a:ext cx="506611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789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361</Words>
  <Application>Microsoft Office PowerPoint</Application>
  <PresentationFormat>Экран (4:3)</PresentationFormat>
  <Paragraphs>32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35</cp:revision>
  <dcterms:created xsi:type="dcterms:W3CDTF">2022-02-15T04:22:51Z</dcterms:created>
  <dcterms:modified xsi:type="dcterms:W3CDTF">2023-01-09T06:43:33Z</dcterms:modified>
</cp:coreProperties>
</file>