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3" r:id="rId2"/>
    <p:sldId id="263" r:id="rId3"/>
    <p:sldId id="264" r:id="rId4"/>
    <p:sldId id="269" r:id="rId5"/>
    <p:sldId id="270" r:id="rId6"/>
    <p:sldId id="272" r:id="rId7"/>
    <p:sldId id="273" r:id="rId8"/>
    <p:sldId id="277" r:id="rId9"/>
    <p:sldId id="274" r:id="rId10"/>
    <p:sldId id="275" r:id="rId11"/>
    <p:sldId id="278" r:id="rId12"/>
    <p:sldId id="279" r:id="rId13"/>
    <p:sldId id="276" r:id="rId14"/>
    <p:sldId id="280" r:id="rId15"/>
    <p:sldId id="271" r:id="rId16"/>
    <p:sldId id="282" r:id="rId17"/>
    <p:sldId id="281" r:id="rId18"/>
    <p:sldId id="28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a:srgbClr val="000099"/>
    <a:srgbClr val="003399"/>
    <a:srgbClr val="FFFF66"/>
    <a:srgbClr val="33CCFF"/>
    <a:srgbClr val="00CCFF"/>
    <a:srgbClr val="00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35" autoAdjust="0"/>
    <p:restoredTop sz="95540" autoAdjust="0"/>
  </p:normalViewPr>
  <p:slideViewPr>
    <p:cSldViewPr>
      <p:cViewPr>
        <p:scale>
          <a:sx n="60" d="100"/>
          <a:sy n="60" d="100"/>
        </p:scale>
        <p:origin x="-780" y="-3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86AD7F-5117-49E0-B9D4-8D62F3C2E1A2}" type="datetimeFigureOut">
              <a:rPr lang="ru-RU" smtClean="0"/>
              <a:pPr/>
              <a:t>15.12.2016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EF2AEC-9932-40B5-99B6-3ADAC605AFE2}" type="slidenum">
              <a:rPr lang="ru-RU" smtClean="0"/>
              <a:pPr/>
              <a:t>‹#›</a:t>
            </a:fld>
            <a:endParaRPr lang="ru-RU"/>
          </a:p>
        </p:txBody>
      </p:sp>
    </p:spTree>
    <p:extLst>
      <p:ext uri="{BB962C8B-B14F-4D97-AF65-F5344CB8AC3E}">
        <p14:creationId xmlns="" xmlns:p14="http://schemas.microsoft.com/office/powerpoint/2010/main" val="494824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7EF2AEC-9932-40B5-99B6-3ADAC605AFE2}" type="slidenum">
              <a:rPr lang="ru-RU" smtClean="0"/>
              <a:pPr/>
              <a:t>6</a:t>
            </a:fld>
            <a:endParaRPr lang="ru-RU"/>
          </a:p>
        </p:txBody>
      </p:sp>
    </p:spTree>
    <p:extLst>
      <p:ext uri="{BB962C8B-B14F-4D97-AF65-F5344CB8AC3E}">
        <p14:creationId xmlns="" xmlns:p14="http://schemas.microsoft.com/office/powerpoint/2010/main" val="2578150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3576911213"/>
      </p:ext>
    </p:extLst>
  </p:cSld>
  <p:clrMapOvr>
    <a:masterClrMapping/>
  </p:clrMapOvr>
  <p:transition spd="med" advClick="0" advTm="18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2488123689"/>
      </p:ext>
    </p:extLst>
  </p:cSld>
  <p:clrMapOvr>
    <a:masterClrMapping/>
  </p:clrMapOvr>
  <p:transition spd="med" advClick="0" advTm="18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116361225"/>
      </p:ext>
    </p:extLst>
  </p:cSld>
  <p:clrMapOvr>
    <a:masterClrMapping/>
  </p:clrMapOvr>
  <p:transition spd="med" advClick="0" advTm="18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2725227219"/>
      </p:ext>
    </p:extLst>
  </p:cSld>
  <p:clrMapOvr>
    <a:masterClrMapping/>
  </p:clrMapOvr>
  <p:transition spd="med" advClick="0" advTm="18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184383692"/>
      </p:ext>
    </p:extLst>
  </p:cSld>
  <p:clrMapOvr>
    <a:masterClrMapping/>
  </p:clrMapOvr>
  <p:transition spd="med" advClick="0" advTm="18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3225231357"/>
      </p:ext>
    </p:extLst>
  </p:cSld>
  <p:clrMapOvr>
    <a:masterClrMapping/>
  </p:clrMapOvr>
  <p:transition spd="med" advClick="0" advTm="18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1479589407"/>
      </p:ext>
    </p:extLst>
  </p:cSld>
  <p:clrMapOvr>
    <a:masterClrMapping/>
  </p:clrMapOvr>
  <p:transition spd="med" advClick="0" advTm="1800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1987379279"/>
      </p:ext>
    </p:extLst>
  </p:cSld>
  <p:clrMapOvr>
    <a:masterClrMapping/>
  </p:clrMapOvr>
  <p:transition spd="med" advClick="0" advTm="18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1158604147"/>
      </p:ext>
    </p:extLst>
  </p:cSld>
  <p:clrMapOvr>
    <a:masterClrMapping/>
  </p:clrMapOvr>
  <p:transition spd="med" advClick="0" advTm="18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982567939"/>
      </p:ext>
    </p:extLst>
  </p:cSld>
  <p:clrMapOvr>
    <a:masterClrMapping/>
  </p:clrMapOvr>
  <p:transition spd="med" advClick="0" advTm="18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964865950"/>
      </p:ext>
    </p:extLst>
  </p:cSld>
  <p:clrMapOvr>
    <a:masterClrMapping/>
  </p:clrMapOvr>
  <p:transition spd="med" advClick="0" advTm="1800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FDFA0-C609-49B4-9D89-2D5E858EDB4D}" type="datetimeFigureOut">
              <a:rPr lang="ru-RU" smtClean="0"/>
              <a:pPr/>
              <a:t>15.12.2016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9DA661-8D33-4DFF-B1AC-22E167E9BA27}" type="slidenum">
              <a:rPr lang="ru-RU" smtClean="0"/>
              <a:pPr/>
              <a:t>‹#›</a:t>
            </a:fld>
            <a:endParaRPr lang="ru-RU"/>
          </a:p>
        </p:txBody>
      </p:sp>
    </p:spTree>
    <p:extLst>
      <p:ext uri="{BB962C8B-B14F-4D97-AF65-F5344CB8AC3E}">
        <p14:creationId xmlns="" xmlns:p14="http://schemas.microsoft.com/office/powerpoint/2010/main" val="2036986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18000">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jpeg"/><Relationship Id="rId7" Type="http://schemas.openxmlformats.org/officeDocument/2006/relationships/image" Target="../media/image51.jpeg"/><Relationship Id="rId2" Type="http://schemas.openxmlformats.org/officeDocument/2006/relationships/image" Target="../media/image47.jpe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50.jpe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61.jpeg"/></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857620" y="4857760"/>
            <a:ext cx="5072098" cy="1643074"/>
          </a:xfrm>
        </p:spPr>
        <p:txBody>
          <a:bodyPr>
            <a:normAutofit fontScale="62500" lnSpcReduction="20000"/>
          </a:bodyPr>
          <a:lstStyle/>
          <a:p>
            <a:pPr indent="457200" algn="just">
              <a:lnSpc>
                <a:spcPct val="120000"/>
              </a:lnSpc>
              <a:spcBef>
                <a:spcPts val="0"/>
              </a:spcBef>
            </a:pPr>
            <a:r>
              <a:rPr lang="ru-RU" dirty="0" err="1" smtClean="0">
                <a:solidFill>
                  <a:srgbClr val="0000FF"/>
                </a:solidFill>
              </a:rPr>
              <a:t>Тәуелсіздік</a:t>
            </a:r>
            <a:r>
              <a:rPr lang="en-US" dirty="0" smtClean="0">
                <a:solidFill>
                  <a:srgbClr val="0000FF"/>
                </a:solidFill>
              </a:rPr>
              <a:t> </a:t>
            </a:r>
            <a:r>
              <a:rPr lang="ru-RU" dirty="0" smtClean="0">
                <a:solidFill>
                  <a:srgbClr val="0000FF"/>
                </a:solidFill>
              </a:rPr>
              <a:t>- </a:t>
            </a:r>
            <a:r>
              <a:rPr lang="ru-RU" dirty="0" err="1" smtClean="0">
                <a:solidFill>
                  <a:srgbClr val="0000FF"/>
                </a:solidFill>
              </a:rPr>
              <a:t>тарихтың мәңгіге берген</a:t>
            </a:r>
            <a:r>
              <a:rPr lang="ru-RU" dirty="0" smtClean="0">
                <a:solidFill>
                  <a:srgbClr val="0000FF"/>
                </a:solidFill>
              </a:rPr>
              <a:t> </a:t>
            </a:r>
            <a:r>
              <a:rPr lang="ru-RU" dirty="0" err="1" smtClean="0">
                <a:solidFill>
                  <a:srgbClr val="0000FF"/>
                </a:solidFill>
              </a:rPr>
              <a:t>еншісі</a:t>
            </a:r>
            <a:r>
              <a:rPr lang="ru-RU" dirty="0" smtClean="0">
                <a:solidFill>
                  <a:srgbClr val="0000FF"/>
                </a:solidFill>
              </a:rPr>
              <a:t> </a:t>
            </a:r>
            <a:r>
              <a:rPr lang="ru-RU" dirty="0" err="1" smtClean="0">
                <a:solidFill>
                  <a:srgbClr val="0000FF"/>
                </a:solidFill>
              </a:rPr>
              <a:t>емес</a:t>
            </a:r>
            <a:r>
              <a:rPr lang="ru-RU" dirty="0" smtClean="0">
                <a:solidFill>
                  <a:srgbClr val="0000FF"/>
                </a:solidFill>
              </a:rPr>
              <a:t>, </a:t>
            </a:r>
            <a:r>
              <a:rPr lang="ru-RU" dirty="0" err="1" smtClean="0">
                <a:solidFill>
                  <a:srgbClr val="0000FF"/>
                </a:solidFill>
              </a:rPr>
              <a:t>халықтардың мамыржай</a:t>
            </a:r>
            <a:r>
              <a:rPr lang="ru-RU" dirty="0" smtClean="0">
                <a:solidFill>
                  <a:srgbClr val="0000FF"/>
                </a:solidFill>
              </a:rPr>
              <a:t> </a:t>
            </a:r>
            <a:r>
              <a:rPr lang="ru-RU" dirty="0" err="1" smtClean="0">
                <a:solidFill>
                  <a:srgbClr val="0000FF"/>
                </a:solidFill>
              </a:rPr>
              <a:t>өмір сүруіне берілген</a:t>
            </a:r>
            <a:r>
              <a:rPr lang="ru-RU" dirty="0" smtClean="0">
                <a:solidFill>
                  <a:srgbClr val="0000FF"/>
                </a:solidFill>
              </a:rPr>
              <a:t> </a:t>
            </a:r>
            <a:r>
              <a:rPr lang="ru-RU" dirty="0" err="1" smtClean="0">
                <a:solidFill>
                  <a:srgbClr val="0000FF"/>
                </a:solidFill>
              </a:rPr>
              <a:t>кепілдік</a:t>
            </a:r>
            <a:r>
              <a:rPr lang="ru-RU" dirty="0" smtClean="0">
                <a:solidFill>
                  <a:srgbClr val="0000FF"/>
                </a:solidFill>
              </a:rPr>
              <a:t> те </a:t>
            </a:r>
            <a:r>
              <a:rPr lang="ru-RU" dirty="0" err="1" smtClean="0">
                <a:solidFill>
                  <a:srgbClr val="0000FF"/>
                </a:solidFill>
              </a:rPr>
              <a:t>емес</a:t>
            </a:r>
            <a:r>
              <a:rPr lang="ru-RU" dirty="0" smtClean="0">
                <a:solidFill>
                  <a:srgbClr val="0000FF"/>
                </a:solidFill>
              </a:rPr>
              <a:t>: </a:t>
            </a:r>
            <a:r>
              <a:rPr lang="ru-RU" dirty="0" err="1" smtClean="0">
                <a:solidFill>
                  <a:srgbClr val="0000FF"/>
                </a:solidFill>
              </a:rPr>
              <a:t>аңғал болмағанымыз абзал</a:t>
            </a:r>
            <a:r>
              <a:rPr lang="ru-RU" dirty="0" smtClean="0">
                <a:solidFill>
                  <a:srgbClr val="0000FF"/>
                </a:solidFill>
              </a:rPr>
              <a:t>.</a:t>
            </a:r>
          </a:p>
          <a:p>
            <a:pPr algn="r"/>
            <a:r>
              <a:rPr lang="ru-RU" dirty="0" smtClean="0">
                <a:solidFill>
                  <a:srgbClr val="0000FF"/>
                </a:solidFill>
              </a:rPr>
              <a:t>Н. Назарбаев   </a:t>
            </a:r>
            <a:endParaRPr lang="ru-RU" dirty="0">
              <a:solidFill>
                <a:srgbClr val="0000FF"/>
              </a:solidFill>
            </a:endParaRPr>
          </a:p>
        </p:txBody>
      </p:sp>
    </p:spTree>
  </p:cSld>
  <p:clrMapOvr>
    <a:masterClrMapping/>
  </p:clrMapOvr>
  <p:transition spd="med" advClick="0" advTm="18000">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4282" y="928670"/>
            <a:ext cx="3463794" cy="4598194"/>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4071934" y="1142984"/>
            <a:ext cx="4857784" cy="4154984"/>
          </a:xfrm>
          <a:prstGeom prst="rect">
            <a:avLst/>
          </a:prstGeom>
          <a:noFill/>
          <a:ln>
            <a:noFill/>
          </a:ln>
          <a:effectLst/>
        </p:spPr>
        <p:txBody>
          <a:bodyPr wrap="square">
            <a:spAutoFit/>
          </a:bodyPr>
          <a:lstStyle/>
          <a:p>
            <a:pPr indent="457200" algn="just"/>
            <a:r>
              <a:rPr lang="ru-RU" sz="2400" b="1" i="1" dirty="0" err="1">
                <a:solidFill>
                  <a:srgbClr val="0000FF"/>
                </a:solidFill>
                <a:latin typeface="Times New Roman" pitchFamily="18" charset="0"/>
                <a:cs typeface="Times New Roman" pitchFamily="18" charset="0"/>
              </a:rPr>
              <a:t>Біздің</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туымыз</a:t>
            </a:r>
            <a:r>
              <a:rPr lang="ru-RU" sz="2400" b="1" i="1" dirty="0">
                <a:solidFill>
                  <a:srgbClr val="0000FF"/>
                </a:solidFill>
                <a:latin typeface="Times New Roman" pitchFamily="18" charset="0"/>
                <a:cs typeface="Times New Roman" pitchFamily="18" charset="0"/>
              </a:rPr>
              <a:t> – </a:t>
            </a:r>
            <a:r>
              <a:rPr lang="ru-RU" sz="2400" b="1" i="1" dirty="0" err="1" smtClean="0">
                <a:solidFill>
                  <a:srgbClr val="0000FF"/>
                </a:solidFill>
                <a:latin typeface="Times New Roman" pitchFamily="18" charset="0"/>
                <a:cs typeface="Times New Roman" pitchFamily="18" charset="0"/>
              </a:rPr>
              <a:t>тәуелсіздік</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тілегіміз</a:t>
            </a:r>
            <a:r>
              <a:rPr lang="ru-RU" sz="2400" b="1" i="1" dirty="0">
                <a:solidFill>
                  <a:srgbClr val="0000FF"/>
                </a:solidFill>
                <a:latin typeface="Times New Roman" pitchFamily="18" charset="0"/>
                <a:cs typeface="Times New Roman" pitchFamily="18" charset="0"/>
              </a:rPr>
              <a:t> – </a:t>
            </a:r>
            <a:r>
              <a:rPr lang="ru-RU" sz="2400" b="1" i="1" dirty="0" err="1">
                <a:solidFill>
                  <a:srgbClr val="0000FF"/>
                </a:solidFill>
                <a:latin typeface="Times New Roman" pitchFamily="18" charset="0"/>
                <a:cs typeface="Times New Roman" pitchFamily="18" charset="0"/>
              </a:rPr>
              <a:t>бейбітшілік</a:t>
            </a:r>
            <a:r>
              <a:rPr lang="ru-RU" sz="2400" b="1" i="1" dirty="0">
                <a:solidFill>
                  <a:srgbClr val="0000FF"/>
                </a:solidFill>
                <a:latin typeface="Times New Roman" pitchFamily="18" charset="0"/>
                <a:cs typeface="Times New Roman" pitchFamily="18" charset="0"/>
              </a:rPr>
              <a:t> пен </a:t>
            </a:r>
            <a:r>
              <a:rPr lang="ru-RU" sz="2400" b="1" i="1" dirty="0" err="1">
                <a:solidFill>
                  <a:srgbClr val="0000FF"/>
                </a:solidFill>
                <a:latin typeface="Times New Roman" pitchFamily="18" charset="0"/>
                <a:cs typeface="Times New Roman" pitchFamily="18" charset="0"/>
              </a:rPr>
              <a:t>тыныштық</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Күш</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қолдану</a:t>
            </a:r>
            <a:r>
              <a:rPr lang="ru-RU" sz="2400" b="1" i="1" dirty="0">
                <a:solidFill>
                  <a:srgbClr val="0000FF"/>
                </a:solidFill>
                <a:latin typeface="Times New Roman" pitchFamily="18" charset="0"/>
                <a:cs typeface="Times New Roman" pitchFamily="18" charset="0"/>
              </a:rPr>
              <a:t> мен </a:t>
            </a:r>
            <a:r>
              <a:rPr lang="ru-RU" sz="2400" b="1" i="1" dirty="0" err="1">
                <a:solidFill>
                  <a:srgbClr val="0000FF"/>
                </a:solidFill>
                <a:latin typeface="Times New Roman" pitchFamily="18" charset="0"/>
                <a:cs typeface="Times New Roman" pitchFamily="18" charset="0"/>
              </a:rPr>
              <a:t>жанжал</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атаулыны</a:t>
            </a:r>
            <a:r>
              <a:rPr lang="ru-RU" sz="2400" b="1" i="1" dirty="0">
                <a:solidFill>
                  <a:srgbClr val="0000FF"/>
                </a:solidFill>
                <a:latin typeface="Times New Roman" pitchFamily="18" charset="0"/>
                <a:cs typeface="Times New Roman" pitchFamily="18" charset="0"/>
              </a:rPr>
              <a:t> </a:t>
            </a:r>
            <a:r>
              <a:rPr lang="ru-RU" sz="2400" b="1" i="1" dirty="0" err="1" smtClean="0">
                <a:solidFill>
                  <a:srgbClr val="0000FF"/>
                </a:solidFill>
                <a:latin typeface="Times New Roman" pitchFamily="18" charset="0"/>
                <a:cs typeface="Times New Roman" pitchFamily="18" charset="0"/>
              </a:rPr>
              <a:t>болдырмауға</a:t>
            </a:r>
            <a:r>
              <a:rPr lang="ru-RU" sz="2400" b="1" i="1" dirty="0" smtClean="0">
                <a:solidFill>
                  <a:srgbClr val="0000FF"/>
                </a:solidFill>
                <a:latin typeface="Times New Roman" pitchFamily="18" charset="0"/>
                <a:cs typeface="Times New Roman" pitchFamily="18" charset="0"/>
              </a:rPr>
              <a:t> </a:t>
            </a:r>
            <a:r>
              <a:rPr lang="ru-RU" sz="2400" b="1" i="1" dirty="0">
                <a:solidFill>
                  <a:srgbClr val="0000FF"/>
                </a:solidFill>
                <a:latin typeface="Times New Roman" pitchFamily="18" charset="0"/>
                <a:cs typeface="Times New Roman" pitchFamily="18" charset="0"/>
              </a:rPr>
              <a:t>бар </a:t>
            </a:r>
            <a:r>
              <a:rPr lang="ru-RU" sz="2400" b="1" i="1" dirty="0" err="1">
                <a:solidFill>
                  <a:srgbClr val="0000FF"/>
                </a:solidFill>
                <a:latin typeface="Times New Roman" pitchFamily="18" charset="0"/>
                <a:cs typeface="Times New Roman" pitchFamily="18" charset="0"/>
              </a:rPr>
              <a:t>ерік-жігерімізді</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аямаймыз</a:t>
            </a:r>
            <a:r>
              <a:rPr lang="ru-RU" sz="2400" b="1" i="1" dirty="0">
                <a:solidFill>
                  <a:srgbClr val="0000FF"/>
                </a:solidFill>
                <a:latin typeface="Times New Roman" pitchFamily="18" charset="0"/>
                <a:cs typeface="Times New Roman" pitchFamily="18" charset="0"/>
              </a:rPr>
              <a:t>. Осы </a:t>
            </a:r>
            <a:r>
              <a:rPr lang="ru-RU" sz="2400" b="1" i="1" dirty="0" err="1">
                <a:solidFill>
                  <a:srgbClr val="0000FF"/>
                </a:solidFill>
                <a:latin typeface="Times New Roman" pitchFamily="18" charset="0"/>
                <a:cs typeface="Times New Roman" pitchFamily="18" charset="0"/>
              </a:rPr>
              <a:t>мақсат </a:t>
            </a:r>
            <a:r>
              <a:rPr lang="ru-RU" sz="2400" b="1" i="1" dirty="0" err="1" smtClean="0">
                <a:solidFill>
                  <a:srgbClr val="0000FF"/>
                </a:solidFill>
                <a:latin typeface="Times New Roman" pitchFamily="18" charset="0"/>
                <a:cs typeface="Times New Roman" pitchFamily="18" charset="0"/>
              </a:rPr>
              <a:t>жолында</a:t>
            </a:r>
            <a:r>
              <a:rPr lang="ru-RU" sz="2400" b="1" i="1" dirty="0" smtClean="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Қазақстандағы барлық ұлттар өкілдерінің бір</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кісінің баласындай</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бір</a:t>
            </a:r>
            <a:r>
              <a:rPr lang="ru-RU" sz="2400" b="1" i="1" dirty="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қолдың </a:t>
            </a:r>
            <a:r>
              <a:rPr lang="ru-RU" sz="2400" b="1" i="1" dirty="0" err="1" smtClean="0">
                <a:solidFill>
                  <a:srgbClr val="0000FF"/>
                </a:solidFill>
                <a:latin typeface="Times New Roman" pitchFamily="18" charset="0"/>
                <a:cs typeface="Times New Roman" pitchFamily="18" charset="0"/>
              </a:rPr>
              <a:t>саласындай</a:t>
            </a:r>
            <a:r>
              <a:rPr lang="ru-RU" sz="2400" b="1" i="1" dirty="0" smtClean="0">
                <a:solidFill>
                  <a:srgbClr val="0000FF"/>
                </a:solidFill>
                <a:latin typeface="Times New Roman" pitchFamily="18" charset="0"/>
                <a:cs typeface="Times New Roman" pitchFamily="18" charset="0"/>
              </a:rPr>
              <a:t> </a:t>
            </a:r>
            <a:r>
              <a:rPr lang="ru-RU" sz="2400" b="1" i="1" dirty="0" err="1">
                <a:solidFill>
                  <a:srgbClr val="0000FF"/>
                </a:solidFill>
                <a:latin typeface="Times New Roman" pitchFamily="18" charset="0"/>
                <a:cs typeface="Times New Roman" pitchFamily="18" charset="0"/>
              </a:rPr>
              <a:t>күш </a:t>
            </a:r>
            <a:r>
              <a:rPr lang="ru-RU" sz="2400" b="1" i="1" dirty="0" err="1" smtClean="0">
                <a:solidFill>
                  <a:srgbClr val="0000FF"/>
                </a:solidFill>
                <a:latin typeface="Times New Roman" pitchFamily="18" charset="0"/>
                <a:cs typeface="Times New Roman" pitchFamily="18" charset="0"/>
              </a:rPr>
              <a:t>біріктіруіне</a:t>
            </a:r>
            <a:r>
              <a:rPr lang="ru-RU" sz="2400" b="1" i="1" dirty="0" smtClean="0">
                <a:solidFill>
                  <a:srgbClr val="0000FF"/>
                </a:solidFill>
                <a:latin typeface="Times New Roman" pitchFamily="18" charset="0"/>
                <a:cs typeface="Times New Roman" pitchFamily="18" charset="0"/>
              </a:rPr>
              <a:t>  </a:t>
            </a:r>
            <a:r>
              <a:rPr lang="ru-RU" sz="2400" b="1" i="1" dirty="0" err="1" smtClean="0">
                <a:solidFill>
                  <a:srgbClr val="0000FF"/>
                </a:solidFill>
                <a:latin typeface="Times New Roman" pitchFamily="18" charset="0"/>
                <a:cs typeface="Times New Roman" pitchFamily="18" charset="0"/>
              </a:rPr>
              <a:t>мүдделіміз</a:t>
            </a:r>
            <a:r>
              <a:rPr lang="ru-RU" sz="2400" b="1" i="1" dirty="0">
                <a:solidFill>
                  <a:srgbClr val="0000FF"/>
                </a:solidFill>
                <a:latin typeface="Times New Roman" pitchFamily="18" charset="0"/>
                <a:cs typeface="Times New Roman" pitchFamily="18" charset="0"/>
              </a:rPr>
              <a:t>. </a:t>
            </a:r>
          </a:p>
          <a:p>
            <a:pPr indent="457200" algn="r"/>
            <a:r>
              <a:rPr lang="ru-RU" sz="2400" b="1" dirty="0" err="1" smtClean="0">
                <a:solidFill>
                  <a:srgbClr val="0000FF"/>
                </a:solidFill>
                <a:latin typeface="Times New Roman" pitchFamily="18" charset="0"/>
                <a:cs typeface="Times New Roman" pitchFamily="18" charset="0"/>
              </a:rPr>
              <a:t>Н.Ә.Назарбаев</a:t>
            </a:r>
            <a:endParaRPr lang="ru-RU" sz="2400" b="1" dirty="0">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072770447"/>
      </p:ext>
    </p:extLst>
  </p:cSld>
  <p:clrMapOvr>
    <a:masterClrMapping/>
  </p:clrMapOvr>
  <p:transition spd="med" advClick="0" advTm="18000">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CCFF">
            <a:alpha val="32000"/>
          </a:srgbClr>
        </a:solidFill>
        <a:effectLst/>
      </p:bgPr>
    </p:bg>
    <p:spTree>
      <p:nvGrpSpPr>
        <p:cNvPr id="1" name=""/>
        <p:cNvGrpSpPr/>
        <p:nvPr/>
      </p:nvGrpSpPr>
      <p:grpSpPr>
        <a:xfrm>
          <a:off x="0" y="0"/>
          <a:ext cx="0" cy="0"/>
          <a:chOff x="0" y="0"/>
          <a:chExt cx="0" cy="0"/>
        </a:xfrm>
      </p:grpSpPr>
      <p:grpSp>
        <p:nvGrpSpPr>
          <p:cNvPr id="2" name="Группа 1"/>
          <p:cNvGrpSpPr/>
          <p:nvPr/>
        </p:nvGrpSpPr>
        <p:grpSpPr>
          <a:xfrm>
            <a:off x="8525196" y="116632"/>
            <a:ext cx="655316" cy="6624736"/>
            <a:chOff x="8460431" y="260648"/>
            <a:chExt cx="439292" cy="6192688"/>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nvGrpSpPr>
          <p:cNvPr id="5" name="Группа 4"/>
          <p:cNvGrpSpPr/>
          <p:nvPr/>
        </p:nvGrpSpPr>
        <p:grpSpPr>
          <a:xfrm>
            <a:off x="-36512" y="125016"/>
            <a:ext cx="655316" cy="6624736"/>
            <a:chOff x="8460431" y="260648"/>
            <a:chExt cx="439292" cy="6192688"/>
          </a:xfrm>
        </p:grpSpPr>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4" name="Прямоугольник 3"/>
          <p:cNvSpPr/>
          <p:nvPr/>
        </p:nvSpPr>
        <p:spPr>
          <a:xfrm>
            <a:off x="642910" y="357166"/>
            <a:ext cx="7909961" cy="7140416"/>
          </a:xfrm>
          <a:prstGeom prst="rect">
            <a:avLst/>
          </a:prstGeom>
        </p:spPr>
        <p:txBody>
          <a:bodyPr wrap="square">
            <a:spAutoFit/>
          </a:bodyPr>
          <a:lstStyle/>
          <a:p>
            <a:pPr indent="457200" algn="just"/>
            <a:r>
              <a:rPr lang="kk-KZ" sz="2800" b="1" baseline="30000" dirty="0" smtClean="0">
                <a:solidFill>
                  <a:srgbClr val="0000FF"/>
                </a:solidFill>
                <a:latin typeface="Times New Roman" pitchFamily="18" charset="0"/>
                <a:cs typeface="Times New Roman" pitchFamily="18" charset="0"/>
              </a:rPr>
              <a:t>ТӘУЕЛСІЗДІК</a:t>
            </a:r>
            <a:r>
              <a:rPr lang="kk-KZ" sz="2400" b="1" i="1" baseline="30000" dirty="0" smtClean="0">
                <a:solidFill>
                  <a:srgbClr val="002060"/>
                </a:solidFill>
                <a:latin typeface="Times New Roman" pitchFamily="18" charset="0"/>
                <a:cs typeface="Times New Roman" pitchFamily="18" charset="0"/>
              </a:rPr>
              <a:t> </a:t>
            </a:r>
            <a:r>
              <a:rPr lang="kk-KZ" sz="2300" b="1" i="1" baseline="30000" dirty="0" smtClean="0">
                <a:solidFill>
                  <a:srgbClr val="000099"/>
                </a:solidFill>
                <a:latin typeface="Times New Roman" pitchFamily="18" charset="0"/>
                <a:cs typeface="Times New Roman" pitchFamily="18" charset="0"/>
              </a:rPr>
              <a:t>– </a:t>
            </a:r>
            <a:r>
              <a:rPr lang="kk-KZ" sz="2400" b="1" i="1" baseline="30000" dirty="0">
                <a:solidFill>
                  <a:srgbClr val="0000FF"/>
                </a:solidFill>
                <a:latin typeface="Times New Roman" pitchFamily="18" charset="0"/>
                <a:cs typeface="Times New Roman" pitchFamily="18" charset="0"/>
              </a:rPr>
              <a:t>адами болмысымыздың, </a:t>
            </a:r>
            <a:r>
              <a:rPr lang="kk-KZ" sz="2400" b="1" i="1" baseline="30000" dirty="0" smtClean="0">
                <a:solidFill>
                  <a:srgbClr val="0000FF"/>
                </a:solidFill>
                <a:latin typeface="Times New Roman" pitchFamily="18" charset="0"/>
                <a:cs typeface="Times New Roman" pitchFamily="18" charset="0"/>
              </a:rPr>
              <a:t>өміріміздің </a:t>
            </a:r>
            <a:r>
              <a:rPr lang="kk-KZ" sz="2400" b="1" i="1" baseline="30000" dirty="0">
                <a:solidFill>
                  <a:srgbClr val="0000FF"/>
                </a:solidFill>
                <a:latin typeface="Times New Roman" pitchFamily="18" charset="0"/>
                <a:cs typeface="Times New Roman" pitchFamily="18" charset="0"/>
              </a:rPr>
              <a:t>қайнар бұлағы. Дүниеде жаралған тіршілік иесінің әрқайсысының болашақ өмірі тұтастай Тәуелсіздікке, бостандық пен азаттыққа байланысты. Өткен тарихымызды сабақтайтын болсақ, қазақтың ұлт болып ұйысып, ел </a:t>
            </a:r>
            <a:r>
              <a:rPr lang="kk-KZ" sz="2400" b="1" i="1" baseline="30000" dirty="0" smtClean="0">
                <a:solidFill>
                  <a:srgbClr val="0000FF"/>
                </a:solidFill>
                <a:latin typeface="Times New Roman" pitchFamily="18" charset="0"/>
                <a:cs typeface="Times New Roman" pitchFamily="18" charset="0"/>
              </a:rPr>
              <a:t>болып бірігуінде</a:t>
            </a:r>
            <a:r>
              <a:rPr lang="kk-KZ" sz="2400" b="1" i="1" baseline="30000" dirty="0">
                <a:solidFill>
                  <a:srgbClr val="0000FF"/>
                </a:solidFill>
                <a:latin typeface="Times New Roman" pitchFamily="18" charset="0"/>
                <a:cs typeface="Times New Roman" pitchFamily="18" charset="0"/>
              </a:rPr>
              <a:t>, ең алдымен, Тәуелсіздік рухының ең жоғары рөл </a:t>
            </a:r>
            <a:r>
              <a:rPr lang="kk-KZ" sz="2400" b="1" i="1" baseline="30000" dirty="0" smtClean="0">
                <a:solidFill>
                  <a:srgbClr val="0000FF"/>
                </a:solidFill>
                <a:latin typeface="Times New Roman" pitchFamily="18" charset="0"/>
                <a:cs typeface="Times New Roman" pitchFamily="18" charset="0"/>
              </a:rPr>
              <a:t>атқаратынын </a:t>
            </a:r>
            <a:r>
              <a:rPr lang="kk-KZ" sz="2400" b="1" i="1" baseline="30000" dirty="0">
                <a:solidFill>
                  <a:srgbClr val="0000FF"/>
                </a:solidFill>
                <a:latin typeface="Times New Roman" pitchFamily="18" charset="0"/>
                <a:cs typeface="Times New Roman" pitchFamily="18" charset="0"/>
              </a:rPr>
              <a:t>аңғарамыз</a:t>
            </a:r>
            <a:r>
              <a:rPr lang="kk-KZ" sz="2400" b="1" i="1" baseline="30000" dirty="0" smtClean="0">
                <a:solidFill>
                  <a:srgbClr val="0000FF"/>
                </a:solidFill>
                <a:latin typeface="Times New Roman" pitchFamily="18" charset="0"/>
                <a:cs typeface="Times New Roman" pitchFamily="18" charset="0"/>
              </a:rPr>
              <a:t>.</a:t>
            </a:r>
          </a:p>
          <a:p>
            <a:pPr indent="457200" algn="just"/>
            <a:r>
              <a:rPr lang="kk-KZ" sz="2400" b="1" i="1" baseline="30000" dirty="0" smtClean="0">
                <a:solidFill>
                  <a:srgbClr val="0000FF"/>
                </a:solidFill>
                <a:latin typeface="Times New Roman" pitchFamily="18" charset="0"/>
                <a:cs typeface="Times New Roman" pitchFamily="18" charset="0"/>
              </a:rPr>
              <a:t>1991 </a:t>
            </a:r>
            <a:r>
              <a:rPr lang="kk-KZ" sz="2400" b="1" i="1" baseline="30000" dirty="0">
                <a:solidFill>
                  <a:srgbClr val="0000FF"/>
                </a:solidFill>
                <a:latin typeface="Times New Roman" pitchFamily="18" charset="0"/>
                <a:cs typeface="Times New Roman" pitchFamily="18" charset="0"/>
              </a:rPr>
              <a:t>жыл — еліміздің Қазақстан деген атпен бүкіл әлемге алғаш қадам басқан жылы. Сол сәттен бері міне </a:t>
            </a:r>
            <a:r>
              <a:rPr lang="kk-KZ" sz="2400" b="1" i="1" baseline="30000" dirty="0" smtClean="0">
                <a:solidFill>
                  <a:srgbClr val="0000FF"/>
                </a:solidFill>
                <a:latin typeface="Times New Roman" pitchFamily="18" charset="0"/>
                <a:cs typeface="Times New Roman" pitchFamily="18" charset="0"/>
              </a:rPr>
              <a:t>25 </a:t>
            </a:r>
            <a:r>
              <a:rPr lang="kk-KZ" sz="2400" b="1" i="1" baseline="30000" dirty="0">
                <a:solidFill>
                  <a:srgbClr val="0000FF"/>
                </a:solidFill>
                <a:latin typeface="Times New Roman" pitchFamily="18" charset="0"/>
                <a:cs typeface="Times New Roman" pitchFamily="18" charset="0"/>
              </a:rPr>
              <a:t>жыл да өте шықты. Қазіргі Қазақстан әлем сахнасында мақтанарлықтай беделге ие. Жас мемлекетіміз осындай аз ғана уақыттың ішінде көптеген ірі экономикалық, саяси және әлеуметтік жетістіктерге қол жеткізді. Қазіргі таңда Қазақстан жас мемлекет бола тұра, көптеген елдерден әлдеқайда алда. Еліміздің аяғынан нық тұруы, ұлттық қауіпсіздікті қамтамасыз ету және экономикамыздың жедел қарқынмен </a:t>
            </a:r>
            <a:r>
              <a:rPr lang="kk-KZ" sz="2400" b="1" i="1" baseline="30000" dirty="0" smtClean="0">
                <a:solidFill>
                  <a:srgbClr val="0000FF"/>
                </a:solidFill>
                <a:latin typeface="Times New Roman" pitchFamily="18" charset="0"/>
                <a:cs typeface="Times New Roman" pitchFamily="18" charset="0"/>
              </a:rPr>
              <a:t>дамуы— </a:t>
            </a:r>
            <a:r>
              <a:rPr lang="kk-KZ" sz="2400" b="1" i="1" baseline="30000" dirty="0">
                <a:solidFill>
                  <a:srgbClr val="0000FF"/>
                </a:solidFill>
                <a:latin typeface="Times New Roman" pitchFamily="18" charset="0"/>
                <a:cs typeface="Times New Roman" pitchFamily="18" charset="0"/>
              </a:rPr>
              <a:t>қазіргі таңда негізгі стратегиялық бағыттар. Бүгінгі Қазақстан – тек өзі орналасқан аймақта ғана емес, бүкіләлемдік проблемаларды талқылауда және шешуде ықпалды рөл атқаратын ел. «Қаз тұрып, қадам басқан тәуелсіздік сәбилік тұсауын өміршең уақытқа кестірген кезден бастап, осынау </a:t>
            </a:r>
            <a:r>
              <a:rPr lang="kk-KZ" sz="2400" b="1" i="1" baseline="30000" dirty="0" smtClean="0">
                <a:solidFill>
                  <a:srgbClr val="0000FF"/>
                </a:solidFill>
                <a:latin typeface="Times New Roman" pitchFamily="18" charset="0"/>
                <a:cs typeface="Times New Roman" pitchFamily="18" charset="0"/>
              </a:rPr>
              <a:t>25 </a:t>
            </a:r>
            <a:r>
              <a:rPr lang="kk-KZ" sz="2400" b="1" i="1" baseline="30000" dirty="0">
                <a:solidFill>
                  <a:srgbClr val="0000FF"/>
                </a:solidFill>
                <a:latin typeface="Times New Roman" pitchFamily="18" charset="0"/>
                <a:cs typeface="Times New Roman" pitchFamily="18" charset="0"/>
              </a:rPr>
              <a:t>жылдың бедерінде айшылық жерді алты рет аттаған алып секілді, дәуір жалынын мығым ұстап, тізгінін бекем қаға білді» — деп Елбасымыз айтқандай, егемен Қазақстанды бүгінде барша әлем танып </a:t>
            </a:r>
            <a:r>
              <a:rPr lang="kk-KZ" sz="2400" b="1" i="1" baseline="30000" dirty="0" smtClean="0">
                <a:solidFill>
                  <a:srgbClr val="0000FF"/>
                </a:solidFill>
                <a:latin typeface="Times New Roman" pitchFamily="18" charset="0"/>
                <a:cs typeface="Times New Roman" pitchFamily="18" charset="0"/>
              </a:rPr>
              <a:t>отыр. </a:t>
            </a:r>
          </a:p>
          <a:p>
            <a:pPr indent="457200" algn="just"/>
            <a:r>
              <a:rPr lang="kk-KZ" sz="2400" b="1" i="1" baseline="30000" dirty="0" smtClean="0">
                <a:solidFill>
                  <a:srgbClr val="0000FF"/>
                </a:solidFill>
                <a:latin typeface="Times New Roman" pitchFamily="18" charset="0"/>
                <a:cs typeface="Times New Roman" pitchFamily="18" charset="0"/>
              </a:rPr>
              <a:t>Тәуелсіздік </a:t>
            </a:r>
            <a:r>
              <a:rPr lang="kk-KZ" sz="2400" b="1" i="1" baseline="30000" dirty="0">
                <a:solidFill>
                  <a:srgbClr val="0000FF"/>
                </a:solidFill>
                <a:latin typeface="Times New Roman" pitchFamily="18" charset="0"/>
                <a:cs typeface="Times New Roman" pitchFamily="18" charset="0"/>
              </a:rPr>
              <a:t>алғандағы алғашқы әрекеттердің арасында мемлекетіміздің ұлттық валютасы — теңгені енгізу, көршілес мемлекеттермен шекараны белгілеп алу, Конституциямызды бекіту бар еді. Ата Заңымызға сәйкес Қазақстан және қазақстандықтар ешкімнің жеріне көз салмайды, бірақ өз жерінің бір сантиметрін де ешкімге бермейді. Мұндай істердің орындалуы — ерекше тарихи жетістік. Айта берсек </a:t>
            </a:r>
            <a:r>
              <a:rPr lang="kk-KZ" sz="2400" b="1" i="1" baseline="30000" dirty="0" smtClean="0">
                <a:solidFill>
                  <a:srgbClr val="0000FF"/>
                </a:solidFill>
                <a:latin typeface="Times New Roman" pitchFamily="18" charset="0"/>
                <a:cs typeface="Times New Roman" pitchFamily="18" charset="0"/>
              </a:rPr>
              <a:t>25 </a:t>
            </a:r>
            <a:r>
              <a:rPr lang="kk-KZ" sz="2400" b="1" i="1" baseline="30000" dirty="0">
                <a:solidFill>
                  <a:srgbClr val="0000FF"/>
                </a:solidFill>
                <a:latin typeface="Times New Roman" pitchFamily="18" charset="0"/>
                <a:cs typeface="Times New Roman" pitchFamily="18" charset="0"/>
              </a:rPr>
              <a:t>жылда жеткен еліміздің жетістігі өте көп. Дегенмен, бұл </a:t>
            </a:r>
            <a:r>
              <a:rPr lang="kk-KZ" sz="2400" b="1" i="1" baseline="30000" dirty="0" smtClean="0">
                <a:solidFill>
                  <a:srgbClr val="0000FF"/>
                </a:solidFill>
                <a:latin typeface="Times New Roman" pitchFamily="18" charset="0"/>
                <a:cs typeface="Times New Roman" pitchFamily="18" charset="0"/>
              </a:rPr>
              <a:t>жетістіктерге жетуде </a:t>
            </a:r>
            <a:r>
              <a:rPr lang="kk-KZ" sz="2400" b="1" i="1" baseline="30000" dirty="0">
                <a:solidFill>
                  <a:srgbClr val="0000FF"/>
                </a:solidFill>
                <a:latin typeface="Times New Roman" pitchFamily="18" charset="0"/>
                <a:cs typeface="Times New Roman" pitchFamily="18" charset="0"/>
              </a:rPr>
              <a:t>еліміз көп қиыншылықты көргенін ұмытпағанымыз жөн</a:t>
            </a:r>
            <a:r>
              <a:rPr lang="kk-KZ" sz="2400" b="1" i="1" baseline="30000" dirty="0" smtClean="0">
                <a:solidFill>
                  <a:srgbClr val="0000FF"/>
                </a:solidFill>
                <a:latin typeface="Times New Roman" pitchFamily="18" charset="0"/>
                <a:cs typeface="Times New Roman" pitchFamily="18" charset="0"/>
              </a:rPr>
              <a:t>.</a:t>
            </a:r>
          </a:p>
          <a:p>
            <a:pPr indent="457200" algn="just"/>
            <a:endParaRPr lang="kk-KZ" sz="2200" b="1" i="1" dirty="0" smtClean="0">
              <a:solidFill>
                <a:srgbClr val="003399"/>
              </a:solidFill>
              <a:latin typeface="Times New Roman" pitchFamily="18" charset="0"/>
              <a:cs typeface="Times New Roman" pitchFamily="18" charset="0"/>
            </a:endParaRPr>
          </a:p>
          <a:p>
            <a:pPr indent="457200" algn="just"/>
            <a:endParaRPr lang="ru-RU" sz="2000" b="1" i="1" dirty="0">
              <a:solidFill>
                <a:srgbClr val="003399"/>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702831257"/>
      </p:ext>
    </p:extLst>
  </p:cSld>
  <p:clrMapOvr>
    <a:masterClrMapping/>
  </p:clrMapOvr>
  <p:transition spd="med" advClick="0" advTm="18000">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3078" name="Picture 6" descr="C:\Users\user\Desktop\Независимость РК 25 лет\1306217856_astana.jpg"/>
          <p:cNvPicPr>
            <a:picLocks noChangeAspect="1" noChangeArrowheads="1"/>
          </p:cNvPicPr>
          <p:nvPr/>
        </p:nvPicPr>
        <p:blipFill>
          <a:blip r:embed="rId2">
            <a:extLst>
              <a:ext uri="{BEBA8EAE-BF5A-486C-A8C5-ECC9F3942E4B}">
                <a14:imgProps xmlns="" xmlns:a14="http://schemas.microsoft.com/office/drawing/2010/main">
                  <a14:imgLayer r:embed="rId3">
                    <a14:imgEffect>
                      <a14:colorTemperature colorTemp="4700"/>
                    </a14:imgEffect>
                    <a14:imgEffect>
                      <a14:saturation sat="66000"/>
                    </a14:imgEffect>
                  </a14:imgLayer>
                </a14:imgProps>
              </a:ext>
              <a:ext uri="{28A0092B-C50C-407E-A947-70E740481C1C}">
                <a14:useLocalDpi xmlns="" xmlns:a14="http://schemas.microsoft.com/office/drawing/2010/main" val="0"/>
              </a:ext>
            </a:extLst>
          </a:blip>
          <a:srcRect/>
          <a:stretch>
            <a:fillRect/>
          </a:stretch>
        </p:blipFill>
        <p:spPr bwMode="auto">
          <a:xfrm>
            <a:off x="107504" y="1916832"/>
            <a:ext cx="8964488" cy="4941168"/>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6" name="Прямоугольник 5"/>
          <p:cNvSpPr/>
          <p:nvPr/>
        </p:nvSpPr>
        <p:spPr>
          <a:xfrm>
            <a:off x="701316" y="357166"/>
            <a:ext cx="7776864" cy="2031325"/>
          </a:xfrm>
          <a:prstGeom prst="rect">
            <a:avLst/>
          </a:prstGeom>
        </p:spPr>
        <p:txBody>
          <a:bodyPr wrap="square">
            <a:spAutoFit/>
          </a:bodyPr>
          <a:lstStyle/>
          <a:p>
            <a:pPr algn="just"/>
            <a:r>
              <a:rPr lang="kk-KZ" b="1" i="1" dirty="0">
                <a:solidFill>
                  <a:srgbClr val="0000FF"/>
                </a:solidFill>
                <a:latin typeface="Times New Roman" pitchFamily="18" charset="0"/>
                <a:cs typeface="Times New Roman" pitchFamily="18" charset="0"/>
              </a:rPr>
              <a:t>«...Уақыт қарқыны зымыран. Күні кеше өткен сияқты уақиғалар бүгінде тарих беттеріне айналыпта үлгерді</a:t>
            </a:r>
            <a:r>
              <a:rPr lang="kk-KZ" b="1" i="1" dirty="0" smtClean="0">
                <a:solidFill>
                  <a:srgbClr val="0000FF"/>
                </a:solidFill>
                <a:latin typeface="Times New Roman" pitchFamily="18" charset="0"/>
                <a:cs typeface="Times New Roman" pitchFamily="18" charset="0"/>
              </a:rPr>
              <a:t>. Бұл </a:t>
            </a:r>
            <a:r>
              <a:rPr lang="kk-KZ" b="1" i="1" dirty="0">
                <a:solidFill>
                  <a:srgbClr val="0000FF"/>
                </a:solidFill>
                <a:latin typeface="Times New Roman" pitchFamily="18" charset="0"/>
                <a:cs typeface="Times New Roman" pitchFamily="18" charset="0"/>
              </a:rPr>
              <a:t>жаңа мемлекет пен жаңа қоғамның дүниеге келуінің азапты толғаққа толы,сонымен бірге ғаламат сәті еді</a:t>
            </a:r>
            <a:r>
              <a:rPr lang="kk-KZ" b="1" i="1" dirty="0" smtClean="0">
                <a:solidFill>
                  <a:srgbClr val="0000FF"/>
                </a:solidFill>
                <a:latin typeface="Times New Roman" pitchFamily="18" charset="0"/>
                <a:cs typeface="Times New Roman" pitchFamily="18" charset="0"/>
              </a:rPr>
              <a:t>, сол </a:t>
            </a:r>
            <a:r>
              <a:rPr lang="kk-KZ" b="1" i="1" dirty="0">
                <a:solidFill>
                  <a:srgbClr val="0000FF"/>
                </a:solidFill>
                <a:latin typeface="Times New Roman" pitchFamily="18" charset="0"/>
                <a:cs typeface="Times New Roman" pitchFamily="18" charset="0"/>
              </a:rPr>
              <a:t>сәт әлі аяқталған жоқ</a:t>
            </a:r>
            <a:r>
              <a:rPr lang="kk-KZ" b="1" i="1" dirty="0" smtClean="0">
                <a:solidFill>
                  <a:srgbClr val="0000FF"/>
                </a:solidFill>
                <a:latin typeface="Times New Roman" pitchFamily="18" charset="0"/>
                <a:cs typeface="Times New Roman" pitchFamily="18" charset="0"/>
              </a:rPr>
              <a:t>, бірақ </a:t>
            </a:r>
            <a:r>
              <a:rPr lang="kk-KZ" b="1" i="1" dirty="0">
                <a:solidFill>
                  <a:srgbClr val="0000FF"/>
                </a:solidFill>
                <a:latin typeface="Times New Roman" pitchFamily="18" charset="0"/>
                <a:cs typeface="Times New Roman" pitchFamily="18" charset="0"/>
              </a:rPr>
              <a:t>ең қиын белестерден аса білдік</a:t>
            </a:r>
            <a:r>
              <a:rPr lang="kk-KZ" b="1" i="1" dirty="0" smtClean="0">
                <a:solidFill>
                  <a:srgbClr val="0000FF"/>
                </a:solidFill>
                <a:latin typeface="Times New Roman" pitchFamily="18" charset="0"/>
                <a:cs typeface="Times New Roman" pitchFamily="18" charset="0"/>
              </a:rPr>
              <a:t>. Ең </a:t>
            </a:r>
            <a:r>
              <a:rPr lang="kk-KZ" b="1" i="1" dirty="0">
                <a:solidFill>
                  <a:srgbClr val="0000FF"/>
                </a:solidFill>
                <a:latin typeface="Times New Roman" pitchFamily="18" charset="0"/>
                <a:cs typeface="Times New Roman" pitchFamily="18" charset="0"/>
              </a:rPr>
              <a:t>қиын жылдар дәл қазір артымызда қалды</a:t>
            </a:r>
            <a:r>
              <a:rPr lang="kk-KZ" b="1" i="1" dirty="0" smtClean="0">
                <a:solidFill>
                  <a:srgbClr val="0000FF"/>
                </a:solidFill>
                <a:latin typeface="Times New Roman" pitchFamily="18" charset="0"/>
                <a:cs typeface="Times New Roman" pitchFamily="18" charset="0"/>
              </a:rPr>
              <a:t>, сондықтан </a:t>
            </a:r>
            <a:r>
              <a:rPr lang="kk-KZ" b="1" i="1" dirty="0">
                <a:solidFill>
                  <a:srgbClr val="0000FF"/>
                </a:solidFill>
                <a:latin typeface="Times New Roman" pitchFamily="18" charset="0"/>
                <a:cs typeface="Times New Roman" pitchFamily="18" charset="0"/>
              </a:rPr>
              <a:t>да мен еліміздің еңсесі биіктей беретініне </a:t>
            </a:r>
            <a:r>
              <a:rPr lang="kk-KZ" b="1" i="1" dirty="0" smtClean="0">
                <a:solidFill>
                  <a:srgbClr val="0000FF"/>
                </a:solidFill>
                <a:latin typeface="Times New Roman" pitchFamily="18" charset="0"/>
                <a:cs typeface="Times New Roman" pitchFamily="18" charset="0"/>
              </a:rPr>
              <a:t>сенемін».</a:t>
            </a:r>
            <a:endParaRPr lang="ru-RU" sz="2000" b="1" i="1" dirty="0">
              <a:solidFill>
                <a:srgbClr val="0000FF"/>
              </a:solidFill>
              <a:latin typeface="Times New Roman" pitchFamily="18" charset="0"/>
              <a:cs typeface="Times New Roman" pitchFamily="18" charset="0"/>
            </a:endParaRPr>
          </a:p>
          <a:p>
            <a:pPr algn="r"/>
            <a:r>
              <a:rPr lang="kk-KZ" dirty="0">
                <a:solidFill>
                  <a:srgbClr val="0000FF"/>
                </a:solidFill>
              </a:rPr>
              <a:t>	</a:t>
            </a:r>
            <a:r>
              <a:rPr lang="kk-KZ" b="1" dirty="0" smtClean="0">
                <a:solidFill>
                  <a:srgbClr val="0000FF"/>
                </a:solidFill>
                <a:latin typeface="Times New Roman" pitchFamily="18" charset="0"/>
                <a:cs typeface="Times New Roman" pitchFamily="18" charset="0"/>
              </a:rPr>
              <a:t>Н.Ә. Назарбаев</a:t>
            </a:r>
            <a:endParaRPr lang="ru-RU" b="1" dirty="0">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110769152"/>
      </p:ext>
    </p:extLst>
  </p:cSld>
  <p:clrMapOvr>
    <a:masterClrMapping/>
  </p:clrMapOvr>
  <p:transition spd="med" advClick="0" advTm="18000">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grpSp>
        <p:nvGrpSpPr>
          <p:cNvPr id="2" name="Группа 1"/>
          <p:cNvGrpSpPr/>
          <p:nvPr/>
        </p:nvGrpSpPr>
        <p:grpSpPr>
          <a:xfrm>
            <a:off x="8525196" y="116632"/>
            <a:ext cx="655316" cy="6624736"/>
            <a:chOff x="8460431" y="260648"/>
            <a:chExt cx="439292" cy="6192688"/>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nvGrpSpPr>
          <p:cNvPr id="5" name="Группа 4"/>
          <p:cNvGrpSpPr/>
          <p:nvPr/>
        </p:nvGrpSpPr>
        <p:grpSpPr>
          <a:xfrm>
            <a:off x="-36512" y="125016"/>
            <a:ext cx="655316" cy="6624736"/>
            <a:chOff x="8460431" y="260648"/>
            <a:chExt cx="439292" cy="6192688"/>
          </a:xfrm>
        </p:grpSpPr>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8" name="Прямоугольник 7"/>
          <p:cNvSpPr/>
          <p:nvPr/>
        </p:nvSpPr>
        <p:spPr>
          <a:xfrm>
            <a:off x="642910" y="214291"/>
            <a:ext cx="7913531" cy="6801862"/>
          </a:xfrm>
          <a:prstGeom prst="rect">
            <a:avLst/>
          </a:prstGeom>
        </p:spPr>
        <p:txBody>
          <a:bodyPr wrap="square">
            <a:spAutoFit/>
          </a:bodyPr>
          <a:lstStyle/>
          <a:p>
            <a:pPr indent="457200" algn="just"/>
            <a:r>
              <a:rPr lang="ru-RU" sz="2400" b="1" dirty="0" smtClean="0">
                <a:solidFill>
                  <a:srgbClr val="0000FF"/>
                </a:solidFill>
                <a:latin typeface="Times New Roman" pitchFamily="18" charset="0"/>
                <a:cs typeface="Times New Roman" pitchFamily="18" charset="0"/>
              </a:rPr>
              <a:t>НЕЗАВИСИМОСТЬ</a:t>
            </a:r>
            <a:r>
              <a:rPr lang="ru-RU" sz="1500" b="1" i="1" dirty="0" smtClean="0">
                <a:solidFill>
                  <a:srgbClr val="000099"/>
                </a:solidFill>
                <a:latin typeface="Times New Roman" pitchFamily="18" charset="0"/>
                <a:cs typeface="Times New Roman" pitchFamily="18" charset="0"/>
              </a:rPr>
              <a:t> — </a:t>
            </a:r>
            <a:r>
              <a:rPr lang="ru-RU" sz="1600" b="1" i="1" dirty="0">
                <a:solidFill>
                  <a:srgbClr val="0000FF"/>
                </a:solidFill>
                <a:latin typeface="Times New Roman" pitchFamily="18" charset="0"/>
                <a:cs typeface="Times New Roman" pitchFamily="18" charset="0"/>
              </a:rPr>
              <a:t>самая священная ценность для всех казахстанцев.</a:t>
            </a:r>
          </a:p>
          <a:p>
            <a:pPr indent="457200" algn="just"/>
            <a:r>
              <a:rPr lang="ru-RU" sz="1600" b="1" i="1" dirty="0">
                <a:solidFill>
                  <a:srgbClr val="0000FF"/>
                </a:solidFill>
                <a:latin typeface="Times New Roman" pitchFamily="18" charset="0"/>
                <a:cs typeface="Times New Roman" pitchFamily="18" charset="0"/>
              </a:rPr>
              <a:t>Республика Казахстан является молодым независимым государством. Однако за этот период в стране произошли значительные крупномасштабные государственные преобразования. Был учрежден 2-х палатный Парламент, создана судебная система, объявлена новая </a:t>
            </a:r>
            <a:r>
              <a:rPr lang="ru-RU" sz="1600" b="1" i="1" dirty="0" smtClean="0">
                <a:solidFill>
                  <a:srgbClr val="0000FF"/>
                </a:solidFill>
                <a:latin typeface="Times New Roman" pitchFamily="18" charset="0"/>
                <a:cs typeface="Times New Roman" pitchFamily="18" charset="0"/>
              </a:rPr>
              <a:t>столица, появились </a:t>
            </a:r>
            <a:r>
              <a:rPr lang="ru-RU" sz="1600" b="1" i="1" dirty="0">
                <a:solidFill>
                  <a:srgbClr val="0000FF"/>
                </a:solidFill>
                <a:latin typeface="Times New Roman" pitchFamily="18" charset="0"/>
                <a:cs typeface="Times New Roman" pitchFamily="18" charset="0"/>
              </a:rPr>
              <a:t>Вооруженные силы, Республиканская гвардия, пограничные войска и военно-морской флот.</a:t>
            </a:r>
          </a:p>
          <a:p>
            <a:pPr indent="457200" algn="just"/>
            <a:r>
              <a:rPr lang="ru-RU" sz="1600" b="1" i="1" dirty="0">
                <a:solidFill>
                  <a:srgbClr val="0000FF"/>
                </a:solidFill>
                <a:latin typeface="Times New Roman" pitchFamily="18" charset="0"/>
                <a:cs typeface="Times New Roman" pitchFamily="18" charset="0"/>
              </a:rPr>
              <a:t>Существовавшая система экономики радикально преобразована, сегодня мы живем в стране с развивающейся рыночной экономикой, способной интегрироваться в мировую экономическую систему. Казахстан стал лидирующим государством среди стран СНГ и Восточной Европы по привлечению иностранных инвестиций. Также были проведены существенные реформы в социальной и пенсионной сферах.</a:t>
            </a:r>
          </a:p>
          <a:p>
            <a:pPr indent="457200" algn="just"/>
            <a:r>
              <a:rPr lang="ru-RU" sz="1600" b="1" i="1" dirty="0">
                <a:solidFill>
                  <a:srgbClr val="0000FF"/>
                </a:solidFill>
                <a:latin typeface="Times New Roman" pitchFamily="18" charset="0"/>
                <a:cs typeface="Times New Roman" pitchFamily="18" charset="0"/>
              </a:rPr>
              <a:t>Международная политика Казахстана направлена на достижение международных гарантий суверенитета и независимости нашего государства. Для установления дружественных отношений с зарубежными странами была проведена огромная плодотворная работа. Свыше 120 стран официально признали и установили дипломатические отношения с Казахстаном. Казахстан является полноправным и активным членом ООН, а также укрепляет сотрудничество с наиболее влиятельными международными организациями, такими как: Евросоюз, Европейский Банк Реконструкции и Развития, Международный Валютный Фонд, МАГАТЭ, Красный Крест, ЮНИСЕФ и ЮНЕСКО. Казахстан присоединился более чем к 40 многосторонним и 700 двусторонним соглашениям и договорам. </a:t>
            </a:r>
          </a:p>
          <a:p>
            <a:pPr indent="457200" algn="just"/>
            <a:r>
              <a:rPr lang="ru-RU" sz="1600" b="1" i="1" dirty="0">
                <a:solidFill>
                  <a:srgbClr val="0000FF"/>
                </a:solidFill>
                <a:latin typeface="Times New Roman" pitchFamily="18" charset="0"/>
                <a:cs typeface="Times New Roman" pitchFamily="18" charset="0"/>
              </a:rPr>
              <a:t>Сегодня можно с уверенностью сказать, что Казахстан стал известным на международной арене и занял достойное место среди мировых экономических систем.</a:t>
            </a:r>
          </a:p>
          <a:p>
            <a:endParaRPr lang="ru-RU" sz="1600" dirty="0"/>
          </a:p>
        </p:txBody>
      </p:sp>
    </p:spTree>
    <p:extLst>
      <p:ext uri="{BB962C8B-B14F-4D97-AF65-F5344CB8AC3E}">
        <p14:creationId xmlns="" xmlns:p14="http://schemas.microsoft.com/office/powerpoint/2010/main" val="2167500811"/>
      </p:ext>
    </p:extLst>
  </p:cSld>
  <p:clrMapOvr>
    <a:masterClrMapping/>
  </p:clrMapOvr>
  <p:transition spd="med" advClick="0" advTm="18000">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23" name="Picture 6" descr="C:\Users\user\Desktop\Независимость РК 25 лет\Книги тауелсиздик\Тау1\5.jpg"/>
          <p:cNvPicPr>
            <a:picLocks noChangeAspect="1" noChangeArrowheads="1"/>
          </p:cNvPicPr>
          <p:nvPr/>
        </p:nvPicPr>
        <p:blipFill>
          <a:blip r:embed="rId3" cstate="print">
            <a:lum bright="40000"/>
            <a:extLst>
              <a:ext uri="{28A0092B-C50C-407E-A947-70E740481C1C}">
                <a14:useLocalDpi xmlns="" xmlns:a14="http://schemas.microsoft.com/office/drawing/2010/main" val="0"/>
              </a:ext>
            </a:extLst>
          </a:blip>
          <a:srcRect/>
          <a:stretch>
            <a:fillRect/>
          </a:stretch>
        </p:blipFill>
        <p:spPr bwMode="auto">
          <a:xfrm>
            <a:off x="107504" y="308705"/>
            <a:ext cx="1249786" cy="180000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2" name="TextBox 1"/>
          <p:cNvSpPr txBox="1"/>
          <p:nvPr/>
        </p:nvSpPr>
        <p:spPr>
          <a:xfrm>
            <a:off x="1428728" y="357166"/>
            <a:ext cx="2961641" cy="1323439"/>
          </a:xfrm>
          <a:prstGeom prst="rect">
            <a:avLst/>
          </a:prstGeom>
          <a:noFill/>
        </p:spPr>
        <p:txBody>
          <a:bodyPr wrap="square" rtlCol="0">
            <a:spAutoFit/>
          </a:bodyPr>
          <a:lstStyle/>
          <a:p>
            <a:r>
              <a:rPr lang="ru-RU" sz="1000" b="1" dirty="0" smtClean="0">
                <a:solidFill>
                  <a:srgbClr val="0000FF"/>
                </a:solidFill>
                <a:latin typeface="Times New Roman" pitchFamily="18" charset="0"/>
                <a:cs typeface="Times New Roman" pitchFamily="18" charset="0"/>
              </a:rPr>
              <a:t>Назарбаев Н.Ә. Бей</a:t>
            </a:r>
            <a:r>
              <a:rPr lang="kk-KZ" sz="1000" b="1" dirty="0" smtClean="0">
                <a:solidFill>
                  <a:srgbClr val="0000FF"/>
                </a:solidFill>
                <a:latin typeface="Times New Roman" pitchFamily="18" charset="0"/>
                <a:cs typeface="Times New Roman" pitchFamily="18" charset="0"/>
              </a:rPr>
              <a:t>бітшілік кіндігі. – Алматы: Атамұра, 2003. - 256 бет.</a:t>
            </a:r>
          </a:p>
          <a:p>
            <a:pPr indent="457200" algn="just"/>
            <a:r>
              <a:rPr lang="kk-KZ" sz="1000" dirty="0" smtClean="0">
                <a:solidFill>
                  <a:srgbClr val="0000FF"/>
                </a:solidFill>
                <a:latin typeface="Times New Roman" pitchFamily="18" charset="0"/>
                <a:cs typeface="Times New Roman" pitchFamily="18" charset="0"/>
              </a:rPr>
              <a:t>Бұл «ядролық» құндылықтарды танудың шегі мен орны қайта бағалаудың рецептері туралы кітап емес. Бұл кітап – күштің парасатқа өктемдігінің күшейе түскен қатері мен адамзаттың «ядролық» қауіпсіздік формуласын қинала іздестіруі туралы толғам-кітап.</a:t>
            </a:r>
            <a:endParaRPr lang="ru-RU" sz="1000" dirty="0">
              <a:solidFill>
                <a:srgbClr val="0000FF"/>
              </a:solidFill>
              <a:latin typeface="Times New Roman" pitchFamily="18" charset="0"/>
              <a:cs typeface="Times New Roman" pitchFamily="18" charset="0"/>
            </a:endParaRPr>
          </a:p>
        </p:txBody>
      </p:sp>
      <p:pic>
        <p:nvPicPr>
          <p:cNvPr id="25" name="Picture 19" descr="C:\Users\user\Desktop\Независимость РК 25 лет\Книги тауелсиздик\Тау1\18.jpg"/>
          <p:cNvPicPr>
            <a:picLocks noChangeAspect="1" noChangeArrowheads="1"/>
          </p:cNvPicPr>
          <p:nvPr/>
        </p:nvPicPr>
        <p:blipFill>
          <a:blip r:embed="rId4" cstate="print">
            <a:lum bright="30000"/>
            <a:extLst>
              <a:ext uri="{28A0092B-C50C-407E-A947-70E740481C1C}">
                <a14:useLocalDpi xmlns="" xmlns:a14="http://schemas.microsoft.com/office/drawing/2010/main" val="0"/>
              </a:ext>
            </a:extLst>
          </a:blip>
          <a:srcRect/>
          <a:stretch>
            <a:fillRect/>
          </a:stretch>
        </p:blipFill>
        <p:spPr bwMode="auto">
          <a:xfrm rot="16200000">
            <a:off x="4250566" y="581027"/>
            <a:ext cx="1785876" cy="1285884"/>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26" name="TextBox 25"/>
          <p:cNvSpPr txBox="1"/>
          <p:nvPr/>
        </p:nvSpPr>
        <p:spPr>
          <a:xfrm>
            <a:off x="5857884" y="382452"/>
            <a:ext cx="3182496" cy="1638910"/>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Нұрсұлтан Назарбаев: Елімен сырласу. 1 том./ Құрастырушылар: Г.Тәңірбегенова, Қ.Қалилаханова, Б.Имансерікова, Р.Әлімбеков – Астана: Күлтегін бас-пасы, 2008-280 б.</a:t>
            </a:r>
          </a:p>
          <a:p>
            <a:pPr indent="457200" algn="just"/>
            <a:r>
              <a:rPr lang="kk-KZ" sz="1000" dirty="0" smtClean="0">
                <a:solidFill>
                  <a:srgbClr val="0000FF"/>
                </a:solidFill>
                <a:latin typeface="Times New Roman" pitchFamily="18" charset="0"/>
                <a:cs typeface="Times New Roman" pitchFamily="18" charset="0"/>
              </a:rPr>
              <a:t>Бірінші томға қиын да күрделі 1991 жылғы тәуелсіз мемлкетті дамытудың жаңа жолын, жаңа үлгісін іздеген тұстағы Елбасының Қазақстан халқының, әлемдік қауымдастықтың алдында сөйлеген сөздері мен сұхбаттары  енді. </a:t>
            </a:r>
          </a:p>
          <a:p>
            <a:endParaRPr lang="ru-RU" sz="1050" dirty="0">
              <a:solidFill>
                <a:srgbClr val="000099"/>
              </a:solidFill>
              <a:latin typeface="Times New Roman" pitchFamily="18" charset="0"/>
              <a:cs typeface="Times New Roman" pitchFamily="18" charset="0"/>
            </a:endParaRPr>
          </a:p>
        </p:txBody>
      </p:sp>
      <p:pic>
        <p:nvPicPr>
          <p:cNvPr id="9" name="Picture 20" descr="C:\Users\user\Desktop\Независимость РК 25 лет\Книги тауелсиздик\Тау1\19.jpg"/>
          <p:cNvPicPr>
            <a:picLocks noChangeAspect="1" noChangeArrowheads="1"/>
          </p:cNvPicPr>
          <p:nvPr/>
        </p:nvPicPr>
        <p:blipFill>
          <a:blip r:embed="rId5" cstate="print">
            <a:lum bright="30000"/>
            <a:extLst>
              <a:ext uri="{28A0092B-C50C-407E-A947-70E740481C1C}">
                <a14:useLocalDpi xmlns="" xmlns:a14="http://schemas.microsoft.com/office/drawing/2010/main" val="0"/>
              </a:ext>
            </a:extLst>
          </a:blip>
          <a:srcRect/>
          <a:stretch>
            <a:fillRect/>
          </a:stretch>
        </p:blipFill>
        <p:spPr bwMode="auto">
          <a:xfrm rot="16200000">
            <a:off x="-156460" y="2830045"/>
            <a:ext cx="1777714" cy="1249785"/>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0" name="TextBox 9"/>
          <p:cNvSpPr txBox="1"/>
          <p:nvPr/>
        </p:nvSpPr>
        <p:spPr>
          <a:xfrm>
            <a:off x="1357290" y="2615191"/>
            <a:ext cx="3000396"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Нұрсұлтан Назарбаев: Елімен сырласу. – Астана: «Күлтегін» баспасы, 2009. Т.3 – 336 б.</a:t>
            </a:r>
          </a:p>
          <a:p>
            <a:pPr indent="457200" algn="just"/>
            <a:r>
              <a:rPr lang="kk-KZ" sz="1000" dirty="0" smtClean="0">
                <a:solidFill>
                  <a:srgbClr val="0000FF"/>
                </a:solidFill>
                <a:latin typeface="Times New Roman" pitchFamily="18" charset="0"/>
                <a:cs typeface="Times New Roman" pitchFamily="18" charset="0"/>
              </a:rPr>
              <a:t>Үшінші томға Елбасы Н.Назарбаевтың 1992 жылдың алғашқы жартысындағы, кездесулеріндегі, халықпен жүздесулеріндегі лебіздері, сөйлеген сөздері, баяндамалары, ақпарат құралдары өкілдерімен болған сұхбаттары қамтылды. Олардың мазмұны жаңа саяси ойларды орнықтыру, тұрақтылық пен ұлтаралық келісімді сақтау және елімізге шетелдік инвестицияларды тартуға қолайлы жағдайлар туғызу болып табылады. </a:t>
            </a:r>
            <a:endParaRPr lang="ru-RU" sz="1000" dirty="0">
              <a:solidFill>
                <a:srgbClr val="0000FF"/>
              </a:solidFill>
              <a:latin typeface="Times New Roman" pitchFamily="18" charset="0"/>
              <a:cs typeface="Times New Roman" pitchFamily="18" charset="0"/>
            </a:endParaRPr>
          </a:p>
        </p:txBody>
      </p:sp>
      <p:pic>
        <p:nvPicPr>
          <p:cNvPr id="11" name="Picture 18" descr="C:\Users\user\Desktop\Независимость РК 25 лет\Книги тауелсиздик\Тау1\17.jpg"/>
          <p:cNvPicPr>
            <a:picLocks noChangeAspect="1" noChangeArrowheads="1"/>
          </p:cNvPicPr>
          <p:nvPr/>
        </p:nvPicPr>
        <p:blipFill>
          <a:blip r:embed="rId6" cstate="print">
            <a:lum bright="30000"/>
            <a:extLst>
              <a:ext uri="{28A0092B-C50C-407E-A947-70E740481C1C}">
                <a14:useLocalDpi xmlns="" xmlns:a14="http://schemas.microsoft.com/office/drawing/2010/main" val="0"/>
              </a:ext>
            </a:extLst>
          </a:blip>
          <a:srcRect/>
          <a:stretch>
            <a:fillRect/>
          </a:stretch>
        </p:blipFill>
        <p:spPr bwMode="auto">
          <a:xfrm rot="16200000">
            <a:off x="4284660" y="2779052"/>
            <a:ext cx="1789126" cy="13573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2" name="TextBox 11"/>
          <p:cNvSpPr txBox="1"/>
          <p:nvPr/>
        </p:nvSpPr>
        <p:spPr>
          <a:xfrm>
            <a:off x="5929322" y="2559580"/>
            <a:ext cx="3111058"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Нұрсұлтан Назарбаев: Елімен сырласу. – Астана: «Күлтегін» баспасы, 2009. Т.4 – 328 б.</a:t>
            </a:r>
          </a:p>
          <a:p>
            <a:pPr indent="457200" algn="just"/>
            <a:r>
              <a:rPr lang="kk-KZ" sz="1000" dirty="0" smtClean="0">
                <a:solidFill>
                  <a:srgbClr val="0000FF"/>
                </a:solidFill>
                <a:latin typeface="Times New Roman" pitchFamily="18" charset="0"/>
                <a:cs typeface="Times New Roman" pitchFamily="18" charset="0"/>
              </a:rPr>
              <a:t>Төртінші томға Н.Назарбаевтың 1992 жылдың екінші жартысындағы елмен сырласу сәттеріндегі сөздері енді. Орта және ірі  кәсіпорындарды, ауылшаруашылығы бірлестіктерін акцияландыру, түрлі деңгейдегі бизнес-кездесулер және Дүниежүзі қазақтарының құрылтайының өтуі, Қазақстан халықтарының Ассамблеясының дүниеге келуі қамтылған.</a:t>
            </a:r>
            <a:endParaRPr lang="ru-RU" sz="1000" dirty="0">
              <a:solidFill>
                <a:srgbClr val="0000FF"/>
              </a:solidFill>
              <a:latin typeface="Times New Roman" pitchFamily="18" charset="0"/>
              <a:cs typeface="Times New Roman" pitchFamily="18" charset="0"/>
            </a:endParaRPr>
          </a:p>
        </p:txBody>
      </p:sp>
      <p:pic>
        <p:nvPicPr>
          <p:cNvPr id="13" name="Picture 17" descr="C:\Users\user\Desktop\Независимость РК 25 лет\Книги тауелсиздик\Тау1\16.jpg"/>
          <p:cNvPicPr>
            <a:picLocks noChangeAspect="1" noChangeArrowheads="1"/>
          </p:cNvPicPr>
          <p:nvPr/>
        </p:nvPicPr>
        <p:blipFill>
          <a:blip r:embed="rId7" cstate="print">
            <a:lum bright="30000"/>
            <a:extLst>
              <a:ext uri="{28A0092B-C50C-407E-A947-70E740481C1C}">
                <a14:useLocalDpi xmlns="" xmlns:a14="http://schemas.microsoft.com/office/drawing/2010/main" val="0"/>
              </a:ext>
            </a:extLst>
          </a:blip>
          <a:srcRect/>
          <a:stretch>
            <a:fillRect/>
          </a:stretch>
        </p:blipFill>
        <p:spPr bwMode="auto">
          <a:xfrm rot="16200000">
            <a:off x="-199670" y="5039822"/>
            <a:ext cx="1792696" cy="1178348"/>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4" name="TextBox 13"/>
          <p:cNvSpPr txBox="1"/>
          <p:nvPr/>
        </p:nvSpPr>
        <p:spPr>
          <a:xfrm>
            <a:off x="1357290" y="4774915"/>
            <a:ext cx="3000396" cy="1785104"/>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Нұрсұлтан Назарбаев: Елімен сырласу. – Астана: «Күлтегін» баспасы, 2009. Т.5 – 288 б.</a:t>
            </a:r>
          </a:p>
          <a:p>
            <a:pPr indent="457200" algn="just"/>
            <a:r>
              <a:rPr lang="kk-KZ" sz="1000" dirty="0" smtClean="0">
                <a:solidFill>
                  <a:srgbClr val="0000FF"/>
                </a:solidFill>
                <a:latin typeface="Times New Roman" pitchFamily="18" charset="0"/>
                <a:cs typeface="Times New Roman" pitchFamily="18" charset="0"/>
              </a:rPr>
              <a:t>Бесінші томға 1993 жылдың алғашқы жартысындағы  тәуелсіз Қазақстанның  тұңғыш Конституциясының қабылдануы, Жоғарғы  Кеңесте Үкіметтің дағдарысқа қарсы бағдарламасының бекітілуі, Қазақстанның Давостағы халықаралық экономикалық форумға  қатысуы  және  Ордабасындағы  Қазақстан, Қырғыстан, Өзбекстан басшыларының тарихи кездесуі енгізілген. </a:t>
            </a:r>
          </a:p>
        </p:txBody>
      </p:sp>
      <p:pic>
        <p:nvPicPr>
          <p:cNvPr id="15" name="Picture 16" descr="C:\Users\user\Desktop\Независимость РК 25 лет\Книги тауелсиздик\Тау1\15.jpg"/>
          <p:cNvPicPr>
            <a:picLocks noChangeAspect="1" noChangeArrowheads="1"/>
          </p:cNvPicPr>
          <p:nvPr/>
        </p:nvPicPr>
        <p:blipFill>
          <a:blip r:embed="rId8" cstate="print">
            <a:lum bright="30000"/>
            <a:extLst>
              <a:ext uri="{28A0092B-C50C-407E-A947-70E740481C1C}">
                <a14:useLocalDpi xmlns="" xmlns:a14="http://schemas.microsoft.com/office/drawing/2010/main" val="0"/>
              </a:ext>
            </a:extLst>
          </a:blip>
          <a:srcRect/>
          <a:stretch>
            <a:fillRect/>
          </a:stretch>
        </p:blipFill>
        <p:spPr bwMode="auto">
          <a:xfrm rot="16200000">
            <a:off x="4331176" y="4892776"/>
            <a:ext cx="1767535" cy="142876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6" name="TextBox 15"/>
          <p:cNvSpPr txBox="1"/>
          <p:nvPr/>
        </p:nvSpPr>
        <p:spPr>
          <a:xfrm>
            <a:off x="6000760" y="4734424"/>
            <a:ext cx="3082662" cy="1323439"/>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Нұрсұлтан Назарбаев: Елімен сырласу. – Астана: «Күлтегін» баспасы, 2009. Т.6 – 216 б.</a:t>
            </a:r>
          </a:p>
          <a:p>
            <a:pPr indent="457200" algn="just"/>
            <a:r>
              <a:rPr lang="kk-KZ" sz="1000" dirty="0" smtClean="0">
                <a:solidFill>
                  <a:srgbClr val="0000FF"/>
                </a:solidFill>
                <a:latin typeface="Times New Roman" pitchFamily="18" charset="0"/>
                <a:cs typeface="Times New Roman" pitchFamily="18" charset="0"/>
              </a:rPr>
              <a:t>Басылымның алтыншы томына 1993 жылдың екінші жартысындағы елімізде орын алған маңызды оқиғаларды қамтыды. Осы кезеңде Президент Н.Назарбаевтың күш-жігері Ресеймен және өзге де Достастық елдермен пәрменді экономикалық Одақ құруға жұмсалды.</a:t>
            </a:r>
          </a:p>
        </p:txBody>
      </p:sp>
    </p:spTree>
    <p:extLst>
      <p:ext uri="{BB962C8B-B14F-4D97-AF65-F5344CB8AC3E}">
        <p14:creationId xmlns="" xmlns:p14="http://schemas.microsoft.com/office/powerpoint/2010/main" val="658600264"/>
      </p:ext>
    </p:extLst>
  </p:cSld>
  <p:clrMapOvr>
    <a:masterClrMapping/>
  </p:clrMapOvr>
  <p:transition spd="med" advClick="0" advTm="18000">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7" name="Picture 3" descr="K:\123\2.jpg"/>
          <p:cNvPicPr>
            <a:picLocks noChangeAspect="1" noChangeArrowheads="1"/>
          </p:cNvPicPr>
          <p:nvPr/>
        </p:nvPicPr>
        <p:blipFill>
          <a:blip r:embed="rId2" cstate="print">
            <a:lum bright="30000"/>
            <a:extLst>
              <a:ext uri="{28A0092B-C50C-407E-A947-70E740481C1C}">
                <a14:useLocalDpi xmlns="" xmlns:a14="http://schemas.microsoft.com/office/drawing/2010/main" val="0"/>
              </a:ext>
            </a:extLst>
          </a:blip>
          <a:srcRect/>
          <a:stretch>
            <a:fillRect/>
          </a:stretch>
        </p:blipFill>
        <p:spPr bwMode="auto">
          <a:xfrm rot="5400000">
            <a:off x="-35715" y="607163"/>
            <a:ext cx="1785877" cy="1285884"/>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9" name="Picture 3" descr="K:\тау\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504" y="2492896"/>
            <a:ext cx="1321224" cy="1785878"/>
          </a:xfrm>
          <a:prstGeom prst="roundRect">
            <a:avLst>
              <a:gd name="adj" fmla="val 8594"/>
            </a:avLst>
          </a:prstGeom>
          <a:solidFill>
            <a:srgbClr val="FFFFFF">
              <a:shade val="85000"/>
            </a:srgbClr>
          </a:solidFill>
          <a:ln>
            <a:noFill/>
          </a:ln>
          <a:effectLst/>
          <a:extLst/>
        </p:spPr>
      </p:pic>
      <p:pic>
        <p:nvPicPr>
          <p:cNvPr id="10" name="Picture 12" descr="C:\Users\user\Desktop\Независимость РК 25 лет\Книги тауелсиздик\Тау1\11.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6200000">
            <a:off x="-83907" y="5000263"/>
            <a:ext cx="1787185" cy="1380964"/>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1" name="TextBox 10"/>
          <p:cNvSpPr txBox="1"/>
          <p:nvPr/>
        </p:nvSpPr>
        <p:spPr>
          <a:xfrm>
            <a:off x="1500166" y="4852317"/>
            <a:ext cx="2928958" cy="1323439"/>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Қазіргі Қазақстан тарихы (2010-2011 жж.): Хрестоматия. ІІ том/Құраст. Б.Ғ.Аяған, А.Н.Қамқымбаев, А.Т.Серу-баева, Б.Ғ. Аяғанның ред. –Алматы: Раритет,2011. - 480 б.</a:t>
            </a:r>
          </a:p>
          <a:p>
            <a:pPr indent="457200" algn="just"/>
            <a:r>
              <a:rPr lang="kk-KZ" sz="1000" dirty="0" smtClean="0">
                <a:solidFill>
                  <a:srgbClr val="0000FF"/>
                </a:solidFill>
                <a:latin typeface="Times New Roman" pitchFamily="18" charset="0"/>
                <a:cs typeface="Times New Roman" pitchFamily="18" charset="0"/>
              </a:rPr>
              <a:t>Бұл хрестоматияға Қазақстанның 2010-2011 жылдардағы саяси-экономикалық, әлеуметтік-мәдени өмірін қамтитын ресми құжаттар мен баспасөз материалдары енгізілді. </a:t>
            </a:r>
            <a:endParaRPr lang="ru-RU" sz="1000" dirty="0">
              <a:solidFill>
                <a:srgbClr val="0000FF"/>
              </a:solidFill>
              <a:latin typeface="Times New Roman" pitchFamily="18" charset="0"/>
              <a:cs typeface="Times New Roman" pitchFamily="18" charset="0"/>
            </a:endParaRPr>
          </a:p>
        </p:txBody>
      </p:sp>
      <p:pic>
        <p:nvPicPr>
          <p:cNvPr id="12" name="Picture 7" descr="C:\Users\user\Desktop\Независимость РК 25 лет\Книги тауелсиздик\Тау1\6.jpg"/>
          <p:cNvPicPr>
            <a:picLocks noChangeAspect="1" noChangeArrowheads="1"/>
          </p:cNvPicPr>
          <p:nvPr/>
        </p:nvPicPr>
        <p:blipFill>
          <a:blip r:embed="rId5" cstate="print">
            <a:lum bright="30000"/>
            <a:extLst>
              <a:ext uri="{28A0092B-C50C-407E-A947-70E740481C1C}">
                <a14:useLocalDpi xmlns="" xmlns:a14="http://schemas.microsoft.com/office/drawing/2010/main" val="0"/>
              </a:ext>
            </a:extLst>
          </a:blip>
          <a:srcRect/>
          <a:stretch>
            <a:fillRect/>
          </a:stretch>
        </p:blipFill>
        <p:spPr bwMode="auto">
          <a:xfrm rot="16200000">
            <a:off x="4286283" y="571445"/>
            <a:ext cx="1785879" cy="13573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4" name="Picture 10" descr="C:\Users\user\Desktop\Независимость РК 25 лет\Книги тауелсиздик\Тау1\9.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6200000">
            <a:off x="4357722" y="2693281"/>
            <a:ext cx="1785878" cy="13573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5" name="TextBox 14"/>
          <p:cNvSpPr txBox="1"/>
          <p:nvPr/>
        </p:nvSpPr>
        <p:spPr>
          <a:xfrm>
            <a:off x="5929322" y="2479002"/>
            <a:ext cx="3000396"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Қазақстанның дін жөніндегі мемлекеттік саясаты/ А.Т.Асан, А.С.Балапанова, Т.А.Козырев; [орыс тілінен ауд. Н.Қопабаева]. – Алматы: Қазақ университеті, 2013.-213 б.</a:t>
            </a:r>
          </a:p>
          <a:p>
            <a:pPr indent="457200" algn="just"/>
            <a:r>
              <a:rPr lang="kk-KZ" sz="1000" dirty="0" smtClean="0">
                <a:solidFill>
                  <a:srgbClr val="0000FF"/>
                </a:solidFill>
                <a:latin typeface="Times New Roman" pitchFamily="18" charset="0"/>
                <a:cs typeface="Times New Roman" pitchFamily="18" charset="0"/>
              </a:rPr>
              <a:t>Монографияда мемлекет пен діннің өзара қатынасы мәселелері қарастырылған. Сондай-ақ еліміздің дін саласындағы мемлекеттік саясатының барлық қырлары: заңдары, құқықтық актілері, субъектілер мен акторлары, ислам банкингі, </a:t>
            </a:r>
            <a:r>
              <a:rPr lang="en-US" sz="1000" dirty="0" smtClean="0">
                <a:solidFill>
                  <a:srgbClr val="0000FF"/>
                </a:solidFill>
                <a:latin typeface="Times New Roman" pitchFamily="18" charset="0"/>
                <a:cs typeface="Times New Roman" pitchFamily="18" charset="0"/>
              </a:rPr>
              <a:t>fashion</a:t>
            </a:r>
            <a:r>
              <a:rPr lang="kk-KZ" sz="1000" dirty="0" smtClean="0">
                <a:solidFill>
                  <a:srgbClr val="0000FF"/>
                </a:solidFill>
                <a:latin typeface="Times New Roman" pitchFamily="18" charset="0"/>
                <a:cs typeface="Times New Roman" pitchFamily="18" charset="0"/>
              </a:rPr>
              <a:t> және т.б. жүйеге түсірілген. </a:t>
            </a:r>
          </a:p>
        </p:txBody>
      </p:sp>
      <p:pic>
        <p:nvPicPr>
          <p:cNvPr id="16" name="Picture 4" descr="K:\тау\5.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643438" y="4857760"/>
            <a:ext cx="1285884" cy="1773377"/>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7" name="TextBox 16"/>
          <p:cNvSpPr txBox="1"/>
          <p:nvPr/>
        </p:nvSpPr>
        <p:spPr>
          <a:xfrm>
            <a:off x="5929322" y="260648"/>
            <a:ext cx="3000396" cy="1015663"/>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Әбжанов Х.Қазақстан: тарих, тіл, ұлт. – Астана: «Ана тіл – Ата тарих» баспа – зерттеу орталығы ЖШС., -2007-272 б.</a:t>
            </a:r>
          </a:p>
          <a:p>
            <a:pPr indent="457200" algn="just"/>
            <a:r>
              <a:rPr lang="kk-KZ" sz="1000" dirty="0" smtClean="0">
                <a:solidFill>
                  <a:srgbClr val="0000FF"/>
                </a:solidFill>
                <a:latin typeface="Times New Roman" pitchFamily="18" charset="0"/>
                <a:cs typeface="Times New Roman" pitchFamily="18" charset="0"/>
              </a:rPr>
              <a:t>Кітапта Отан тарихының этномәдени қырлары, ондағы ұлт зиялыларының орны, қазақ тілі мен ономастикасының мәселелері зерделенген. </a:t>
            </a:r>
          </a:p>
        </p:txBody>
      </p:sp>
      <p:sp>
        <p:nvSpPr>
          <p:cNvPr id="19" name="TextBox 18"/>
          <p:cNvSpPr txBox="1"/>
          <p:nvPr/>
        </p:nvSpPr>
        <p:spPr>
          <a:xfrm>
            <a:off x="1500166" y="260014"/>
            <a:ext cx="2928958" cy="1323439"/>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Ғасырлар тоғысында. – Алматы: Атамұра, 2003.-256 .</a:t>
            </a:r>
          </a:p>
          <a:p>
            <a:pPr indent="457200" algn="just"/>
            <a:r>
              <a:rPr lang="kk-KZ" sz="1000" dirty="0" smtClean="0">
                <a:solidFill>
                  <a:srgbClr val="0000FF"/>
                </a:solidFill>
                <a:latin typeface="Times New Roman" pitchFamily="18" charset="0"/>
                <a:cs typeface="Times New Roman" pitchFamily="18" charset="0"/>
              </a:rPr>
              <a:t>Бұл кітап өз  көзімізбен көргенімізді, өз басымыздан кешкенімізді, жүздес-сұхбаттас болған тұлғалардың мінездемелерін қамтығанымен, мемуар жанрына жатпайды. Бұл шығарманың жанрын «болашақ жайлы естелік» деп санаған орынды. </a:t>
            </a:r>
          </a:p>
        </p:txBody>
      </p:sp>
      <p:sp>
        <p:nvSpPr>
          <p:cNvPr id="13" name="TextBox 12"/>
          <p:cNvSpPr txBox="1"/>
          <p:nvPr/>
        </p:nvSpPr>
        <p:spPr>
          <a:xfrm>
            <a:off x="1428728" y="2479002"/>
            <a:ext cx="3075146"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Жаңа әлемдегі жаңа Қазақстан.  І бөлім. – 2007  ж. 28 ақпан.</a:t>
            </a:r>
          </a:p>
          <a:p>
            <a:pPr indent="457200" algn="just"/>
            <a:r>
              <a:rPr lang="kk-KZ" sz="1000" dirty="0" smtClean="0">
                <a:solidFill>
                  <a:srgbClr val="0000FF"/>
                </a:solidFill>
                <a:latin typeface="Times New Roman" pitchFamily="18" charset="0"/>
                <a:cs typeface="Times New Roman" pitchFamily="18" charset="0"/>
              </a:rPr>
              <a:t>Мұнда «Қазақстан-2030» Стратегиясының 10-жылдығы – Қазақстан экономика мен өзінің мемлекеттігінің берік іргетасын құра отырып, дамудың жаңа кезеңіне сенімді кіруі, қазақстандықтардың өмір сүру  сапасының өсуі, Қазақстандық дамудың жаңа кезеңі – жан-жақты жаңғыртуды жеделдетуі, жаңа кезеңнің негізгі міндеттері, Қазақстандық патриотизм мен саяси ерік – жаңа Қазақстанды құрудың маңызды факторлары кіріктірілген. </a:t>
            </a:r>
          </a:p>
        </p:txBody>
      </p:sp>
      <p:sp>
        <p:nvSpPr>
          <p:cNvPr id="18" name="TextBox 17"/>
          <p:cNvSpPr txBox="1"/>
          <p:nvPr/>
        </p:nvSpPr>
        <p:spPr>
          <a:xfrm>
            <a:off x="5929321" y="4822120"/>
            <a:ext cx="3000397"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 Республикасының тарихы. С.Т.Жанәділов баспаханасында басылған. Ақтөбе қаласы, 2009 ж.</a:t>
            </a:r>
          </a:p>
          <a:p>
            <a:pPr indent="457200" algn="just"/>
            <a:r>
              <a:rPr lang="kk-KZ" sz="1000" dirty="0" smtClean="0">
                <a:solidFill>
                  <a:srgbClr val="0000FF"/>
                </a:solidFill>
                <a:latin typeface="Times New Roman" pitchFamily="18" charset="0"/>
                <a:cs typeface="Times New Roman" pitchFamily="18" charset="0"/>
              </a:rPr>
              <a:t>Бұл оқу-құралдың ең ұтымды тұсы барлық жолдаулар кезең бойынша жинақталып баяндалған. Елбасымыздың Қазақстан халқына жолдауларын бір жинаққа енгізу ЖОО оқу процесін жаңа игеруші жастардың шығармашылық қабілетін дамытудың құнды көмекші құралы болып табылады. </a:t>
            </a:r>
          </a:p>
        </p:txBody>
      </p:sp>
    </p:spTree>
    <p:extLst>
      <p:ext uri="{BB962C8B-B14F-4D97-AF65-F5344CB8AC3E}">
        <p14:creationId xmlns="" xmlns:p14="http://schemas.microsoft.com/office/powerpoint/2010/main" val="224825923"/>
      </p:ext>
    </p:extLst>
  </p:cSld>
  <p:clrMapOvr>
    <a:masterClrMapping/>
  </p:clrMapOvr>
  <p:transition spd="med" advClick="0" advTm="18000">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15" name="Picture 2" descr="K:\тау\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5400000">
            <a:off x="-46818" y="618265"/>
            <a:ext cx="1771985" cy="124978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6" name="Picture 4" descr="K:\123\3.jpg"/>
          <p:cNvPicPr>
            <a:picLocks noChangeAspect="1" noChangeArrowheads="1"/>
          </p:cNvPicPr>
          <p:nvPr/>
        </p:nvPicPr>
        <p:blipFill>
          <a:blip r:embed="rId3" cstate="print">
            <a:lum bright="30000"/>
            <a:extLst>
              <a:ext uri="{28A0092B-C50C-407E-A947-70E740481C1C}">
                <a14:useLocalDpi xmlns="" xmlns:a14="http://schemas.microsoft.com/office/drawing/2010/main" val="0"/>
              </a:ext>
            </a:extLst>
          </a:blip>
          <a:srcRect/>
          <a:stretch>
            <a:fillRect/>
          </a:stretch>
        </p:blipFill>
        <p:spPr bwMode="auto">
          <a:xfrm rot="5400000">
            <a:off x="4294970" y="634196"/>
            <a:ext cx="1771986" cy="121792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7" name="Picture 2" descr="K:\тау\8.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4282" y="2571744"/>
            <a:ext cx="1249787" cy="177198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8" name="TextBox 17"/>
          <p:cNvSpPr txBox="1"/>
          <p:nvPr/>
        </p:nvSpPr>
        <p:spPr>
          <a:xfrm>
            <a:off x="1500166" y="2385419"/>
            <a:ext cx="2783802"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 Республикасының Конституциясына 10 жыл (заң актілерінің жинағы)/Құрастырған: Ғ.Сапарғалиев. – 10 лет Конституции Республики Казахстан (сборник законодательных актов)/Сост. </a:t>
            </a:r>
            <a:r>
              <a:rPr lang="ru-RU" sz="1000" b="1" dirty="0" err="1" smtClean="0">
                <a:solidFill>
                  <a:srgbClr val="0000FF"/>
                </a:solidFill>
                <a:latin typeface="Times New Roman" pitchFamily="18" charset="0"/>
                <a:cs typeface="Times New Roman" pitchFamily="18" charset="0"/>
              </a:rPr>
              <a:t>Г.Сапаргалиев</a:t>
            </a:r>
            <a:r>
              <a:rPr lang="ru-RU" sz="1000" b="1" dirty="0" smtClean="0">
                <a:solidFill>
                  <a:srgbClr val="0000FF"/>
                </a:solidFill>
                <a:latin typeface="Times New Roman" pitchFamily="18" charset="0"/>
                <a:cs typeface="Times New Roman" pitchFamily="18" charset="0"/>
              </a:rPr>
              <a:t>.-Алматы: </a:t>
            </a:r>
            <a:r>
              <a:rPr lang="kk-KZ" sz="1000" b="1" dirty="0" smtClean="0">
                <a:solidFill>
                  <a:srgbClr val="0000FF"/>
                </a:solidFill>
                <a:latin typeface="Times New Roman" pitchFamily="18" charset="0"/>
                <a:cs typeface="Times New Roman" pitchFamily="18" charset="0"/>
              </a:rPr>
              <a:t>Жеті жарғы, 2005. – 376 бет.</a:t>
            </a:r>
          </a:p>
          <a:p>
            <a:pPr indent="457200" algn="just"/>
            <a:r>
              <a:rPr lang="kk-KZ" sz="1000" dirty="0" smtClean="0">
                <a:solidFill>
                  <a:srgbClr val="0000FF"/>
                </a:solidFill>
                <a:latin typeface="Times New Roman" pitchFamily="18" charset="0"/>
                <a:cs typeface="Times New Roman" pitchFamily="18" charset="0"/>
              </a:rPr>
              <a:t>Соңғы жылдары конституциялық заңдарға да кейде түбегейлі өзгерістер енгізілгенін осы жинақтан байқауға болады. Олардың мақсаты – мемлекет органдарының жұмысын демократия-ландыру.</a:t>
            </a:r>
            <a:endParaRPr lang="ru-RU" sz="1000" dirty="0">
              <a:solidFill>
                <a:srgbClr val="0000FF"/>
              </a:solidFill>
              <a:latin typeface="Times New Roman" pitchFamily="18" charset="0"/>
              <a:cs typeface="Times New Roman" pitchFamily="18" charset="0"/>
            </a:endParaRPr>
          </a:p>
        </p:txBody>
      </p:sp>
      <p:sp>
        <p:nvSpPr>
          <p:cNvPr id="19" name="TextBox 18"/>
          <p:cNvSpPr txBox="1"/>
          <p:nvPr/>
        </p:nvSpPr>
        <p:spPr>
          <a:xfrm>
            <a:off x="1500166" y="4609342"/>
            <a:ext cx="2783801"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Аяған Б., Ауанасова Ә., Сүлейменов А. Қазақстанның жаңа тарихы: тұрақты Қазақстан. Үш томдық. Т.3/т.ғ.дғ, проф. Б.Аяғанның редакция-сымен. – Алматы, 2012. – 320 б.</a:t>
            </a:r>
          </a:p>
          <a:p>
            <a:pPr indent="457200" algn="just"/>
            <a:r>
              <a:rPr lang="kk-KZ" sz="1000" dirty="0" smtClean="0">
                <a:solidFill>
                  <a:srgbClr val="0000FF"/>
                </a:solidFill>
                <a:latin typeface="Times New Roman" pitchFamily="18" charset="0"/>
                <a:cs typeface="Times New Roman" pitchFamily="18" charset="0"/>
              </a:rPr>
              <a:t>Кітапта тәуелсіз Қазақстан тарихы бойынша бай ақпараттық-құжаттық материалдар қамтылған. Қазіргі қоғамның әлеуметтік-экономикалық, саяси өзгерістері, сонымен қатар Қазақстан халқының этносаралық және көпконфессионалдық жетістіктері қарастырылған.</a:t>
            </a:r>
            <a:endParaRPr lang="ru-RU" sz="1000" dirty="0">
              <a:solidFill>
                <a:srgbClr val="0000FF"/>
              </a:solidFill>
              <a:latin typeface="Times New Roman" pitchFamily="18" charset="0"/>
              <a:cs typeface="Times New Roman" pitchFamily="18" charset="0"/>
            </a:endParaRPr>
          </a:p>
        </p:txBody>
      </p:sp>
      <p:pic>
        <p:nvPicPr>
          <p:cNvPr id="20" name="Picture 12" descr="K:\123\13.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4282" y="4786322"/>
            <a:ext cx="1178349" cy="177198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1" name="Picture 2" descr="C:\Users\user\Desktop\Независимость РК 25 лет\Книги тауелсиздик\тау\6.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429124" y="2571744"/>
            <a:ext cx="1285884" cy="1758191"/>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2" name="Picture 2" descr="C:\Users\user\Desktop\Независимость РК 25 лет\Книги тауелсиздик\Тау1\1.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4500562" y="4857760"/>
            <a:ext cx="1220399" cy="1758191"/>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0" name="TextBox 9"/>
          <p:cNvSpPr txBox="1"/>
          <p:nvPr/>
        </p:nvSpPr>
        <p:spPr>
          <a:xfrm>
            <a:off x="5786446" y="243838"/>
            <a:ext cx="3143272" cy="1323439"/>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 тарих пен тағдыр. Мақалалар. – Алматы: «Кітап баспасы» ЖШС. – 2003. - 296 бет.</a:t>
            </a:r>
          </a:p>
          <a:p>
            <a:pPr indent="457200" algn="just"/>
            <a:r>
              <a:rPr lang="kk-KZ" sz="1000" dirty="0" smtClean="0">
                <a:solidFill>
                  <a:srgbClr val="0000FF"/>
                </a:solidFill>
                <a:latin typeface="Times New Roman" pitchFamily="18" charset="0"/>
                <a:cs typeface="Times New Roman" pitchFamily="18" charset="0"/>
              </a:rPr>
              <a:t>Бұл кітаптың басты мақсаты – Отан тарихының, қазақ қоғамындағы мәдениет пен интеллектуалдық әлеуметтің өзекті мәселелерін зерделеу. Оны оқу барысында қазақ зиялыларының тұлғалы өкілдерінің тағдыры мен ой-пікірлері құжаттық негізде ашыла түседі. </a:t>
            </a:r>
            <a:endParaRPr lang="ru-RU" sz="1000" dirty="0">
              <a:solidFill>
                <a:srgbClr val="0000FF"/>
              </a:solidFill>
              <a:latin typeface="Times New Roman" pitchFamily="18" charset="0"/>
              <a:cs typeface="Times New Roman" pitchFamily="18" charset="0"/>
            </a:endParaRPr>
          </a:p>
        </p:txBody>
      </p:sp>
      <p:sp>
        <p:nvSpPr>
          <p:cNvPr id="11" name="TextBox 10"/>
          <p:cNvSpPr txBox="1"/>
          <p:nvPr/>
        </p:nvSpPr>
        <p:spPr>
          <a:xfrm>
            <a:off x="1500166" y="198421"/>
            <a:ext cx="2927818"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 Республикасының Президенті – Елбасы Н.Ә.Назарбаевтың Қазақстан халқына Жолдауы. «Ли Ю.Ю.» ЖК баспаханасы. 2012 . - 84 бет</a:t>
            </a:r>
          </a:p>
          <a:p>
            <a:pPr indent="457200" algn="just"/>
            <a:r>
              <a:rPr lang="kk-KZ" sz="1000" dirty="0" smtClean="0">
                <a:solidFill>
                  <a:srgbClr val="0000FF"/>
                </a:solidFill>
                <a:latin typeface="Times New Roman" pitchFamily="18" charset="0"/>
                <a:cs typeface="Times New Roman" pitchFamily="18" charset="0"/>
              </a:rPr>
              <a:t>Қалыптасқан Қазақстан – мемлекетіміздің, ұлттық экономикамыздың, азаматтық қоғамымыздың, қоғамдық келісіміміздің өңірлік көшбасшылығымыз бен халықаралық беделіміздің дағдарыста сыналуы қарастырылған.</a:t>
            </a:r>
            <a:endParaRPr lang="ru-RU" sz="1000" dirty="0">
              <a:solidFill>
                <a:srgbClr val="0000FF"/>
              </a:solidFill>
              <a:latin typeface="Times New Roman" pitchFamily="18" charset="0"/>
              <a:cs typeface="Times New Roman" pitchFamily="18" charset="0"/>
            </a:endParaRPr>
          </a:p>
        </p:txBody>
      </p:sp>
      <p:sp>
        <p:nvSpPr>
          <p:cNvPr id="12" name="TextBox 11"/>
          <p:cNvSpPr txBox="1"/>
          <p:nvPr/>
        </p:nvSpPr>
        <p:spPr>
          <a:xfrm>
            <a:off x="5715008" y="2390889"/>
            <a:ext cx="3214710" cy="1785104"/>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Қазақстан Республикасының Конституциясы – Астана: Елорда, 2008. – 56 б.</a:t>
            </a:r>
          </a:p>
          <a:p>
            <a:pPr indent="457200" algn="just"/>
            <a:r>
              <a:rPr lang="kk-KZ" sz="1000" dirty="0" smtClean="0">
                <a:solidFill>
                  <a:srgbClr val="0000FF"/>
                </a:solidFill>
                <a:latin typeface="Times New Roman" pitchFamily="18" charset="0"/>
                <a:cs typeface="Times New Roman" pitchFamily="18" charset="0"/>
              </a:rPr>
              <a:t>Қазақстан халқы, байырғы қазақ жерінде мемлекеттілік құра отырып, өзімізді еркіндік, теңдік және татулық мұраттарына берілген бейбітшіл азаматтық қоғам деп ұғына отырып, дүниежүзілік қоғамдастықта лайықты орын алуды тілей отырып, қазіргі және болашақ ұрпақтар алдындағы жоғары жауапкершілігімізді сезіне отырып, өзіміздің егемендік құқығымызды негізге ала отырып осы Конституцияны қабылдаймыз. </a:t>
            </a:r>
            <a:endParaRPr lang="ru-RU" sz="1000" dirty="0">
              <a:solidFill>
                <a:srgbClr val="0000FF"/>
              </a:solidFill>
              <a:latin typeface="Times New Roman" pitchFamily="18" charset="0"/>
              <a:cs typeface="Times New Roman" pitchFamily="18" charset="0"/>
            </a:endParaRPr>
          </a:p>
        </p:txBody>
      </p:sp>
      <p:sp>
        <p:nvSpPr>
          <p:cNvPr id="13" name="TextBox 12"/>
          <p:cNvSpPr txBox="1"/>
          <p:nvPr/>
        </p:nvSpPr>
        <p:spPr>
          <a:xfrm>
            <a:off x="5786446" y="4714884"/>
            <a:ext cx="3143272"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Назарбаев Н.Ә. Қазақстан халықтары Ассамблеясының 1-10 сессияларындағы баяндамалары жинағы (қазақ және орыс тілдерінде) – Астана: Елорда, 2005. – 440 бет. </a:t>
            </a:r>
          </a:p>
          <a:p>
            <a:pPr indent="457200" algn="just"/>
            <a:r>
              <a:rPr lang="kk-KZ" sz="1000" dirty="0" smtClean="0">
                <a:solidFill>
                  <a:srgbClr val="0000FF"/>
                </a:solidFill>
                <a:latin typeface="Times New Roman" pitchFamily="18" charset="0"/>
                <a:cs typeface="Times New Roman" pitchFamily="18" charset="0"/>
              </a:rPr>
              <a:t>Қазақстан халықтары Ассамблеясының 1-10 сессияларында ортақ үйімізде татулық пен келісім, Ұлттық келісім – Қазақстанның тұрақтылығы мен дамуы, ХХІ ғасырға достық пен келісім жағдайы, халықтың рухани-мәдени дамуы – Қазақстанның мемлекеттік тәуелсіздігін нығайту  баяндалған.  </a:t>
            </a:r>
            <a:endParaRPr lang="ru-RU" sz="1000" dirty="0">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692646588"/>
      </p:ext>
    </p:extLst>
  </p:cSld>
  <p:clrMapOvr>
    <a:masterClrMapping/>
  </p:clrMapOvr>
  <p:transition spd="med" advClick="0" advTm="18000">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6" name="Picture 7" descr="K:\123\6.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4282" y="357166"/>
            <a:ext cx="1249787" cy="176533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7" name="Picture 4" descr="C:\Users\user\Desktop\Независимость РК 25 лет\Книги тауелсиздик\Тау1\3.jpg"/>
          <p:cNvPicPr>
            <a:picLocks noChangeAspect="1" noChangeArrowheads="1"/>
          </p:cNvPicPr>
          <p:nvPr/>
        </p:nvPicPr>
        <p:blipFill>
          <a:blip r:embed="rId3" cstate="print">
            <a:lum bright="30000"/>
            <a:extLst>
              <a:ext uri="{28A0092B-C50C-407E-A947-70E740481C1C}">
                <a14:useLocalDpi xmlns="" xmlns:a14="http://schemas.microsoft.com/office/drawing/2010/main" val="0"/>
              </a:ext>
            </a:extLst>
          </a:blip>
          <a:srcRect/>
          <a:stretch>
            <a:fillRect/>
          </a:stretch>
        </p:blipFill>
        <p:spPr bwMode="auto">
          <a:xfrm rot="16200000">
            <a:off x="-48432" y="2763023"/>
            <a:ext cx="1765332" cy="1239901"/>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9" name="Picture 6" descr="K:\123\5.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14282" y="4786322"/>
            <a:ext cx="1143008" cy="176533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2" name="Picture 10" descr="K:\123\9.jpg"/>
          <p:cNvPicPr>
            <a:picLocks noChangeAspect="1" noChangeArrowheads="1"/>
          </p:cNvPicPr>
          <p:nvPr/>
        </p:nvPicPr>
        <p:blipFill>
          <a:blip r:embed="rId5" cstate="print">
            <a:lum bright="30000"/>
            <a:extLst>
              <a:ext uri="{28A0092B-C50C-407E-A947-70E740481C1C}">
                <a14:useLocalDpi xmlns="" xmlns:a14="http://schemas.microsoft.com/office/drawing/2010/main" val="0"/>
              </a:ext>
            </a:extLst>
          </a:blip>
          <a:srcRect/>
          <a:stretch>
            <a:fillRect/>
          </a:stretch>
        </p:blipFill>
        <p:spPr bwMode="auto">
          <a:xfrm rot="5400000">
            <a:off x="4154629" y="631661"/>
            <a:ext cx="1771986" cy="122299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3" name="TextBox 12"/>
          <p:cNvSpPr txBox="1"/>
          <p:nvPr/>
        </p:nvSpPr>
        <p:spPr>
          <a:xfrm>
            <a:off x="5682990" y="205089"/>
            <a:ext cx="3353506"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Тәуелсіздік шежіресі: 1991-2000 жж. 1 том. Құрастырушылар; Г.Тәңірбергенова, Қ.Қалилаханова, Б.Имансерікова, Р.Әлімбеков – Астана: «Күлтегін» баспасы, 2008. – 424 б. </a:t>
            </a:r>
          </a:p>
          <a:p>
            <a:pPr indent="457200" algn="just"/>
            <a:r>
              <a:rPr lang="kk-KZ" sz="1000" dirty="0" smtClean="0">
                <a:solidFill>
                  <a:srgbClr val="0000FF"/>
                </a:solidFill>
                <a:latin typeface="Times New Roman" pitchFamily="18" charset="0"/>
                <a:cs typeface="Times New Roman" pitchFamily="18" charset="0"/>
              </a:rPr>
              <a:t>Бірінші томға тәуелсіз Қазақстанның алғашқы он жылдығында (1991-2000 жж.) мемлекетті және мемлекеттілікті қалыптастыру мен нығайтуға, экономикалық және саяси құрылыстың іргетасын қалауға бағытталған орасан зор маңызы бар тәуелсіздік шекара, қарулы күштер, ұлттық қауіпсіздік, тіл, ұлттық валюта туралы және тағы басқа көптеген іргелі құжаттар енгізілді. </a:t>
            </a:r>
            <a:endParaRPr lang="ru-RU" sz="1000" dirty="0">
              <a:solidFill>
                <a:srgbClr val="0000FF"/>
              </a:solidFill>
              <a:latin typeface="Times New Roman" pitchFamily="18" charset="0"/>
              <a:cs typeface="Times New Roman" pitchFamily="18" charset="0"/>
            </a:endParaRPr>
          </a:p>
        </p:txBody>
      </p:sp>
      <p:pic>
        <p:nvPicPr>
          <p:cNvPr id="14" name="Picture 9" descr="K:\123\8.jpg"/>
          <p:cNvPicPr>
            <a:picLocks noChangeAspect="1" noChangeArrowheads="1"/>
          </p:cNvPicPr>
          <p:nvPr/>
        </p:nvPicPr>
        <p:blipFill>
          <a:blip r:embed="rId6" cstate="print">
            <a:lum bright="30000"/>
            <a:extLst>
              <a:ext uri="{28A0092B-C50C-407E-A947-70E740481C1C}">
                <a14:useLocalDpi xmlns="" xmlns:a14="http://schemas.microsoft.com/office/drawing/2010/main" val="0"/>
              </a:ext>
            </a:extLst>
          </a:blip>
          <a:srcRect/>
          <a:stretch>
            <a:fillRect/>
          </a:stretch>
        </p:blipFill>
        <p:spPr bwMode="auto">
          <a:xfrm rot="5400000">
            <a:off x="4189698" y="2811170"/>
            <a:ext cx="1712917" cy="123406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5" name="TextBox 14"/>
          <p:cNvSpPr txBox="1"/>
          <p:nvPr/>
        </p:nvSpPr>
        <p:spPr>
          <a:xfrm>
            <a:off x="5663190" y="2432387"/>
            <a:ext cx="3281498" cy="1477328"/>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Тәуелсіздік шежіресі: 2001-2005 жж. -</a:t>
            </a:r>
            <a:r>
              <a:rPr lang="kk-KZ" sz="1000" b="1" dirty="0">
                <a:solidFill>
                  <a:srgbClr val="0000FF"/>
                </a:solidFill>
                <a:latin typeface="Times New Roman" pitchFamily="18" charset="0"/>
                <a:cs typeface="Times New Roman" pitchFamily="18" charset="0"/>
              </a:rPr>
              <a:t> Астана:</a:t>
            </a:r>
            <a:r>
              <a:rPr lang="kk-KZ" sz="1000" b="1" dirty="0" smtClean="0">
                <a:solidFill>
                  <a:srgbClr val="0000FF"/>
                </a:solidFill>
                <a:latin typeface="Times New Roman" pitchFamily="18" charset="0"/>
                <a:cs typeface="Times New Roman" pitchFamily="18" charset="0"/>
              </a:rPr>
              <a:t> «Күлтегін» баспасы, 2009. Т.2. – 240 б. </a:t>
            </a:r>
          </a:p>
          <a:p>
            <a:pPr indent="457200" algn="just"/>
            <a:r>
              <a:rPr lang="kk-KZ" sz="1000" dirty="0" smtClean="0">
                <a:solidFill>
                  <a:srgbClr val="0000FF"/>
                </a:solidFill>
                <a:latin typeface="Times New Roman" pitchFamily="18" charset="0"/>
                <a:cs typeface="Times New Roman" pitchFamily="18" charset="0"/>
              </a:rPr>
              <a:t>Басылымның екінші томына 2001-2005 жылдар аралығында Қазақстан Республикасы Парламентінде қабылданып, Президент Н.Назарбаевтың құптауының арқасында өмірге жолдама алған тағдыршешті Заңдардың, Елбасының Конституция берген жеке құқымен қол қойған Жарлықтарының, Өкімдерінің атаулары енген. </a:t>
            </a:r>
            <a:endParaRPr lang="ru-RU" sz="1000" dirty="0">
              <a:solidFill>
                <a:srgbClr val="0000FF"/>
              </a:solidFill>
              <a:latin typeface="Times New Roman" pitchFamily="18" charset="0"/>
              <a:cs typeface="Times New Roman" pitchFamily="18" charset="0"/>
            </a:endParaRPr>
          </a:p>
        </p:txBody>
      </p:sp>
      <p:sp>
        <p:nvSpPr>
          <p:cNvPr id="11" name="TextBox 10"/>
          <p:cNvSpPr txBox="1"/>
          <p:nvPr/>
        </p:nvSpPr>
        <p:spPr>
          <a:xfrm>
            <a:off x="1571604" y="2714620"/>
            <a:ext cx="2714644" cy="1477328"/>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Мәжитов М. Тәуелсіздік рухымен. – Ақтөбе: «А-Полиграфия» ЖШС, 2004. – 384  бет.</a:t>
            </a:r>
          </a:p>
          <a:p>
            <a:pPr algn="just"/>
            <a:endParaRPr lang="kk-KZ" sz="1000" b="1" dirty="0" smtClean="0">
              <a:solidFill>
                <a:srgbClr val="0000FF"/>
              </a:solidFill>
              <a:latin typeface="Times New Roman" pitchFamily="18" charset="0"/>
              <a:cs typeface="Times New Roman" pitchFamily="18" charset="0"/>
            </a:endParaRPr>
          </a:p>
          <a:p>
            <a:pPr indent="457200" algn="just"/>
            <a:r>
              <a:rPr lang="kk-KZ" sz="1000" dirty="0" smtClean="0">
                <a:solidFill>
                  <a:srgbClr val="0000FF"/>
                </a:solidFill>
                <a:latin typeface="Times New Roman" pitchFamily="18" charset="0"/>
                <a:cs typeface="Times New Roman" pitchFamily="18" charset="0"/>
              </a:rPr>
              <a:t>Белгілі жазушы Марат Мәжитовтың жаңа кітабына соңғы 10-12 жыл көлеміндегі, тәуелсіздік жылдарында халқымыздың басынан өткен сан қилы оқиғалар мен тағдырлар тоғысы арқау болған. </a:t>
            </a:r>
            <a:endParaRPr lang="ru-RU" sz="1000" dirty="0">
              <a:solidFill>
                <a:srgbClr val="0000FF"/>
              </a:solidFill>
              <a:latin typeface="Times New Roman" pitchFamily="18" charset="0"/>
              <a:cs typeface="Times New Roman" pitchFamily="18" charset="0"/>
            </a:endParaRPr>
          </a:p>
        </p:txBody>
      </p:sp>
      <p:sp>
        <p:nvSpPr>
          <p:cNvPr id="16" name="TextBox 15"/>
          <p:cNvSpPr txBox="1"/>
          <p:nvPr/>
        </p:nvSpPr>
        <p:spPr>
          <a:xfrm>
            <a:off x="1500166" y="4612491"/>
            <a:ext cx="2857520" cy="1631216"/>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Тәуелсіз Қазақстан тарихын зерттеудің өзекті мәселелері./Бас редактор Б.Ғ. Аяған. – Астана, 2008. - 209 бет</a:t>
            </a:r>
          </a:p>
          <a:p>
            <a:pPr indent="457200" algn="just"/>
            <a:r>
              <a:rPr lang="kk-KZ" sz="1000" dirty="0" smtClean="0">
                <a:solidFill>
                  <a:srgbClr val="0000FF"/>
                </a:solidFill>
                <a:latin typeface="Times New Roman" pitchFamily="18" charset="0"/>
                <a:cs typeface="Times New Roman" pitchFamily="18" charset="0"/>
              </a:rPr>
              <a:t>Ұсынылып отырған ғылыми жинаққа Отан тарихының тәуелсіздік жылдарындағы тарихын зерттеудің теориялық-методологиялық мәселелері, этномәдени даму мен тарихтағы ұлт зиялыларының жетекші орны және басқа да тақырыптар зерделенген ғылыми еңбектер еніп отыр. </a:t>
            </a:r>
            <a:endParaRPr lang="ru-RU" sz="1000" dirty="0">
              <a:solidFill>
                <a:srgbClr val="0000FF"/>
              </a:solidFill>
              <a:latin typeface="Times New Roman" pitchFamily="18" charset="0"/>
              <a:cs typeface="Times New Roman" pitchFamily="18" charset="0"/>
            </a:endParaRPr>
          </a:p>
        </p:txBody>
      </p:sp>
      <p:sp>
        <p:nvSpPr>
          <p:cNvPr id="17" name="TextBox 16"/>
          <p:cNvSpPr txBox="1"/>
          <p:nvPr/>
        </p:nvSpPr>
        <p:spPr>
          <a:xfrm>
            <a:off x="1500166" y="295498"/>
            <a:ext cx="2857520" cy="1785104"/>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Назарбаев Н.Ә. Ой бөлістім халқыммен. – Алматы: «Мектеп» баспасы,2006. - 248  бет. </a:t>
            </a:r>
          </a:p>
          <a:p>
            <a:pPr indent="457200" algn="just"/>
            <a:r>
              <a:rPr lang="kk-KZ" sz="1000" dirty="0" smtClean="0">
                <a:solidFill>
                  <a:srgbClr val="0000FF"/>
                </a:solidFill>
                <a:latin typeface="Times New Roman" pitchFamily="18" charset="0"/>
                <a:cs typeface="Times New Roman" pitchFamily="18" charset="0"/>
              </a:rPr>
              <a:t>Бұл жинаққа Қазақстан Республикасының тұңғыш Президенті Нұрсұлтан Әбішұлы Назарбаевтың кітаптарындағы, баяндамалары мен басқа да еңбектеріндегі, алқалы жиындар мен ел аумағының алуан аймақтарындағы әр түрлі кездесулерде сөйлеген сөздеріндегі қанатты қағидалары қамтылып, терең ой-толғамдары мен тұжырымдары топтастырылған. </a:t>
            </a:r>
          </a:p>
        </p:txBody>
      </p:sp>
      <p:sp>
        <p:nvSpPr>
          <p:cNvPr id="18" name="TextBox 17"/>
          <p:cNvSpPr txBox="1"/>
          <p:nvPr/>
        </p:nvSpPr>
        <p:spPr>
          <a:xfrm>
            <a:off x="5690580" y="4587011"/>
            <a:ext cx="3214735" cy="1477328"/>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Тәуелсіздік шежіресі: 2006-2008 жж. - </a:t>
            </a:r>
            <a:r>
              <a:rPr lang="kk-KZ" sz="1000" b="1" dirty="0">
                <a:solidFill>
                  <a:srgbClr val="0000FF"/>
                </a:solidFill>
                <a:latin typeface="Times New Roman" pitchFamily="18" charset="0"/>
                <a:cs typeface="Times New Roman" pitchFamily="18" charset="0"/>
              </a:rPr>
              <a:t>Астана:</a:t>
            </a:r>
            <a:r>
              <a:rPr lang="kk-KZ" sz="1000" b="1" dirty="0" smtClean="0">
                <a:solidFill>
                  <a:srgbClr val="0000FF"/>
                </a:solidFill>
                <a:latin typeface="Times New Roman" pitchFamily="18" charset="0"/>
                <a:cs typeface="Times New Roman" pitchFamily="18" charset="0"/>
              </a:rPr>
              <a:t> «Күлтегін» баспасы, 2009. Т.3. – 200 б. </a:t>
            </a:r>
          </a:p>
          <a:p>
            <a:pPr indent="457200" algn="just"/>
            <a:r>
              <a:rPr lang="kk-KZ" sz="1000" dirty="0" smtClean="0">
                <a:solidFill>
                  <a:srgbClr val="0000FF"/>
                </a:solidFill>
                <a:latin typeface="Times New Roman" pitchFamily="18" charset="0"/>
                <a:cs typeface="Times New Roman" pitchFamily="18" charset="0"/>
              </a:rPr>
              <a:t>Басылымның үшінші томына 2006-2008 жылдар аралығында Елбасы Н.Назарбаевтың құзырымен бекітіліп, еліміздің заман талабына сай ілгерілеуіне, түрлі саладағы реформалардың тереңдетіле жүргізілуіне жол бастаған Қазақстан Республикасы Заңдарының, Президенттің Жарлықтарының, Өкімдерінің атаулары енгізілген. </a:t>
            </a:r>
            <a:endParaRPr lang="ru-RU" sz="1000" dirty="0">
              <a:solidFill>
                <a:srgbClr val="0000FF"/>
              </a:solidFill>
              <a:latin typeface="Times New Roman" pitchFamily="18" charset="0"/>
              <a:cs typeface="Times New Roman" pitchFamily="18" charset="0"/>
            </a:endParaRPr>
          </a:p>
        </p:txBody>
      </p:sp>
      <p:pic>
        <p:nvPicPr>
          <p:cNvPr id="19" name="Picture 8" descr="K:\123\7.jpg"/>
          <p:cNvPicPr>
            <a:picLocks noChangeAspect="1" noChangeArrowheads="1"/>
          </p:cNvPicPr>
          <p:nvPr/>
        </p:nvPicPr>
        <p:blipFill>
          <a:blip r:embed="rId7" cstate="print">
            <a:lum bright="30000"/>
            <a:extLst>
              <a:ext uri="{28A0092B-C50C-407E-A947-70E740481C1C}">
                <a14:useLocalDpi xmlns="" xmlns:a14="http://schemas.microsoft.com/office/drawing/2010/main" val="0"/>
              </a:ext>
            </a:extLst>
          </a:blip>
          <a:srcRect/>
          <a:stretch>
            <a:fillRect/>
          </a:stretch>
        </p:blipFill>
        <p:spPr bwMode="auto">
          <a:xfrm rot="5400000">
            <a:off x="4177122" y="5038324"/>
            <a:ext cx="1757870" cy="1253867"/>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Tree>
    <p:extLst>
      <p:ext uri="{BB962C8B-B14F-4D97-AF65-F5344CB8AC3E}">
        <p14:creationId xmlns="" xmlns:p14="http://schemas.microsoft.com/office/powerpoint/2010/main" val="3584726822"/>
      </p:ext>
    </p:extLst>
  </p:cSld>
  <p:clrMapOvr>
    <a:masterClrMapping/>
  </p:clrMapOvr>
  <p:transition spd="med" advClick="0" advTm="18000">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13" name="Picture 3" descr="C:\Users\user\Desktop\Независимость РК 25 лет\Книги тауелсиздик\Тау1\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4282" y="428604"/>
            <a:ext cx="1214785" cy="1745185"/>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6" name="Picture 15" descr="C:\Users\user\Desktop\Независимость РК 25 лет\Книги тауелсиздик\Тау1\1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4282" y="4929198"/>
            <a:ext cx="1228151" cy="1745185"/>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7" name="Picture 5" descr="C:\Users\user\Desktop\Независимость РК 25 лет\Книги тауелсиздик\Тау1\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6200000">
            <a:off x="4247962" y="681204"/>
            <a:ext cx="1745185" cy="123998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8" name="Picture 13" descr="C:\Users\user\Desktop\Независимость РК 25 лет\Книги тауелсиздик\Тау1\12.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500562" y="2571744"/>
            <a:ext cx="1216329" cy="1733488"/>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9" name="TextBox 8"/>
          <p:cNvSpPr txBox="1"/>
          <p:nvPr/>
        </p:nvSpPr>
        <p:spPr>
          <a:xfrm>
            <a:off x="1571603" y="4653136"/>
            <a:ext cx="2714645" cy="1785104"/>
          </a:xfrm>
          <a:prstGeom prst="rect">
            <a:avLst/>
          </a:prstGeom>
          <a:noFill/>
        </p:spPr>
        <p:txBody>
          <a:bodyPr wrap="square" rtlCol="0">
            <a:spAutoFit/>
          </a:bodyPr>
          <a:lstStyle/>
          <a:p>
            <a:pPr algn="just"/>
            <a:r>
              <a:rPr lang="ru-RU" sz="1000" b="1" dirty="0" err="1" smtClean="0">
                <a:solidFill>
                  <a:srgbClr val="0000FF"/>
                </a:solidFill>
                <a:latin typeface="Times New Roman" pitchFamily="18" charset="0"/>
                <a:cs typeface="Times New Roman" pitchFamily="18" charset="0"/>
              </a:rPr>
              <a:t>Ертысбаев</a:t>
            </a:r>
            <a:r>
              <a:rPr lang="ru-RU" sz="1000" b="1" dirty="0" smtClean="0">
                <a:solidFill>
                  <a:srgbClr val="0000FF"/>
                </a:solidFill>
                <a:latin typeface="Times New Roman" pitchFamily="18" charset="0"/>
                <a:cs typeface="Times New Roman" pitchFamily="18" charset="0"/>
              </a:rPr>
              <a:t> Е.К. Демократизация в Казахстане: 1990-2000 годы. Выступления статьи и исследования. – Алматы: </a:t>
            </a:r>
            <a:r>
              <a:rPr lang="kk-KZ" sz="1000" b="1" dirty="0" smtClean="0">
                <a:solidFill>
                  <a:srgbClr val="0000FF"/>
                </a:solidFill>
                <a:latin typeface="Times New Roman" pitchFamily="18" charset="0"/>
                <a:cs typeface="Times New Roman" pitchFamily="18" charset="0"/>
              </a:rPr>
              <a:t>Атамұра, </a:t>
            </a:r>
            <a:r>
              <a:rPr lang="ru-RU" sz="1000" b="1" dirty="0" smtClean="0">
                <a:solidFill>
                  <a:srgbClr val="0000FF"/>
                </a:solidFill>
                <a:latin typeface="Times New Roman" pitchFamily="18" charset="0"/>
                <a:cs typeface="Times New Roman" pitchFamily="18" charset="0"/>
              </a:rPr>
              <a:t>2001. – 352  с.</a:t>
            </a:r>
          </a:p>
          <a:p>
            <a:pPr indent="457200" algn="just"/>
            <a:r>
              <a:rPr lang="ru-RU" sz="1000" dirty="0" smtClean="0">
                <a:solidFill>
                  <a:srgbClr val="0000FF"/>
                </a:solidFill>
                <a:latin typeface="Times New Roman" pitchFamily="18" charset="0"/>
                <a:cs typeface="Times New Roman" pitchFamily="18" charset="0"/>
              </a:rPr>
              <a:t>Предлагаемая книга представляет собой сборник выступлений, статей и исследований известного политика и исследователя </a:t>
            </a:r>
            <a:r>
              <a:rPr lang="ru-RU" sz="1000" dirty="0" err="1" smtClean="0">
                <a:solidFill>
                  <a:srgbClr val="0000FF"/>
                </a:solidFill>
                <a:latin typeface="Times New Roman" pitchFamily="18" charset="0"/>
                <a:cs typeface="Times New Roman" pitchFamily="18" charset="0"/>
              </a:rPr>
              <a:t>Е.Ертысбаева</a:t>
            </a:r>
            <a:r>
              <a:rPr lang="ru-RU" sz="1000" dirty="0" smtClean="0">
                <a:solidFill>
                  <a:srgbClr val="0000FF"/>
                </a:solidFill>
                <a:latin typeface="Times New Roman" pitchFamily="18" charset="0"/>
                <a:cs typeface="Times New Roman" pitchFamily="18" charset="0"/>
              </a:rPr>
              <a:t>, в которой анализируются  ключевые события политической жизни Казахстана в 1990-2000 гг.</a:t>
            </a:r>
            <a:endParaRPr lang="ru-RU" sz="1000" dirty="0">
              <a:solidFill>
                <a:srgbClr val="0000FF"/>
              </a:solidFill>
              <a:latin typeface="Times New Roman" pitchFamily="18" charset="0"/>
              <a:cs typeface="Times New Roman" pitchFamily="18" charset="0"/>
            </a:endParaRPr>
          </a:p>
        </p:txBody>
      </p:sp>
      <p:sp>
        <p:nvSpPr>
          <p:cNvPr id="12" name="TextBox 11"/>
          <p:cNvSpPr txBox="1"/>
          <p:nvPr/>
        </p:nvSpPr>
        <p:spPr>
          <a:xfrm>
            <a:off x="5786446" y="2506642"/>
            <a:ext cx="3137346" cy="1785104"/>
          </a:xfrm>
          <a:prstGeom prst="rect">
            <a:avLst/>
          </a:prstGeom>
          <a:noFill/>
        </p:spPr>
        <p:txBody>
          <a:bodyPr wrap="square" rtlCol="0">
            <a:spAutoFit/>
          </a:bodyPr>
          <a:lstStyle/>
          <a:p>
            <a:pPr algn="just"/>
            <a:r>
              <a:rPr lang="ru-RU" sz="1000" b="1" dirty="0" err="1" smtClean="0">
                <a:solidFill>
                  <a:srgbClr val="0000FF"/>
                </a:solidFill>
                <a:latin typeface="Times New Roman" pitchFamily="18" charset="0"/>
                <a:cs typeface="Times New Roman" pitchFamily="18" charset="0"/>
              </a:rPr>
              <a:t>Саданбеков</a:t>
            </a:r>
            <a:r>
              <a:rPr lang="ru-RU" sz="1000" b="1" dirty="0" smtClean="0">
                <a:solidFill>
                  <a:srgbClr val="0000FF"/>
                </a:solidFill>
                <a:latin typeface="Times New Roman" pitchFamily="18" charset="0"/>
                <a:cs typeface="Times New Roman" pitchFamily="18" charset="0"/>
              </a:rPr>
              <a:t> Ж. Нурсултан Назарбаев. Законы лидерства. Научно-популярное издание. – Астана: «</a:t>
            </a:r>
            <a:r>
              <a:rPr lang="kk-KZ" sz="1000" b="1" dirty="0" smtClean="0">
                <a:solidFill>
                  <a:srgbClr val="0000FF"/>
                </a:solidFill>
                <a:latin typeface="Times New Roman" pitchFamily="18" charset="0"/>
                <a:cs typeface="Times New Roman" pitchFamily="18" charset="0"/>
              </a:rPr>
              <a:t>Күлтегін</a:t>
            </a:r>
            <a:r>
              <a:rPr lang="ru-RU" sz="1000" b="1" dirty="0" smtClean="0">
                <a:solidFill>
                  <a:srgbClr val="0000FF"/>
                </a:solidFill>
                <a:latin typeface="Times New Roman" pitchFamily="18" charset="0"/>
                <a:cs typeface="Times New Roman" pitchFamily="18" charset="0"/>
              </a:rPr>
              <a:t>»,  2005. – 608  с.</a:t>
            </a:r>
          </a:p>
          <a:p>
            <a:pPr indent="457200" algn="just"/>
            <a:r>
              <a:rPr lang="ru-RU" sz="1000" dirty="0" smtClean="0">
                <a:solidFill>
                  <a:srgbClr val="0000FF"/>
                </a:solidFill>
                <a:latin typeface="Times New Roman" pitchFamily="18" charset="0"/>
                <a:cs typeface="Times New Roman" pitchFamily="18" charset="0"/>
              </a:rPr>
              <a:t>Книга уникальна тем, что автор не замыкается на жизнеописании Первого президента Казахстана, а через его интеллектуально-мировоззренческую эволюцию раскрывает ценный исторический опыт социальной, политической и экономической модернизации Казахстана, ставшего сегодня региональным лидером в Содружестве Независимых Государств.  </a:t>
            </a:r>
            <a:endParaRPr lang="ru-RU" sz="1000" dirty="0">
              <a:solidFill>
                <a:srgbClr val="0000FF"/>
              </a:solidFill>
              <a:latin typeface="Times New Roman" pitchFamily="18" charset="0"/>
              <a:cs typeface="Times New Roman" pitchFamily="18" charset="0"/>
            </a:endParaRPr>
          </a:p>
        </p:txBody>
      </p:sp>
      <p:sp>
        <p:nvSpPr>
          <p:cNvPr id="15" name="TextBox 14"/>
          <p:cNvSpPr txBox="1"/>
          <p:nvPr/>
        </p:nvSpPr>
        <p:spPr>
          <a:xfrm>
            <a:off x="1643042" y="2786058"/>
            <a:ext cx="2643206" cy="1169551"/>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Б.К.Султанова ЭКСПО-2017 “Энергия будущег” – Алматы: Эверо, 2014. – 100  бет.</a:t>
            </a:r>
          </a:p>
          <a:p>
            <a:pPr algn="just"/>
            <a:r>
              <a:rPr lang="kk-KZ" sz="1000" b="1" dirty="0" smtClean="0">
                <a:solidFill>
                  <a:srgbClr val="0000FF"/>
                </a:solidFill>
                <a:latin typeface="Times New Roman" pitchFamily="18" charset="0"/>
                <a:cs typeface="Times New Roman" pitchFamily="18" charset="0"/>
              </a:rPr>
              <a:t>В монографии рассматриваются различные аспекты подготовки и проведениявыставки ЭКСПО, в Астане в июне-сентябре 2017 г.</a:t>
            </a:r>
          </a:p>
        </p:txBody>
      </p:sp>
      <p:sp>
        <p:nvSpPr>
          <p:cNvPr id="19" name="TextBox 18"/>
          <p:cNvSpPr txBox="1"/>
          <p:nvPr/>
        </p:nvSpPr>
        <p:spPr>
          <a:xfrm>
            <a:off x="5715008" y="571480"/>
            <a:ext cx="3168412" cy="1169551"/>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Таир Мансуров. </a:t>
            </a:r>
            <a:r>
              <a:rPr lang="ru-RU" sz="1000" b="1" dirty="0" smtClean="0">
                <a:solidFill>
                  <a:srgbClr val="0000FF"/>
                </a:solidFill>
                <a:latin typeface="Times New Roman" pitchFamily="18" charset="0"/>
                <a:cs typeface="Times New Roman" pitchFamily="18" charset="0"/>
              </a:rPr>
              <a:t>Евразийский проект Нурсултана Назарбаева, воплощенный в жизнь. – М.: Реал-Пресс, 2011. – 320  с.</a:t>
            </a:r>
          </a:p>
          <a:p>
            <a:pPr algn="just"/>
            <a:r>
              <a:rPr lang="ru-RU" sz="1000" dirty="0" smtClean="0">
                <a:solidFill>
                  <a:srgbClr val="0000FF"/>
                </a:solidFill>
                <a:latin typeface="Times New Roman" pitchFamily="18" charset="0"/>
                <a:cs typeface="Times New Roman" pitchFamily="18" charset="0"/>
              </a:rPr>
              <a:t>Реальным воплощением в жизнь проекта Нурсултана Назарбаева является Евразийское экономическое сообщество, Таможенный союз и формирующееся Единое экономическое пространство. </a:t>
            </a:r>
            <a:endParaRPr lang="ru-RU" sz="1000" dirty="0">
              <a:solidFill>
                <a:srgbClr val="0000FF"/>
              </a:solidFill>
              <a:latin typeface="Times New Roman" pitchFamily="18" charset="0"/>
              <a:cs typeface="Times New Roman" pitchFamily="18" charset="0"/>
            </a:endParaRPr>
          </a:p>
        </p:txBody>
      </p:sp>
      <p:sp>
        <p:nvSpPr>
          <p:cNvPr id="20" name="TextBox 19"/>
          <p:cNvSpPr txBox="1"/>
          <p:nvPr/>
        </p:nvSpPr>
        <p:spPr>
          <a:xfrm>
            <a:off x="1643042" y="428604"/>
            <a:ext cx="2786082"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Бөкешова Г.«Тәуелсіз Мемлекеттер Достастығы тарихы»: оқу құралы/ Г.Бөкешова.-  Алматы: Эверо, 2015. – 144  бет</a:t>
            </a:r>
          </a:p>
          <a:p>
            <a:pPr indent="457200" algn="just"/>
            <a:r>
              <a:rPr lang="kk-KZ" sz="1000" dirty="0" smtClean="0">
                <a:solidFill>
                  <a:srgbClr val="0000FF"/>
                </a:solidFill>
                <a:latin typeface="Times New Roman" pitchFamily="18" charset="0"/>
                <a:cs typeface="Times New Roman" pitchFamily="18" charset="0"/>
              </a:rPr>
              <a:t>Бұл оқу құралында Тәуелсіз Мемлекеттер Достастығының құрылуы, оның құрылымы мен қызметі, ТМД елдерінің саяси-экономикалық дамуының басты кезеңдері, посткеңестік кезеңдегі аймақтық ықпалдасу үрдісінің барысы мен нәтижелері, Қазақстанның Достастық кеңістігіндегі орны жан-жақты қарастырылады. </a:t>
            </a:r>
            <a:endParaRPr lang="ru-RU" sz="1000" dirty="0">
              <a:solidFill>
                <a:srgbClr val="0000FF"/>
              </a:solidFill>
              <a:latin typeface="Times New Roman" pitchFamily="18" charset="0"/>
              <a:cs typeface="Times New Roman" pitchFamily="18" charset="0"/>
            </a:endParaRPr>
          </a:p>
        </p:txBody>
      </p:sp>
      <p:pic>
        <p:nvPicPr>
          <p:cNvPr id="21" name="Picture 11" descr="C:\Users\user\Desktop\Независимость РК 25 лет\Книги тауелсиздик\Тау1\10.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500562" y="4929198"/>
            <a:ext cx="1211125" cy="171952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22" name="TextBox 21"/>
          <p:cNvSpPr txBox="1"/>
          <p:nvPr/>
        </p:nvSpPr>
        <p:spPr>
          <a:xfrm>
            <a:off x="5786445" y="4680814"/>
            <a:ext cx="3181933" cy="1785104"/>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Ключи к успеху: Казахстан и мир в преодолении кризиса (2007-2010 годы): Документально-аналитические </a:t>
            </a:r>
            <a:r>
              <a:rPr lang="ru-RU" sz="1000" b="1" dirty="0" err="1" smtClean="0">
                <a:solidFill>
                  <a:srgbClr val="0000FF"/>
                </a:solidFill>
                <a:latin typeface="Times New Roman" pitchFamily="18" charset="0"/>
                <a:cs typeface="Times New Roman" pitchFamily="18" charset="0"/>
              </a:rPr>
              <a:t>материа-лы</a:t>
            </a:r>
            <a:r>
              <a:rPr lang="ru-RU" sz="1000" b="1" dirty="0" smtClean="0">
                <a:solidFill>
                  <a:srgbClr val="0000FF"/>
                </a:solidFill>
                <a:latin typeface="Times New Roman" pitchFamily="18" charset="0"/>
                <a:cs typeface="Times New Roman" pitchFamily="18" charset="0"/>
              </a:rPr>
              <a:t> / Сост. </a:t>
            </a:r>
            <a:r>
              <a:rPr lang="ru-RU" sz="1000" b="1" dirty="0" err="1" smtClean="0">
                <a:solidFill>
                  <a:srgbClr val="0000FF"/>
                </a:solidFill>
                <a:latin typeface="Times New Roman" pitchFamily="18" charset="0"/>
                <a:cs typeface="Times New Roman" pitchFamily="18" charset="0"/>
              </a:rPr>
              <a:t>Б.Г.Аяган</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А.М.Ауанасова</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А.М.Сулейменов</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Под.ред</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Б.Г.Аягана</a:t>
            </a:r>
            <a:r>
              <a:rPr lang="ru-RU" sz="1000" b="1" dirty="0" smtClean="0">
                <a:solidFill>
                  <a:srgbClr val="0000FF"/>
                </a:solidFill>
                <a:latin typeface="Times New Roman" pitchFamily="18" charset="0"/>
                <a:cs typeface="Times New Roman" pitchFamily="18" charset="0"/>
              </a:rPr>
              <a:t>. – </a:t>
            </a:r>
            <a:r>
              <a:rPr lang="ru-RU" sz="1000" b="1" dirty="0" err="1" smtClean="0">
                <a:solidFill>
                  <a:srgbClr val="0000FF"/>
                </a:solidFill>
                <a:latin typeface="Times New Roman" pitchFamily="18" charset="0"/>
                <a:cs typeface="Times New Roman" pitchFamily="18" charset="0"/>
              </a:rPr>
              <a:t>Алматы:Раритет</a:t>
            </a:r>
            <a:r>
              <a:rPr lang="ru-RU" sz="1000" b="1" dirty="0" smtClean="0">
                <a:solidFill>
                  <a:srgbClr val="0000FF"/>
                </a:solidFill>
                <a:latin typeface="Times New Roman" pitchFamily="18" charset="0"/>
                <a:cs typeface="Times New Roman" pitchFamily="18" charset="0"/>
              </a:rPr>
              <a:t>, 2011. – 240 с.</a:t>
            </a:r>
          </a:p>
          <a:p>
            <a:pPr indent="457200" algn="just"/>
            <a:r>
              <a:rPr lang="ru-RU" sz="1000" dirty="0" smtClean="0">
                <a:solidFill>
                  <a:srgbClr val="0000FF"/>
                </a:solidFill>
                <a:latin typeface="Times New Roman" pitchFamily="18" charset="0"/>
                <a:cs typeface="Times New Roman" pitchFamily="18" charset="0"/>
              </a:rPr>
              <a:t>Сборник документов способствует обогащению теоритического и практического опыта всех, кто интересуется причинами возникновения мирового, финансово-экономического кризиса и изучает планы радикального обновления мировой экономической архитектуры.</a:t>
            </a:r>
            <a:endParaRPr lang="ru-RU" sz="1000" dirty="0">
              <a:solidFill>
                <a:srgbClr val="0000FF"/>
              </a:solidFill>
              <a:latin typeface="Times New Roman" pitchFamily="18" charset="0"/>
              <a:cs typeface="Times New Roman" pitchFamily="18" charset="0"/>
            </a:endParaRPr>
          </a:p>
        </p:txBody>
      </p:sp>
      <p:pic>
        <p:nvPicPr>
          <p:cNvPr id="23" name="Рисунок 22" descr="66.jpg"/>
          <p:cNvPicPr>
            <a:picLocks noChangeAspect="1"/>
          </p:cNvPicPr>
          <p:nvPr/>
        </p:nvPicPr>
        <p:blipFill>
          <a:blip r:embed="rId7"/>
          <a:stretch>
            <a:fillRect/>
          </a:stretch>
        </p:blipFill>
        <p:spPr>
          <a:xfrm>
            <a:off x="214282" y="2571744"/>
            <a:ext cx="1214446" cy="1714512"/>
          </a:xfrm>
          <a:prstGeom prst="roundRect">
            <a:avLst>
              <a:gd name="adj" fmla="val 15441"/>
            </a:avLst>
          </a:prstGeom>
          <a:scene3d>
            <a:camera prst="orthographicFront"/>
            <a:lightRig rig="threePt" dir="t"/>
          </a:scene3d>
          <a:sp3d>
            <a:bevelT/>
          </a:sp3d>
        </p:spPr>
      </p:pic>
    </p:spTree>
    <p:extLst>
      <p:ext uri="{BB962C8B-B14F-4D97-AF65-F5344CB8AC3E}">
        <p14:creationId xmlns="" xmlns:p14="http://schemas.microsoft.com/office/powerpoint/2010/main" val="2321444471"/>
      </p:ext>
    </p:extLst>
  </p:cSld>
  <p:clrMapOvr>
    <a:masterClrMapping/>
  </p:clrMapOvr>
  <p:transition spd="med" advClick="0" advTm="1800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12" name="Picture 3" descr="K:\тау\10.jpg"/>
          <p:cNvPicPr>
            <a:picLocks noChangeAspect="1" noChangeArrowheads="1"/>
          </p:cNvPicPr>
          <p:nvPr/>
        </p:nvPicPr>
        <p:blipFill>
          <a:blip r:embed="rId2" cstate="print">
            <a:lum bright="30000"/>
            <a:extLst>
              <a:ext uri="{28A0092B-C50C-407E-A947-70E740481C1C}">
                <a14:useLocalDpi xmlns="" xmlns:a14="http://schemas.microsoft.com/office/drawing/2010/main" val="0"/>
              </a:ext>
            </a:extLst>
          </a:blip>
          <a:srcRect/>
          <a:stretch>
            <a:fillRect/>
          </a:stretch>
        </p:blipFill>
        <p:spPr bwMode="auto">
          <a:xfrm>
            <a:off x="214282" y="428604"/>
            <a:ext cx="1152272" cy="1720451"/>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5" name="TextBox 14"/>
          <p:cNvSpPr txBox="1"/>
          <p:nvPr/>
        </p:nvSpPr>
        <p:spPr>
          <a:xfrm>
            <a:off x="1428728" y="357166"/>
            <a:ext cx="3124190" cy="2092881"/>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Независимый Казахстан: день за днем. Хроника событий: / Сост. Б.Г. </a:t>
            </a:r>
            <a:r>
              <a:rPr lang="ru-RU" sz="1000" b="1" dirty="0" err="1" smtClean="0">
                <a:solidFill>
                  <a:srgbClr val="0000FF"/>
                </a:solidFill>
                <a:latin typeface="Times New Roman" pitchFamily="18" charset="0"/>
                <a:cs typeface="Times New Roman" pitchFamily="18" charset="0"/>
              </a:rPr>
              <a:t>Аяган</a:t>
            </a:r>
            <a:r>
              <a:rPr lang="ru-RU" sz="1000" b="1" dirty="0" smtClean="0">
                <a:solidFill>
                  <a:srgbClr val="0000FF"/>
                </a:solidFill>
                <a:latin typeface="Times New Roman" pitchFamily="18" charset="0"/>
                <a:cs typeface="Times New Roman" pitchFamily="18" charset="0"/>
              </a:rPr>
              <a:t>, А.М. </a:t>
            </a:r>
            <a:r>
              <a:rPr lang="ru-RU" sz="1000" b="1" dirty="0" err="1" smtClean="0">
                <a:solidFill>
                  <a:srgbClr val="0000FF"/>
                </a:solidFill>
                <a:latin typeface="Times New Roman" pitchFamily="18" charset="0"/>
                <a:cs typeface="Times New Roman" pitchFamily="18" charset="0"/>
              </a:rPr>
              <a:t>Ауанасова</a:t>
            </a:r>
            <a:r>
              <a:rPr lang="ru-RU" sz="1000" b="1" dirty="0" smtClean="0">
                <a:solidFill>
                  <a:srgbClr val="0000FF"/>
                </a:solidFill>
                <a:latin typeface="Times New Roman" pitchFamily="18" charset="0"/>
                <a:cs typeface="Times New Roman" pitchFamily="18" charset="0"/>
              </a:rPr>
              <a:t>, Н.С. Лапин. Под. ред. </a:t>
            </a:r>
            <a:r>
              <a:rPr lang="ru-RU" sz="1000" b="1" dirty="0" err="1" smtClean="0">
                <a:solidFill>
                  <a:srgbClr val="0000FF"/>
                </a:solidFill>
                <a:latin typeface="Times New Roman" pitchFamily="18" charset="0"/>
                <a:cs typeface="Times New Roman" pitchFamily="18" charset="0"/>
              </a:rPr>
              <a:t>Б.Г.Аягана</a:t>
            </a:r>
            <a:r>
              <a:rPr lang="ru-RU" sz="1000" b="1" dirty="0" smtClean="0">
                <a:solidFill>
                  <a:srgbClr val="0000FF"/>
                </a:solidFill>
                <a:latin typeface="Times New Roman" pitchFamily="18" charset="0"/>
                <a:cs typeface="Times New Roman" pitchFamily="18" charset="0"/>
              </a:rPr>
              <a:t>. – Алматы: Раритет, 2011. Т. 1  (1990-1995 гг.) – 320 с.</a:t>
            </a:r>
          </a:p>
          <a:p>
            <a:pPr indent="457200" algn="just"/>
            <a:r>
              <a:rPr lang="ru-RU" sz="1000" dirty="0" smtClean="0">
                <a:solidFill>
                  <a:srgbClr val="0000FF"/>
                </a:solidFill>
                <a:latin typeface="Times New Roman" pitchFamily="18" charset="0"/>
                <a:cs typeface="Times New Roman" pitchFamily="18" charset="0"/>
              </a:rPr>
              <a:t>Книга открывает хронику независимого Казахстана, в которой в хронологическом порядке представлены разнообразные сведения, факты об истории становления молодого государства (1990-1995).</a:t>
            </a:r>
          </a:p>
          <a:p>
            <a:pPr indent="457200" algn="just"/>
            <a:r>
              <a:rPr lang="ru-RU" sz="1000" dirty="0" smtClean="0">
                <a:solidFill>
                  <a:srgbClr val="0000FF"/>
                </a:solidFill>
                <a:latin typeface="Times New Roman" pitchFamily="18" charset="0"/>
                <a:cs typeface="Times New Roman" pitchFamily="18" charset="0"/>
              </a:rPr>
              <a:t>События и факты, вошедшие в 1 том, освещают общественно-политические, социально-экономические, культурные, внешнеполитические перемены, происходившие в стране в этот период.  </a:t>
            </a:r>
            <a:endParaRPr lang="ru-RU" sz="1000" dirty="0">
              <a:solidFill>
                <a:srgbClr val="0000FF"/>
              </a:solidFill>
              <a:latin typeface="Times New Roman" pitchFamily="18" charset="0"/>
              <a:cs typeface="Times New Roman" pitchFamily="18" charset="0"/>
            </a:endParaRPr>
          </a:p>
        </p:txBody>
      </p:sp>
      <p:pic>
        <p:nvPicPr>
          <p:cNvPr id="16" name="Picture 2" descr="K:\тау\9.jpg"/>
          <p:cNvPicPr>
            <a:picLocks noChangeAspect="1" noChangeArrowheads="1"/>
          </p:cNvPicPr>
          <p:nvPr/>
        </p:nvPicPr>
        <p:blipFill>
          <a:blip r:embed="rId3" cstate="print">
            <a:lum bright="30000"/>
            <a:extLst>
              <a:ext uri="{28A0092B-C50C-407E-A947-70E740481C1C}">
                <a14:useLocalDpi xmlns="" xmlns:a14="http://schemas.microsoft.com/office/drawing/2010/main" val="0"/>
              </a:ext>
            </a:extLst>
          </a:blip>
          <a:srcRect/>
          <a:stretch>
            <a:fillRect/>
          </a:stretch>
        </p:blipFill>
        <p:spPr bwMode="auto">
          <a:xfrm>
            <a:off x="214282" y="2571744"/>
            <a:ext cx="1152273" cy="176317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7" name="TextBox 16"/>
          <p:cNvSpPr txBox="1"/>
          <p:nvPr/>
        </p:nvSpPr>
        <p:spPr>
          <a:xfrm>
            <a:off x="1428728" y="2510565"/>
            <a:ext cx="3071834" cy="1938992"/>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Независимый Казахстан: день за днем. Хроника событий: Сборник документов/ Сост. Б.Г. </a:t>
            </a:r>
            <a:r>
              <a:rPr lang="ru-RU" sz="1000" b="1" dirty="0" err="1" smtClean="0">
                <a:solidFill>
                  <a:srgbClr val="0000FF"/>
                </a:solidFill>
                <a:latin typeface="Times New Roman" pitchFamily="18" charset="0"/>
                <a:cs typeface="Times New Roman" pitchFamily="18" charset="0"/>
              </a:rPr>
              <a:t>Аяган</a:t>
            </a:r>
            <a:r>
              <a:rPr lang="ru-RU" sz="1000" b="1" dirty="0" smtClean="0">
                <a:solidFill>
                  <a:srgbClr val="0000FF"/>
                </a:solidFill>
                <a:latin typeface="Times New Roman" pitchFamily="18" charset="0"/>
                <a:cs typeface="Times New Roman" pitchFamily="18" charset="0"/>
              </a:rPr>
              <a:t>, А.М. </a:t>
            </a:r>
            <a:r>
              <a:rPr lang="ru-RU" sz="1000" b="1" dirty="0" err="1" smtClean="0">
                <a:solidFill>
                  <a:srgbClr val="0000FF"/>
                </a:solidFill>
                <a:latin typeface="Times New Roman" pitchFamily="18" charset="0"/>
                <a:cs typeface="Times New Roman" pitchFamily="18" charset="0"/>
              </a:rPr>
              <a:t>Ауанасова</a:t>
            </a:r>
            <a:r>
              <a:rPr lang="ru-RU" sz="1000" b="1" dirty="0" smtClean="0">
                <a:solidFill>
                  <a:srgbClr val="0000FF"/>
                </a:solidFill>
                <a:latin typeface="Times New Roman" pitchFamily="18" charset="0"/>
                <a:cs typeface="Times New Roman" pitchFamily="18" charset="0"/>
              </a:rPr>
              <a:t>, И.А. Мухтарова. Под. ред. </a:t>
            </a:r>
            <a:r>
              <a:rPr lang="ru-RU" sz="1000" b="1" dirty="0" err="1" smtClean="0">
                <a:solidFill>
                  <a:srgbClr val="0000FF"/>
                </a:solidFill>
                <a:latin typeface="Times New Roman" pitchFamily="18" charset="0"/>
                <a:cs typeface="Times New Roman" pitchFamily="18" charset="0"/>
              </a:rPr>
              <a:t>Б.Г.Аягана</a:t>
            </a:r>
            <a:r>
              <a:rPr lang="ru-RU" sz="1000" b="1" dirty="0" smtClean="0">
                <a:solidFill>
                  <a:srgbClr val="0000FF"/>
                </a:solidFill>
                <a:latin typeface="Times New Roman" pitchFamily="18" charset="0"/>
                <a:cs typeface="Times New Roman" pitchFamily="18" charset="0"/>
              </a:rPr>
              <a:t>. – Алматы: Раритет, 2011. </a:t>
            </a:r>
            <a:r>
              <a:rPr lang="en-US" sz="1000" b="1" dirty="0" smtClean="0">
                <a:solidFill>
                  <a:srgbClr val="0000FF"/>
                </a:solidFill>
                <a:latin typeface="Times New Roman" pitchFamily="18" charset="0"/>
                <a:cs typeface="Times New Roman" pitchFamily="18" charset="0"/>
              </a:rPr>
              <a:t>II</a:t>
            </a:r>
            <a:r>
              <a:rPr lang="ru-RU" sz="1000" b="1" dirty="0" smtClean="0">
                <a:solidFill>
                  <a:srgbClr val="0000FF"/>
                </a:solidFill>
                <a:latin typeface="Times New Roman" pitchFamily="18" charset="0"/>
                <a:cs typeface="Times New Roman" pitchFamily="18" charset="0"/>
              </a:rPr>
              <a:t> т. (1996-2000 гг.) – 320 с.</a:t>
            </a:r>
          </a:p>
          <a:p>
            <a:pPr indent="457200" algn="just"/>
            <a:r>
              <a:rPr lang="ru-RU" sz="1000" dirty="0" smtClean="0">
                <a:solidFill>
                  <a:srgbClr val="0000FF"/>
                </a:solidFill>
                <a:latin typeface="Times New Roman" pitchFamily="18" charset="0"/>
                <a:cs typeface="Times New Roman" pitchFamily="18" charset="0"/>
              </a:rPr>
              <a:t>В книге представлены факты и события, характеризующие политические, социально-экономические, культурные и внешнеполитические аспекты современного Казахстана с 1996  по 2000 годы. Представленные события дают возможность объективно взглянуть на процессы, происходившие в стране, в историческом развитии. </a:t>
            </a:r>
            <a:endParaRPr lang="ru-RU" sz="1000" dirty="0">
              <a:solidFill>
                <a:srgbClr val="0000FF"/>
              </a:solidFill>
              <a:latin typeface="Times New Roman" pitchFamily="18" charset="0"/>
              <a:cs typeface="Times New Roman" pitchFamily="18" charset="0"/>
            </a:endParaRPr>
          </a:p>
        </p:txBody>
      </p:sp>
      <p:sp>
        <p:nvSpPr>
          <p:cNvPr id="19" name="TextBox 18"/>
          <p:cNvSpPr txBox="1"/>
          <p:nvPr/>
        </p:nvSpPr>
        <p:spPr>
          <a:xfrm>
            <a:off x="1428728" y="4672719"/>
            <a:ext cx="3000396" cy="2092881"/>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Независимый Казахстан: день за днем. Хроника событий: Сборник документов/ Сост. Б.Г. </a:t>
            </a:r>
            <a:r>
              <a:rPr lang="ru-RU" sz="1000" b="1" dirty="0" err="1" smtClean="0">
                <a:solidFill>
                  <a:srgbClr val="0000FF"/>
                </a:solidFill>
                <a:latin typeface="Times New Roman" pitchFamily="18" charset="0"/>
                <a:cs typeface="Times New Roman" pitchFamily="18" charset="0"/>
              </a:rPr>
              <a:t>Аяган</a:t>
            </a:r>
            <a:r>
              <a:rPr lang="ru-RU" sz="1000" b="1" dirty="0" smtClean="0">
                <a:solidFill>
                  <a:srgbClr val="0000FF"/>
                </a:solidFill>
                <a:latin typeface="Times New Roman" pitchFamily="18" charset="0"/>
                <a:cs typeface="Times New Roman" pitchFamily="18" charset="0"/>
              </a:rPr>
              <a:t>, А.М. </a:t>
            </a:r>
            <a:r>
              <a:rPr lang="ru-RU" sz="1000" b="1" dirty="0" err="1" smtClean="0">
                <a:solidFill>
                  <a:srgbClr val="0000FF"/>
                </a:solidFill>
                <a:latin typeface="Times New Roman" pitchFamily="18" charset="0"/>
                <a:cs typeface="Times New Roman" pitchFamily="18" charset="0"/>
              </a:rPr>
              <a:t>Ауанасова</a:t>
            </a:r>
            <a:r>
              <a:rPr lang="ru-RU" sz="1000" b="1" dirty="0" smtClean="0">
                <a:solidFill>
                  <a:srgbClr val="0000FF"/>
                </a:solidFill>
                <a:latin typeface="Times New Roman" pitchFamily="18" charset="0"/>
                <a:cs typeface="Times New Roman" pitchFamily="18" charset="0"/>
              </a:rPr>
              <a:t>, Р.А. </a:t>
            </a:r>
            <a:r>
              <a:rPr lang="ru-RU" sz="1000" b="1" dirty="0" err="1" smtClean="0">
                <a:solidFill>
                  <a:srgbClr val="0000FF"/>
                </a:solidFill>
                <a:latin typeface="Times New Roman" pitchFamily="18" charset="0"/>
                <a:cs typeface="Times New Roman" pitchFamily="18" charset="0"/>
              </a:rPr>
              <a:t>Кудайбергенов</a:t>
            </a:r>
            <a:r>
              <a:rPr lang="ru-RU" sz="1000" b="1" dirty="0" smtClean="0">
                <a:solidFill>
                  <a:srgbClr val="0000FF"/>
                </a:solidFill>
                <a:latin typeface="Times New Roman" pitchFamily="18" charset="0"/>
                <a:cs typeface="Times New Roman" pitchFamily="18" charset="0"/>
              </a:rPr>
              <a:t>. Под. ред. </a:t>
            </a:r>
            <a:r>
              <a:rPr lang="ru-RU" sz="1000" b="1" dirty="0" err="1" smtClean="0">
                <a:solidFill>
                  <a:srgbClr val="0000FF"/>
                </a:solidFill>
                <a:latin typeface="Times New Roman" pitchFamily="18" charset="0"/>
                <a:cs typeface="Times New Roman" pitchFamily="18" charset="0"/>
              </a:rPr>
              <a:t>Б.Г.Аягана</a:t>
            </a:r>
            <a:r>
              <a:rPr lang="ru-RU" sz="1000" b="1" dirty="0" smtClean="0">
                <a:solidFill>
                  <a:srgbClr val="0000FF"/>
                </a:solidFill>
                <a:latin typeface="Times New Roman" pitchFamily="18" charset="0"/>
                <a:cs typeface="Times New Roman" pitchFamily="18" charset="0"/>
              </a:rPr>
              <a:t>. – Алматы: Раритет, 2011. </a:t>
            </a:r>
            <a:r>
              <a:rPr lang="en-US" sz="1000" b="1" dirty="0" smtClean="0">
                <a:solidFill>
                  <a:srgbClr val="0000FF"/>
                </a:solidFill>
                <a:latin typeface="Times New Roman" pitchFamily="18" charset="0"/>
                <a:cs typeface="Times New Roman" pitchFamily="18" charset="0"/>
              </a:rPr>
              <a:t>III</a:t>
            </a:r>
            <a:r>
              <a:rPr lang="ru-RU" sz="1000" b="1" dirty="0" smtClean="0">
                <a:solidFill>
                  <a:srgbClr val="0000FF"/>
                </a:solidFill>
                <a:latin typeface="Times New Roman" pitchFamily="18" charset="0"/>
                <a:cs typeface="Times New Roman" pitchFamily="18" charset="0"/>
              </a:rPr>
              <a:t> т. (2001-2005 гг.) – 374 с.</a:t>
            </a:r>
          </a:p>
          <a:p>
            <a:pPr indent="457200" algn="just"/>
            <a:r>
              <a:rPr lang="ru-RU" sz="1000" dirty="0" smtClean="0">
                <a:solidFill>
                  <a:srgbClr val="0000FF"/>
                </a:solidFill>
                <a:latin typeface="Times New Roman" pitchFamily="18" charset="0"/>
                <a:cs typeface="Times New Roman" pitchFamily="18" charset="0"/>
              </a:rPr>
              <a:t>Книга является информационным изданием, в котором собраны факты и события из истории современного Казахстана за 2001-2005 гг. События и процессы, вошедшие в третий том хроник, освещают общественно-политические, социально-экономические, культурные, внешне-политические перемены периода независимости страны.  </a:t>
            </a:r>
            <a:endParaRPr lang="ru-RU" sz="1000" dirty="0">
              <a:solidFill>
                <a:srgbClr val="0000FF"/>
              </a:solidFill>
              <a:latin typeface="Times New Roman" pitchFamily="18" charset="0"/>
              <a:cs typeface="Times New Roman" pitchFamily="18" charset="0"/>
            </a:endParaRPr>
          </a:p>
        </p:txBody>
      </p:sp>
      <p:pic>
        <p:nvPicPr>
          <p:cNvPr id="20" name="Picture 4" descr="K:\тау\11.jpg"/>
          <p:cNvPicPr>
            <a:picLocks noChangeAspect="1" noChangeArrowheads="1"/>
          </p:cNvPicPr>
          <p:nvPr/>
        </p:nvPicPr>
        <p:blipFill>
          <a:blip r:embed="rId4" cstate="print">
            <a:lum bright="30000"/>
            <a:extLst>
              <a:ext uri="{28A0092B-C50C-407E-A947-70E740481C1C}">
                <a14:useLocalDpi xmlns="" xmlns:a14="http://schemas.microsoft.com/office/drawing/2010/main" val="0"/>
              </a:ext>
            </a:extLst>
          </a:blip>
          <a:srcRect/>
          <a:stretch>
            <a:fillRect/>
          </a:stretch>
        </p:blipFill>
        <p:spPr bwMode="auto">
          <a:xfrm>
            <a:off x="214282" y="4929198"/>
            <a:ext cx="1143008" cy="172045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1" name="Picture 3" descr="K:\тау\12.jpg"/>
          <p:cNvPicPr>
            <a:picLocks noChangeAspect="1" noChangeArrowheads="1"/>
          </p:cNvPicPr>
          <p:nvPr/>
        </p:nvPicPr>
        <p:blipFill>
          <a:blip r:embed="rId5" cstate="print">
            <a:lum bright="30000"/>
            <a:extLst>
              <a:ext uri="{28A0092B-C50C-407E-A947-70E740481C1C}">
                <a14:useLocalDpi xmlns="" xmlns:a14="http://schemas.microsoft.com/office/drawing/2010/main" val="0"/>
              </a:ext>
            </a:extLst>
          </a:blip>
          <a:srcRect/>
          <a:stretch>
            <a:fillRect/>
          </a:stretch>
        </p:blipFill>
        <p:spPr bwMode="auto">
          <a:xfrm>
            <a:off x="4643438" y="428604"/>
            <a:ext cx="1142438" cy="17120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22" name="TextBox 21"/>
          <p:cNvSpPr txBox="1"/>
          <p:nvPr/>
        </p:nvSpPr>
        <p:spPr>
          <a:xfrm>
            <a:off x="5929322" y="357166"/>
            <a:ext cx="3000396" cy="2092881"/>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Независимый Казахстан: день за днем. Хроника событий/ Сост. Б.Г. </a:t>
            </a:r>
            <a:r>
              <a:rPr lang="ru-RU" sz="1000" b="1" dirty="0" err="1" smtClean="0">
                <a:solidFill>
                  <a:srgbClr val="0000FF"/>
                </a:solidFill>
                <a:latin typeface="Times New Roman" pitchFamily="18" charset="0"/>
                <a:cs typeface="Times New Roman" pitchFamily="18" charset="0"/>
              </a:rPr>
              <a:t>Аяган</a:t>
            </a:r>
            <a:r>
              <a:rPr lang="ru-RU" sz="1000" b="1" dirty="0" smtClean="0">
                <a:solidFill>
                  <a:srgbClr val="0000FF"/>
                </a:solidFill>
                <a:latin typeface="Times New Roman" pitchFamily="18" charset="0"/>
                <a:cs typeface="Times New Roman" pitchFamily="18" charset="0"/>
              </a:rPr>
              <a:t>, А.М. </a:t>
            </a:r>
            <a:r>
              <a:rPr lang="ru-RU" sz="1000" b="1" dirty="0" err="1" smtClean="0">
                <a:solidFill>
                  <a:srgbClr val="0000FF"/>
                </a:solidFill>
                <a:latin typeface="Times New Roman" pitchFamily="18" charset="0"/>
                <a:cs typeface="Times New Roman" pitchFamily="18" charset="0"/>
              </a:rPr>
              <a:t>Ауанасова</a:t>
            </a:r>
            <a:r>
              <a:rPr lang="ru-RU" sz="1000" b="1" dirty="0" smtClean="0">
                <a:solidFill>
                  <a:srgbClr val="0000FF"/>
                </a:solidFill>
                <a:latin typeface="Times New Roman" pitchFamily="18" charset="0"/>
                <a:cs typeface="Times New Roman" pitchFamily="18" charset="0"/>
              </a:rPr>
              <a:t>, А.М. Сулейменов. Под. ред. </a:t>
            </a:r>
            <a:r>
              <a:rPr lang="ru-RU" sz="1000" b="1" dirty="0" err="1" smtClean="0">
                <a:solidFill>
                  <a:srgbClr val="0000FF"/>
                </a:solidFill>
                <a:latin typeface="Times New Roman" pitchFamily="18" charset="0"/>
                <a:cs typeface="Times New Roman" pitchFamily="18" charset="0"/>
              </a:rPr>
              <a:t>Б.Г.Аягана</a:t>
            </a:r>
            <a:r>
              <a:rPr lang="ru-RU" sz="1000" b="1" dirty="0" smtClean="0">
                <a:solidFill>
                  <a:srgbClr val="0000FF"/>
                </a:solidFill>
                <a:latin typeface="Times New Roman" pitchFamily="18" charset="0"/>
                <a:cs typeface="Times New Roman" pitchFamily="18" charset="0"/>
              </a:rPr>
              <a:t>. – Алматы: Раритет, 2011. </a:t>
            </a:r>
            <a:r>
              <a:rPr lang="en-US" sz="1000" b="1" dirty="0" smtClean="0">
                <a:solidFill>
                  <a:srgbClr val="0000FF"/>
                </a:solidFill>
                <a:latin typeface="Times New Roman" pitchFamily="18" charset="0"/>
                <a:cs typeface="Times New Roman" pitchFamily="18" charset="0"/>
              </a:rPr>
              <a:t>IV</a:t>
            </a:r>
            <a:r>
              <a:rPr lang="ru-RU" sz="1000" b="1" dirty="0">
                <a:solidFill>
                  <a:srgbClr val="0000FF"/>
                </a:solidFill>
                <a:latin typeface="Times New Roman" pitchFamily="18" charset="0"/>
                <a:cs typeface="Times New Roman" pitchFamily="18" charset="0"/>
              </a:rPr>
              <a:t> </a:t>
            </a:r>
            <a:r>
              <a:rPr lang="ru-RU" sz="1000" b="1" dirty="0" smtClean="0">
                <a:solidFill>
                  <a:srgbClr val="0000FF"/>
                </a:solidFill>
                <a:latin typeface="Times New Roman" pitchFamily="18" charset="0"/>
                <a:cs typeface="Times New Roman" pitchFamily="18" charset="0"/>
              </a:rPr>
              <a:t>т. (2006-2011 гг.) - 320 с.</a:t>
            </a:r>
          </a:p>
          <a:p>
            <a:pPr indent="457200" algn="just"/>
            <a:r>
              <a:rPr lang="ru-RU" sz="1000" dirty="0" smtClean="0">
                <a:solidFill>
                  <a:srgbClr val="0000FF"/>
                </a:solidFill>
                <a:latin typeface="Times New Roman" pitchFamily="18" charset="0"/>
                <a:cs typeface="Times New Roman" pitchFamily="18" charset="0"/>
              </a:rPr>
              <a:t>В четвертом томе хроник освещены внешне-политические, социально-политические, экономические, культурные перемены современного общества. Предлагаемое издание нацелено на формирования национального самосознания, ориентированного на изучение проблем развития гражданского общества и демократических процессов в стране. </a:t>
            </a:r>
            <a:endParaRPr lang="ru-RU" sz="1000" dirty="0">
              <a:solidFill>
                <a:srgbClr val="0000FF"/>
              </a:solidFill>
              <a:latin typeface="Times New Roman" pitchFamily="18" charset="0"/>
              <a:cs typeface="Times New Roman" pitchFamily="18" charset="0"/>
            </a:endParaRPr>
          </a:p>
        </p:txBody>
      </p:sp>
      <p:pic>
        <p:nvPicPr>
          <p:cNvPr id="23" name="Picture 9" descr="C:\Users\user\Desktop\Независимость РК 25 лет\Книги тауелсиздик\Тау1\8.jpg"/>
          <p:cNvPicPr>
            <a:picLocks noChangeAspect="1" noChangeArrowheads="1"/>
          </p:cNvPicPr>
          <p:nvPr/>
        </p:nvPicPr>
        <p:blipFill>
          <a:blip r:embed="rId6" cstate="print">
            <a:lum bright="30000"/>
            <a:extLst>
              <a:ext uri="{28A0092B-C50C-407E-A947-70E740481C1C}">
                <a14:useLocalDpi xmlns="" xmlns:a14="http://schemas.microsoft.com/office/drawing/2010/main" val="0"/>
              </a:ext>
            </a:extLst>
          </a:blip>
          <a:srcRect/>
          <a:stretch>
            <a:fillRect/>
          </a:stretch>
        </p:blipFill>
        <p:spPr bwMode="auto">
          <a:xfrm rot="16200000">
            <a:off x="4410772" y="2947286"/>
            <a:ext cx="1674521" cy="1209189"/>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4" name="TextBox 13"/>
          <p:cNvSpPr txBox="1"/>
          <p:nvPr/>
        </p:nvSpPr>
        <p:spPr>
          <a:xfrm>
            <a:off x="5857883" y="2432588"/>
            <a:ext cx="3180347" cy="2400657"/>
          </a:xfrm>
          <a:prstGeom prst="rect">
            <a:avLst/>
          </a:prstGeom>
          <a:noFill/>
        </p:spPr>
        <p:txBody>
          <a:bodyPr wrap="square" rtlCol="0">
            <a:spAutoFit/>
          </a:bodyPr>
          <a:lstStyle/>
          <a:p>
            <a:pPr algn="just"/>
            <a:r>
              <a:rPr lang="ru-RU" sz="1000" b="1" dirty="0" err="1" smtClean="0">
                <a:solidFill>
                  <a:srgbClr val="0000FF"/>
                </a:solidFill>
                <a:latin typeface="Times New Roman" pitchFamily="18" charset="0"/>
                <a:cs typeface="Times New Roman" pitchFamily="18" charset="0"/>
              </a:rPr>
              <a:t>Н.Назарбаев</a:t>
            </a:r>
            <a:r>
              <a:rPr lang="ru-RU" sz="1000" b="1" dirty="0" smtClean="0">
                <a:solidFill>
                  <a:srgbClr val="0000FF"/>
                </a:solidFill>
                <a:latin typeface="Times New Roman" pitchFamily="18" charset="0"/>
                <a:cs typeface="Times New Roman" pitchFamily="18" charset="0"/>
              </a:rPr>
              <a:t> – основатель казахстанской модели межэтнического и межконфессионального согласия/ Под </a:t>
            </a:r>
            <a:r>
              <a:rPr lang="ru-RU" sz="1000" b="1" dirty="0" err="1" smtClean="0">
                <a:solidFill>
                  <a:srgbClr val="0000FF"/>
                </a:solidFill>
                <a:latin typeface="Times New Roman" pitchFamily="18" charset="0"/>
                <a:cs typeface="Times New Roman" pitchFamily="18" charset="0"/>
              </a:rPr>
              <a:t>общ.ред</a:t>
            </a:r>
            <a:r>
              <a:rPr lang="ru-RU" sz="1000" b="1" dirty="0" smtClean="0">
                <a:solidFill>
                  <a:srgbClr val="0000FF"/>
                </a:solidFill>
                <a:latin typeface="Times New Roman" pitchFamily="18" charset="0"/>
                <a:cs typeface="Times New Roman" pitchFamily="18" charset="0"/>
              </a:rPr>
              <a:t>. Ж.А. Алиева. – Алматы: </a:t>
            </a:r>
            <a:r>
              <a:rPr lang="kk-KZ" sz="1000" b="1" dirty="0" smtClean="0">
                <a:solidFill>
                  <a:srgbClr val="0000FF"/>
                </a:solidFill>
                <a:latin typeface="Times New Roman" pitchFamily="18" charset="0"/>
                <a:cs typeface="Times New Roman" pitchFamily="18" charset="0"/>
              </a:rPr>
              <a:t>Жеті жарғы</a:t>
            </a:r>
            <a:r>
              <a:rPr lang="ru-RU" sz="1000" b="1" dirty="0" smtClean="0">
                <a:solidFill>
                  <a:srgbClr val="0000FF"/>
                </a:solidFill>
                <a:latin typeface="Times New Roman" pitchFamily="18" charset="0"/>
                <a:cs typeface="Times New Roman" pitchFamily="18" charset="0"/>
              </a:rPr>
              <a:t>, 2005. – 2012  с.</a:t>
            </a:r>
          </a:p>
          <a:p>
            <a:pPr indent="457200" algn="just"/>
            <a:r>
              <a:rPr lang="ru-RU" sz="1000" dirty="0" smtClean="0">
                <a:solidFill>
                  <a:srgbClr val="0000FF"/>
                </a:solidFill>
                <a:latin typeface="Times New Roman" pitchFamily="18" charset="0"/>
                <a:cs typeface="Times New Roman" pitchFamily="18" charset="0"/>
              </a:rPr>
              <a:t>Авторы настоящего издания обоснованно подчеркивают правильность позиции Н.А. Назарбаева, то, что экономический успех во многом зависел от общественного  согласия  в обществе. Созданная по инициативе Главы государства Ассамблея народов Казахстана стала общественным институтом, сыгравшим в государстве ключевую роль в сохранении гражданского мира и общественного согласия</a:t>
            </a:r>
          </a:p>
          <a:p>
            <a:pPr algn="just"/>
            <a:endParaRPr lang="ru-RU" sz="1000" dirty="0" smtClean="0">
              <a:solidFill>
                <a:srgbClr val="000099"/>
              </a:solidFill>
              <a:latin typeface="Times New Roman" pitchFamily="18" charset="0"/>
              <a:cs typeface="Times New Roman" pitchFamily="18" charset="0"/>
            </a:endParaRPr>
          </a:p>
          <a:p>
            <a:pPr algn="just"/>
            <a:endParaRPr lang="ru-RU" sz="1000" dirty="0">
              <a:solidFill>
                <a:srgbClr val="000099"/>
              </a:solidFill>
              <a:latin typeface="Times New Roman" pitchFamily="18" charset="0"/>
              <a:cs typeface="Times New Roman" pitchFamily="18" charset="0"/>
            </a:endParaRPr>
          </a:p>
        </p:txBody>
      </p:sp>
      <p:pic>
        <p:nvPicPr>
          <p:cNvPr id="25" name="Picture 5" descr="K:\тау\14.jpg"/>
          <p:cNvPicPr>
            <a:picLocks noChangeAspect="1" noChangeArrowheads="1"/>
          </p:cNvPicPr>
          <p:nvPr/>
        </p:nvPicPr>
        <p:blipFill>
          <a:blip r:embed="rId7" cstate="print">
            <a:lum bright="30000"/>
            <a:extLst>
              <a:ext uri="{28A0092B-C50C-407E-A947-70E740481C1C}">
                <a14:useLocalDpi xmlns="" xmlns:a14="http://schemas.microsoft.com/office/drawing/2010/main" val="0"/>
              </a:ext>
            </a:extLst>
          </a:blip>
          <a:srcRect/>
          <a:stretch>
            <a:fillRect/>
          </a:stretch>
        </p:blipFill>
        <p:spPr bwMode="auto">
          <a:xfrm rot="5400000">
            <a:off x="4419023" y="5225051"/>
            <a:ext cx="1632941" cy="1184111"/>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26" name="TextBox 25"/>
          <p:cNvSpPr txBox="1"/>
          <p:nvPr/>
        </p:nvSpPr>
        <p:spPr>
          <a:xfrm>
            <a:off x="5857883" y="4714753"/>
            <a:ext cx="3071835" cy="1785104"/>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Послание лидера нации народу. Т. </a:t>
            </a:r>
            <a:r>
              <a:rPr lang="en-US" sz="1000" b="1" dirty="0" smtClean="0">
                <a:solidFill>
                  <a:srgbClr val="0000FF"/>
                </a:solidFill>
                <a:latin typeface="Times New Roman" pitchFamily="18" charset="0"/>
                <a:cs typeface="Times New Roman" pitchFamily="18" charset="0"/>
              </a:rPr>
              <a:t>II</a:t>
            </a:r>
            <a:r>
              <a:rPr lang="ru-RU" sz="1000" b="1" dirty="0" smtClean="0">
                <a:solidFill>
                  <a:srgbClr val="0000FF"/>
                </a:solidFill>
                <a:latin typeface="Times New Roman" pitchFamily="18" charset="0"/>
                <a:cs typeface="Times New Roman" pitchFamily="18" charset="0"/>
              </a:rPr>
              <a:t>/ Составители: Г. </a:t>
            </a:r>
            <a:r>
              <a:rPr lang="ru-RU" sz="1000" b="1" dirty="0" err="1" smtClean="0">
                <a:solidFill>
                  <a:srgbClr val="0000FF"/>
                </a:solidFill>
                <a:latin typeface="Times New Roman" pitchFamily="18" charset="0"/>
                <a:cs typeface="Times New Roman" pitchFamily="18" charset="0"/>
              </a:rPr>
              <a:t>Танирбергенова</a:t>
            </a:r>
            <a:r>
              <a:rPr lang="ru-RU" sz="1000" b="1" dirty="0" smtClean="0">
                <a:solidFill>
                  <a:srgbClr val="0000FF"/>
                </a:solidFill>
                <a:latin typeface="Times New Roman" pitchFamily="18" charset="0"/>
                <a:cs typeface="Times New Roman" pitchFamily="18" charset="0"/>
              </a:rPr>
              <a:t>, К. </a:t>
            </a:r>
            <a:r>
              <a:rPr lang="ru-RU" sz="1000" b="1" dirty="0" err="1" smtClean="0">
                <a:solidFill>
                  <a:srgbClr val="0000FF"/>
                </a:solidFill>
                <a:latin typeface="Times New Roman" pitchFamily="18" charset="0"/>
                <a:cs typeface="Times New Roman" pitchFamily="18" charset="0"/>
              </a:rPr>
              <a:t>Калилаханова</a:t>
            </a:r>
            <a:r>
              <a:rPr lang="ru-RU" sz="1000" b="1" dirty="0" smtClean="0">
                <a:solidFill>
                  <a:srgbClr val="0000FF"/>
                </a:solidFill>
                <a:latin typeface="Times New Roman" pitchFamily="18" charset="0"/>
                <a:cs typeface="Times New Roman" pitchFamily="18" charset="0"/>
              </a:rPr>
              <a:t>, Р. </a:t>
            </a:r>
            <a:r>
              <a:rPr lang="ru-RU" sz="1000" b="1" dirty="0" err="1" smtClean="0">
                <a:solidFill>
                  <a:srgbClr val="0000FF"/>
                </a:solidFill>
                <a:latin typeface="Times New Roman" pitchFamily="18" charset="0"/>
                <a:cs typeface="Times New Roman" pitchFamily="18" charset="0"/>
              </a:rPr>
              <a:t>Алимбеков</a:t>
            </a:r>
            <a:r>
              <a:rPr lang="ru-RU" sz="1000" b="1" dirty="0" smtClean="0">
                <a:solidFill>
                  <a:srgbClr val="0000FF"/>
                </a:solidFill>
                <a:latin typeface="Times New Roman" pitchFamily="18" charset="0"/>
                <a:cs typeface="Times New Roman" pitchFamily="18" charset="0"/>
              </a:rPr>
              <a:t>. Астана: Изд-во «К</a:t>
            </a:r>
            <a:r>
              <a:rPr lang="kk-KZ" sz="1000" b="1" dirty="0" smtClean="0">
                <a:solidFill>
                  <a:srgbClr val="0000FF"/>
                </a:solidFill>
                <a:latin typeface="Times New Roman" pitchFamily="18" charset="0"/>
                <a:cs typeface="Times New Roman" pitchFamily="18" charset="0"/>
              </a:rPr>
              <a:t>үлтегін</a:t>
            </a:r>
            <a:r>
              <a:rPr lang="ru-RU" sz="1000" b="1" dirty="0" smtClean="0">
                <a:solidFill>
                  <a:srgbClr val="0000FF"/>
                </a:solidFill>
                <a:latin typeface="Times New Roman" pitchFamily="18" charset="0"/>
                <a:cs typeface="Times New Roman" pitchFamily="18" charset="0"/>
              </a:rPr>
              <a:t>», 2008. – 304  с.</a:t>
            </a:r>
          </a:p>
          <a:p>
            <a:pPr indent="457200" algn="just"/>
            <a:r>
              <a:rPr lang="ru-RU" sz="1000" dirty="0" smtClean="0">
                <a:solidFill>
                  <a:srgbClr val="0000FF"/>
                </a:solidFill>
                <a:latin typeface="Times New Roman" pitchFamily="18" charset="0"/>
                <a:cs typeface="Times New Roman" pitchFamily="18" charset="0"/>
              </a:rPr>
              <a:t>В издании воедино собраны Послания Президента Назарбаева к народу Казахстана, начиная с 1996 года по 2008 год, которые ярко свидетельствуют о твердости позиций лидера нации в достижении поставленной цели – формировании конкурентоспособного государства со стабильной экономикой  и сильной социальной политикой. </a:t>
            </a:r>
          </a:p>
        </p:txBody>
      </p:sp>
    </p:spTree>
    <p:extLst>
      <p:ext uri="{BB962C8B-B14F-4D97-AF65-F5344CB8AC3E}">
        <p14:creationId xmlns="" xmlns:p14="http://schemas.microsoft.com/office/powerpoint/2010/main" val="2302232322"/>
      </p:ext>
    </p:extLst>
  </p:cSld>
  <p:clrMapOvr>
    <a:masterClrMapping/>
  </p:clrMapOvr>
  <p:transition spd="med" advClick="0" advTm="18000">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1026" name="Picture 2" descr="C:\Users\user\Desktop\Независимость РК 25 лет\День независимости\7.jpg"/>
          <p:cNvPicPr>
            <a:picLocks noChangeAspect="1" noChangeArrowheads="1"/>
          </p:cNvPicPr>
          <p:nvPr/>
        </p:nvPicPr>
        <p:blipFill>
          <a:blip r:embed="rId2">
            <a:duotone>
              <a:prstClr val="black"/>
              <a:schemeClr val="accent5">
                <a:tint val="45000"/>
                <a:satMod val="400000"/>
              </a:schemeClr>
            </a:duotone>
            <a:extLst>
              <a:ext uri="{28A0092B-C50C-407E-A947-70E740481C1C}">
                <a14:useLocalDpi xmlns="" xmlns:a14="http://schemas.microsoft.com/office/drawing/2010/main" val="0"/>
              </a:ext>
            </a:extLst>
          </a:blip>
          <a:srcRect/>
          <a:stretch>
            <a:fillRect/>
          </a:stretch>
        </p:blipFill>
        <p:spPr bwMode="auto">
          <a:xfrm>
            <a:off x="4721851" y="2786058"/>
            <a:ext cx="4136430" cy="3777260"/>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8" name="Picture 14" descr="C:\Users\user\Desktop\Независимость РК 25 лет\Книги тауелсиздик\Тау1\13.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6200000">
            <a:off x="-68859" y="653034"/>
            <a:ext cx="1674521" cy="1177779"/>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1" name="Picture 5" descr="K:\123\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79518" y="2512220"/>
            <a:ext cx="1249210" cy="16745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2" name="Picture 2" descr="K:\123\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14282" y="4786322"/>
            <a:ext cx="1214446" cy="1674522"/>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3" name="TextBox 12"/>
          <p:cNvSpPr txBox="1"/>
          <p:nvPr/>
        </p:nvSpPr>
        <p:spPr>
          <a:xfrm>
            <a:off x="1500166" y="4786322"/>
            <a:ext cx="2927817" cy="1477328"/>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Преодоление. Дипломатические очерки. – Алматы: ОАО «САК»- НП ПИК «СА</a:t>
            </a:r>
            <a:r>
              <a:rPr lang="en-US" sz="1000" b="1" dirty="0" smtClean="0">
                <a:solidFill>
                  <a:srgbClr val="0000FF"/>
                </a:solidFill>
                <a:latin typeface="Times New Roman" pitchFamily="18" charset="0"/>
                <a:cs typeface="Times New Roman" pitchFamily="18" charset="0"/>
              </a:rPr>
              <a:t>UHAR</a:t>
            </a:r>
            <a:r>
              <a:rPr lang="ru-RU" sz="1000" b="1" dirty="0" smtClean="0">
                <a:solidFill>
                  <a:srgbClr val="0000FF"/>
                </a:solidFill>
                <a:latin typeface="Times New Roman" pitchFamily="18" charset="0"/>
                <a:cs typeface="Times New Roman" pitchFamily="18" charset="0"/>
              </a:rPr>
              <a:t>», 2003. – 656 с.  </a:t>
            </a:r>
            <a:r>
              <a:rPr lang="ru-RU" sz="1000" dirty="0" smtClean="0">
                <a:solidFill>
                  <a:srgbClr val="0000FF"/>
                </a:solidFill>
                <a:latin typeface="Times New Roman" pitchFamily="18" charset="0"/>
                <a:cs typeface="Times New Roman" pitchFamily="18" charset="0"/>
              </a:rPr>
              <a:t>«Преодоление» является уникальной книгой, потому что в ней впервые в мировой политической литературе подробно описываются события, связанные с внешнеполитической деятельностью Президента </a:t>
            </a:r>
            <a:r>
              <a:rPr lang="ru-RU" sz="1000" dirty="0" err="1" smtClean="0">
                <a:solidFill>
                  <a:srgbClr val="0000FF"/>
                </a:solidFill>
                <a:latin typeface="Times New Roman" pitchFamily="18" charset="0"/>
                <a:cs typeface="Times New Roman" pitchFamily="18" charset="0"/>
              </a:rPr>
              <a:t>Н.Назарбаева</a:t>
            </a:r>
            <a:r>
              <a:rPr lang="ru-RU" sz="1000" dirty="0" smtClean="0">
                <a:solidFill>
                  <a:srgbClr val="0000FF"/>
                </a:solidFill>
                <a:latin typeface="Times New Roman" pitchFamily="18" charset="0"/>
                <a:cs typeface="Times New Roman" pitchFamily="18" charset="0"/>
              </a:rPr>
              <a:t>, его переговорами и контактами с государственными деятелями современного мира. </a:t>
            </a:r>
            <a:endParaRPr lang="ru-RU" sz="1000" dirty="0">
              <a:solidFill>
                <a:srgbClr val="0000FF"/>
              </a:solidFill>
              <a:latin typeface="Times New Roman" pitchFamily="18" charset="0"/>
              <a:cs typeface="Times New Roman" pitchFamily="18" charset="0"/>
            </a:endParaRPr>
          </a:p>
        </p:txBody>
      </p:sp>
      <p:pic>
        <p:nvPicPr>
          <p:cNvPr id="14" name="Picture 5" descr="K:\тау\7.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572000" y="357166"/>
            <a:ext cx="1151558" cy="174596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15" name="TextBox 14"/>
          <p:cNvSpPr txBox="1"/>
          <p:nvPr/>
        </p:nvSpPr>
        <p:spPr>
          <a:xfrm>
            <a:off x="5786446" y="299297"/>
            <a:ext cx="3143272" cy="1785104"/>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Первый Президент Республики Казахстан Нурсултан Назарбаев. Хроника деятельности. 2012 год. – Астана: Деловой мир Астана, 2013.  –  410  с.</a:t>
            </a:r>
          </a:p>
          <a:p>
            <a:pPr indent="457200" algn="just"/>
            <a:r>
              <a:rPr lang="ru-RU" sz="1000" dirty="0" smtClean="0">
                <a:solidFill>
                  <a:srgbClr val="0000FF"/>
                </a:solidFill>
                <a:latin typeface="Times New Roman" pitchFamily="18" charset="0"/>
                <a:cs typeface="Times New Roman" pitchFamily="18" charset="0"/>
              </a:rPr>
              <a:t>В книге подробно отражены основные мероприятия с участием Главы государства внутри страны и за рубежом в 2012 году, а также представлены тексты наиболее значимых выступлений Н.А. Назарбаева за указанный период дан перечень законов и указов Президента страны, принятых в 2012 году, содержится разнообразная справочная информация.</a:t>
            </a:r>
          </a:p>
        </p:txBody>
      </p:sp>
      <p:sp>
        <p:nvSpPr>
          <p:cNvPr id="16" name="TextBox 15"/>
          <p:cNvSpPr txBox="1"/>
          <p:nvPr/>
        </p:nvSpPr>
        <p:spPr>
          <a:xfrm>
            <a:off x="1500166" y="285728"/>
            <a:ext cx="2857520" cy="2005244"/>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Современная история Казахстана (2010-2011 гг.) : Хрестоматия. </a:t>
            </a:r>
            <a:r>
              <a:rPr lang="en-US" sz="1000" b="1" dirty="0" smtClean="0">
                <a:solidFill>
                  <a:srgbClr val="0000FF"/>
                </a:solidFill>
                <a:latin typeface="Times New Roman" pitchFamily="18" charset="0"/>
                <a:cs typeface="Times New Roman" pitchFamily="18" charset="0"/>
              </a:rPr>
              <a:t>II</a:t>
            </a:r>
            <a:r>
              <a:rPr lang="ru-RU" sz="1000" b="1" dirty="0" smtClean="0">
                <a:solidFill>
                  <a:srgbClr val="0000FF"/>
                </a:solidFill>
                <a:latin typeface="Times New Roman" pitchFamily="18" charset="0"/>
                <a:cs typeface="Times New Roman" pitchFamily="18" charset="0"/>
              </a:rPr>
              <a:t> том/Сост.: </a:t>
            </a:r>
            <a:r>
              <a:rPr lang="ru-RU" sz="1000" b="1" dirty="0" err="1" smtClean="0">
                <a:solidFill>
                  <a:srgbClr val="0000FF"/>
                </a:solidFill>
                <a:latin typeface="Times New Roman" pitchFamily="18" charset="0"/>
                <a:cs typeface="Times New Roman" pitchFamily="18" charset="0"/>
              </a:rPr>
              <a:t>Б.Аяган</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А.Ауанасова</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А.Сулейменов</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Под.ред</a:t>
            </a:r>
            <a:r>
              <a:rPr lang="ru-RU" sz="1000" b="1" dirty="0" smtClean="0">
                <a:solidFill>
                  <a:srgbClr val="0000FF"/>
                </a:solidFill>
                <a:latin typeface="Times New Roman" pitchFamily="18" charset="0"/>
                <a:cs typeface="Times New Roman" pitchFamily="18" charset="0"/>
              </a:rPr>
              <a:t>. </a:t>
            </a:r>
            <a:r>
              <a:rPr lang="ru-RU" sz="1000" b="1" dirty="0" err="1" smtClean="0">
                <a:solidFill>
                  <a:srgbClr val="0000FF"/>
                </a:solidFill>
                <a:latin typeface="Times New Roman" pitchFamily="18" charset="0"/>
                <a:cs typeface="Times New Roman" pitchFamily="18" charset="0"/>
              </a:rPr>
              <a:t>Б.Агана</a:t>
            </a:r>
            <a:r>
              <a:rPr lang="ru-RU" sz="1000" b="1" dirty="0" smtClean="0">
                <a:solidFill>
                  <a:srgbClr val="0000FF"/>
                </a:solidFill>
                <a:latin typeface="Times New Roman" pitchFamily="18" charset="0"/>
                <a:cs typeface="Times New Roman" pitchFamily="18" charset="0"/>
              </a:rPr>
              <a:t>. – Алматы: Раритет, 2011. – 480  с.</a:t>
            </a:r>
          </a:p>
          <a:p>
            <a:pPr indent="457200" algn="just"/>
            <a:r>
              <a:rPr lang="ru-RU" sz="1000" dirty="0" smtClean="0">
                <a:solidFill>
                  <a:srgbClr val="0000FF"/>
                </a:solidFill>
                <a:latin typeface="Times New Roman" pitchFamily="18" charset="0"/>
                <a:cs typeface="Times New Roman" pitchFamily="18" charset="0"/>
              </a:rPr>
              <a:t>Историко-документальный материал, представ-ленный в хрестоматии, охватывает важный этап (2010-2011 гг.) в истории современного Казахстана и является логическим продолжением первого тома названной книги. Документы и материалы, вошедшие в этот том хрестоматии, освещают общественно-политические события указанного периода. </a:t>
            </a:r>
          </a:p>
        </p:txBody>
      </p:sp>
      <p:sp>
        <p:nvSpPr>
          <p:cNvPr id="17" name="TextBox 16"/>
          <p:cNvSpPr txBox="1"/>
          <p:nvPr/>
        </p:nvSpPr>
        <p:spPr>
          <a:xfrm>
            <a:off x="1500166" y="2428868"/>
            <a:ext cx="2857520" cy="2246769"/>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Политическая система Республики Казахстан: опыт развития и перспективы: монография. – Алматы: КИСИ при Президенте РК, 2009. – 296</a:t>
            </a:r>
          </a:p>
          <a:p>
            <a:pPr indent="457200" algn="just"/>
            <a:r>
              <a:rPr lang="ru-RU" sz="1000" dirty="0" smtClean="0">
                <a:solidFill>
                  <a:srgbClr val="0000FF"/>
                </a:solidFill>
                <a:latin typeface="Times New Roman" pitchFamily="18" charset="0"/>
                <a:cs typeface="Times New Roman" pitchFamily="18" charset="0"/>
              </a:rPr>
              <a:t>В книге рассматриваются концептуальные основы теории демократического транзита, дана характеристика процесса трансформации политической организации Республики Казахстан, включая ее партийно-политический компонент, освещаются вопросы развития гражданского общества, а также основные проблемы развития республики на среднесрочный период. </a:t>
            </a:r>
          </a:p>
        </p:txBody>
      </p:sp>
    </p:spTree>
    <p:extLst>
      <p:ext uri="{BB962C8B-B14F-4D97-AF65-F5344CB8AC3E}">
        <p14:creationId xmlns="" xmlns:p14="http://schemas.microsoft.com/office/powerpoint/2010/main" val="3512821312"/>
      </p:ext>
    </p:extLst>
  </p:cSld>
  <p:clrMapOvr>
    <a:masterClrMapping/>
  </p:clrMapOvr>
  <p:transition spd="med" advClick="0" advTm="18000">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grpSp>
        <p:nvGrpSpPr>
          <p:cNvPr id="2" name="Группа 1"/>
          <p:cNvGrpSpPr/>
          <p:nvPr/>
        </p:nvGrpSpPr>
        <p:grpSpPr>
          <a:xfrm>
            <a:off x="8525196" y="116632"/>
            <a:ext cx="655316" cy="6624736"/>
            <a:chOff x="8460431" y="260648"/>
            <a:chExt cx="439292" cy="6192688"/>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grpSp>
        <p:nvGrpSpPr>
          <p:cNvPr id="5" name="Группа 4"/>
          <p:cNvGrpSpPr/>
          <p:nvPr/>
        </p:nvGrpSpPr>
        <p:grpSpPr>
          <a:xfrm>
            <a:off x="-36512" y="125016"/>
            <a:ext cx="655316" cy="6624736"/>
            <a:chOff x="8460431" y="260648"/>
            <a:chExt cx="439292" cy="6192688"/>
          </a:xfrm>
        </p:grpSpPr>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462824" y="26064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rot="10800000">
              <a:off x="8460431" y="3222368"/>
              <a:ext cx="436899" cy="3230968"/>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8" name="Прямоугольник 7"/>
          <p:cNvSpPr/>
          <p:nvPr/>
        </p:nvSpPr>
        <p:spPr>
          <a:xfrm>
            <a:off x="571472" y="785794"/>
            <a:ext cx="8001056" cy="6036797"/>
          </a:xfrm>
          <a:prstGeom prst="rect">
            <a:avLst/>
          </a:prstGeom>
        </p:spPr>
        <p:txBody>
          <a:bodyPr wrap="square">
            <a:spAutoFit/>
          </a:bodyPr>
          <a:lstStyle/>
          <a:p>
            <a:pPr indent="457200" algn="just"/>
            <a:r>
              <a:rPr lang="ru-RU" sz="1450" b="1" i="1" dirty="0">
                <a:solidFill>
                  <a:srgbClr val="0000FF"/>
                </a:solidFill>
                <a:latin typeface="Times New Roman" pitchFamily="18" charset="0"/>
                <a:cs typeface="Times New Roman" pitchFamily="18" charset="0"/>
              </a:rPr>
              <a:t>1986 </a:t>
            </a:r>
            <a:r>
              <a:rPr lang="ru-RU" sz="1450" b="1" i="1" dirty="0" err="1">
                <a:solidFill>
                  <a:srgbClr val="0000FF"/>
                </a:solidFill>
                <a:latin typeface="Times New Roman" pitchFamily="18" charset="0"/>
                <a:cs typeface="Times New Roman" pitchFamily="18" charset="0"/>
              </a:rPr>
              <a:t>жылғы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желтоқсанның</a:t>
            </a:r>
            <a:r>
              <a:rPr lang="ru-RU" sz="1450" b="1" i="1" dirty="0">
                <a:solidFill>
                  <a:srgbClr val="0000FF"/>
                </a:solidFill>
                <a:latin typeface="Times New Roman" pitchFamily="18" charset="0"/>
                <a:cs typeface="Times New Roman" pitchFamily="18" charset="0"/>
              </a:rPr>
              <a:t> 17-18 </a:t>
            </a:r>
            <a:r>
              <a:rPr lang="ru-RU" sz="1450" b="1" i="1" dirty="0" err="1">
                <a:solidFill>
                  <a:srgbClr val="0000FF"/>
                </a:solidFill>
                <a:latin typeface="Times New Roman" pitchFamily="18" charset="0"/>
                <a:cs typeface="Times New Roman" pitchFamily="18" charset="0"/>
              </a:rPr>
              <a:t>жұлдызында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бүкiл</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елдi</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дүр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сiлкiндiрген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ғаламат</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көтеріліс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болды</a:t>
            </a:r>
            <a:r>
              <a:rPr lang="ru-RU" sz="1450" b="1" i="1" dirty="0">
                <a:solidFill>
                  <a:srgbClr val="0000FF"/>
                </a:solidFill>
                <a:latin typeface="Times New Roman" pitchFamily="18" charset="0"/>
                <a:cs typeface="Times New Roman" pitchFamily="18" charset="0"/>
              </a:rPr>
              <a:t>. Совет </a:t>
            </a:r>
            <a:r>
              <a:rPr lang="ru-RU" sz="1450" b="1" i="1" dirty="0" err="1">
                <a:solidFill>
                  <a:srgbClr val="0000FF"/>
                </a:solidFill>
                <a:latin typeface="Times New Roman" pitchFamily="18" charset="0"/>
                <a:cs typeface="Times New Roman" pitchFamily="18" charset="0"/>
              </a:rPr>
              <a:t>өкiметi</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тұсында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бұрын-соңды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кездеспеген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құбылыс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Алматыда</a:t>
            </a:r>
            <a:r>
              <a:rPr lang="ru-RU" sz="1450" b="1" i="1" dirty="0">
                <a:solidFill>
                  <a:srgbClr val="0000FF"/>
                </a:solidFill>
                <a:latin typeface="Times New Roman" pitchFamily="18" charset="0"/>
                <a:cs typeface="Times New Roman" pitchFamily="18" charset="0"/>
              </a:rPr>
              <a:t> демонстрация «Брежнев </a:t>
            </a:r>
            <a:r>
              <a:rPr lang="ru-RU" sz="1450" b="1" i="1" dirty="0" err="1">
                <a:solidFill>
                  <a:srgbClr val="0000FF"/>
                </a:solidFill>
                <a:latin typeface="Times New Roman" pitchFamily="18" charset="0"/>
                <a:cs typeface="Times New Roman" pitchFamily="18" charset="0"/>
              </a:rPr>
              <a:t>алаңында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қаптаған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жұрт</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Көшелерде</a:t>
            </a:r>
            <a:r>
              <a:rPr lang="ru-RU" sz="1450" b="1" i="1" dirty="0">
                <a:solidFill>
                  <a:srgbClr val="0000FF"/>
                </a:solidFill>
                <a:latin typeface="Times New Roman" pitchFamily="18" charset="0"/>
                <a:cs typeface="Times New Roman" pitchFamily="18" charset="0"/>
              </a:rPr>
              <a:t> сап </a:t>
            </a:r>
            <a:r>
              <a:rPr lang="ru-RU" sz="1450" b="1" i="1" dirty="0" err="1">
                <a:solidFill>
                  <a:srgbClr val="0000FF"/>
                </a:solidFill>
                <a:latin typeface="Times New Roman" pitchFamily="18" charset="0"/>
                <a:cs typeface="Times New Roman" pitchFamily="18" charset="0"/>
              </a:rPr>
              <a:t>түзеп</a:t>
            </a:r>
            <a:r>
              <a:rPr lang="ru-RU" sz="1450" b="1" i="1" dirty="0">
                <a:solidFill>
                  <a:srgbClr val="0000FF"/>
                </a:solidFill>
                <a:latin typeface="Times New Roman" pitchFamily="18" charset="0"/>
                <a:cs typeface="Times New Roman" pitchFamily="18" charset="0"/>
              </a:rPr>
              <a:t> бара </a:t>
            </a:r>
            <a:r>
              <a:rPr lang="ru-RU" sz="1450" b="1" i="1" dirty="0" err="1">
                <a:solidFill>
                  <a:srgbClr val="0000FF"/>
                </a:solidFill>
                <a:latin typeface="Times New Roman" pitchFamily="18" charset="0"/>
                <a:cs typeface="Times New Roman" pitchFamily="18" charset="0"/>
              </a:rPr>
              <a:t>жатқан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жастар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деген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лебiздер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ескен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желдей</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гулеп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тарап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жатты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Елеңдеген</a:t>
            </a:r>
            <a:r>
              <a:rPr lang="ru-RU" sz="1450" b="1" i="1" dirty="0">
                <a:solidFill>
                  <a:srgbClr val="0000FF"/>
                </a:solidFill>
                <a:latin typeface="Times New Roman" pitchFamily="18" charset="0"/>
                <a:cs typeface="Times New Roman" pitchFamily="18" charset="0"/>
              </a:rPr>
              <a:t> ел </a:t>
            </a:r>
            <a:r>
              <a:rPr lang="ru-RU" sz="1450" b="1" i="1" dirty="0" err="1">
                <a:solidFill>
                  <a:srgbClr val="0000FF"/>
                </a:solidFill>
                <a:latin typeface="Times New Roman" pitchFamily="18" charset="0"/>
                <a:cs typeface="Times New Roman" pitchFamily="18" charset="0"/>
              </a:rPr>
              <a:t>түсiне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алмай</a:t>
            </a:r>
            <a:r>
              <a:rPr lang="ru-RU" sz="1450" b="1" i="1" dirty="0">
                <a:solidFill>
                  <a:srgbClr val="0000FF"/>
                </a:solidFill>
                <a:latin typeface="Times New Roman" pitchFamily="18" charset="0"/>
                <a:cs typeface="Times New Roman" pitchFamily="18" charset="0"/>
              </a:rPr>
              <a:t> дал </a:t>
            </a:r>
            <a:r>
              <a:rPr lang="ru-RU" sz="1450" b="1" i="1" dirty="0" err="1">
                <a:solidFill>
                  <a:srgbClr val="0000FF"/>
                </a:solidFill>
                <a:latin typeface="Times New Roman" pitchFamily="18" charset="0"/>
                <a:cs typeface="Times New Roman" pitchFamily="18" charset="0"/>
              </a:rPr>
              <a:t>болды</a:t>
            </a:r>
            <a:r>
              <a:rPr lang="ru-RU" sz="1450" b="1" i="1" dirty="0">
                <a:solidFill>
                  <a:srgbClr val="0000FF"/>
                </a:solidFill>
                <a:latin typeface="Times New Roman" pitchFamily="18" charset="0"/>
                <a:cs typeface="Times New Roman" pitchFamily="18" charset="0"/>
              </a:rPr>
              <a:t>. Демонстрация, </a:t>
            </a:r>
            <a:r>
              <a:rPr lang="ru-RU" sz="1450" b="1" i="1" dirty="0" err="1">
                <a:solidFill>
                  <a:srgbClr val="0000FF"/>
                </a:solidFill>
                <a:latin typeface="Times New Roman" pitchFamily="18" charset="0"/>
                <a:cs typeface="Times New Roman" pitchFamily="18" charset="0"/>
              </a:rPr>
              <a:t>алды-артымызды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бағамдағанша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жиып</a:t>
            </a:r>
            <a:r>
              <a:rPr lang="ru-RU" sz="1450" b="1" i="1" dirty="0">
                <a:solidFill>
                  <a:srgbClr val="0000FF"/>
                </a:solidFill>
                <a:latin typeface="Times New Roman" pitchFamily="18" charset="0"/>
                <a:cs typeface="Times New Roman" pitchFamily="18" charset="0"/>
              </a:rPr>
              <a:t> ой </a:t>
            </a:r>
            <a:r>
              <a:rPr lang="ru-RU" sz="1450" b="1" i="1" dirty="0" err="1">
                <a:solidFill>
                  <a:srgbClr val="0000FF"/>
                </a:solidFill>
                <a:latin typeface="Times New Roman" pitchFamily="18" charset="0"/>
                <a:cs typeface="Times New Roman" pitchFamily="18" charset="0"/>
              </a:rPr>
              <a:t>қорытқанша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болмай</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аяусыз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басылды</a:t>
            </a:r>
            <a:r>
              <a:rPr lang="ru-RU" sz="1450" b="1" i="1" dirty="0" smtClean="0">
                <a:solidFill>
                  <a:srgbClr val="0000FF"/>
                </a:solidFill>
                <a:latin typeface="Times New Roman" pitchFamily="18" charset="0"/>
                <a:cs typeface="Times New Roman" pitchFamily="18" charset="0"/>
              </a:rPr>
              <a:t>.</a:t>
            </a:r>
          </a:p>
          <a:p>
            <a:pPr indent="457200" algn="just"/>
            <a:r>
              <a:rPr lang="ru-RU" sz="1450" b="1" i="1" dirty="0">
                <a:solidFill>
                  <a:srgbClr val="0000FF"/>
                </a:solidFill>
                <a:latin typeface="Times New Roman" pitchFamily="18" charset="0"/>
                <a:cs typeface="Times New Roman" pitchFamily="18" charset="0"/>
              </a:rPr>
              <a:t>«</a:t>
            </a:r>
            <a:r>
              <a:rPr lang="ru-RU" sz="1450" b="1" i="1" dirty="0" err="1">
                <a:solidFill>
                  <a:srgbClr val="0000FF"/>
                </a:solidFill>
                <a:latin typeface="Times New Roman" pitchFamily="18" charset="0"/>
                <a:cs typeface="Times New Roman" pitchFamily="18" charset="0"/>
              </a:rPr>
              <a:t>Қазақ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деген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қаным</a:t>
            </a:r>
            <a:r>
              <a:rPr lang="ru-RU" sz="1450" b="1" i="1" dirty="0">
                <a:solidFill>
                  <a:srgbClr val="0000FF"/>
                </a:solidFill>
                <a:latin typeface="Times New Roman" pitchFamily="18" charset="0"/>
                <a:cs typeface="Times New Roman" pitchFamily="18" charset="0"/>
              </a:rPr>
              <a:t> бар </a:t>
            </a:r>
            <a:r>
              <a:rPr lang="ru-RU" sz="1450" b="1" i="1" dirty="0" err="1">
                <a:solidFill>
                  <a:srgbClr val="0000FF"/>
                </a:solidFill>
                <a:latin typeface="Times New Roman" pitchFamily="18" charset="0"/>
                <a:cs typeface="Times New Roman" pitchFamily="18" charset="0"/>
              </a:rPr>
              <a:t>деп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бастап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Еркек</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тоқты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құрбандық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атам</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десең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атыңдар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деп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аяқтаған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қайсар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Қайраттың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даусы</a:t>
            </a:r>
            <a:r>
              <a:rPr lang="ru-RU" sz="1450" b="1" i="1" dirty="0">
                <a:solidFill>
                  <a:srgbClr val="0000FF"/>
                </a:solidFill>
                <a:latin typeface="Times New Roman" pitchFamily="18" charset="0"/>
                <a:cs typeface="Times New Roman" pitchFamily="18" charset="0"/>
              </a:rPr>
              <a:t> да </a:t>
            </a:r>
            <a:r>
              <a:rPr lang="ru-RU" sz="1450" b="1" i="1" dirty="0" err="1">
                <a:solidFill>
                  <a:srgbClr val="0000FF"/>
                </a:solidFill>
                <a:latin typeface="Times New Roman" pitchFamily="18" charset="0"/>
                <a:cs typeface="Times New Roman" pitchFamily="18" charset="0"/>
              </a:rPr>
              <a:t>тым</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жақында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естіліп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еді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ғой</a:t>
            </a:r>
            <a:r>
              <a:rPr lang="ru-RU" sz="1450" b="1" i="1" dirty="0">
                <a:solidFill>
                  <a:srgbClr val="0000FF"/>
                </a:solidFill>
                <a:latin typeface="Times New Roman" pitchFamily="18" charset="0"/>
                <a:cs typeface="Times New Roman" pitchFamily="18" charset="0"/>
              </a:rPr>
              <a:t>?! Осы </a:t>
            </a:r>
            <a:r>
              <a:rPr lang="ru-RU" sz="1450" b="1" i="1" dirty="0" err="1">
                <a:solidFill>
                  <a:srgbClr val="0000FF"/>
                </a:solidFill>
                <a:latin typeface="Times New Roman" pitchFamily="18" charset="0"/>
                <a:cs typeface="Times New Roman" pitchFamily="18" charset="0"/>
              </a:rPr>
              <a:t>азаттық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үшін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үнемі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күрескен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халықтың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еншісіне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тиген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қайғы-қасіретті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көре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жүріп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көтере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білген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нағыз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қайсар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емес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пе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Бордай</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тозып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жоқ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болып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кетпей</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тағдырдың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тезінен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тозақтың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өзінен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аман-сау</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қалған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нағыз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ұлы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екенін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таныта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білді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Көрген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ауыр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хикметінен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кейін</a:t>
            </a:r>
            <a:r>
              <a:rPr lang="ru-RU" sz="1450" b="1" i="1" dirty="0">
                <a:solidFill>
                  <a:srgbClr val="0000FF"/>
                </a:solidFill>
                <a:latin typeface="Times New Roman" pitchFamily="18" charset="0"/>
                <a:cs typeface="Times New Roman" pitchFamily="18" charset="0"/>
              </a:rPr>
              <a:t> де «бас </a:t>
            </a:r>
            <a:r>
              <a:rPr lang="ru-RU" sz="1450" b="1" i="1" dirty="0" err="1">
                <a:solidFill>
                  <a:srgbClr val="0000FF"/>
                </a:solidFill>
                <a:latin typeface="Times New Roman" pitchFamily="18" charset="0"/>
                <a:cs typeface="Times New Roman" pitchFamily="18" charset="0"/>
              </a:rPr>
              <a:t>шұлғып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үнсіз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көнетін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әдетті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бойларына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жұқтырған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жоқ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Қанына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намыс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дарыған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рухына</a:t>
            </a:r>
            <a:r>
              <a:rPr lang="ru-RU" sz="1450" b="1" i="1" dirty="0">
                <a:solidFill>
                  <a:srgbClr val="0000FF"/>
                </a:solidFill>
                <a:latin typeface="Times New Roman" pitchFamily="18" charset="0"/>
                <a:cs typeface="Times New Roman" pitchFamily="18" charset="0"/>
              </a:rPr>
              <a:t> кие </a:t>
            </a:r>
            <a:r>
              <a:rPr lang="ru-RU" sz="1450" b="1" i="1" dirty="0" err="1">
                <a:solidFill>
                  <a:srgbClr val="0000FF"/>
                </a:solidFill>
                <a:latin typeface="Times New Roman" pitchFamily="18" charset="0"/>
                <a:cs typeface="Times New Roman" pitchFamily="18" charset="0"/>
              </a:rPr>
              <a:t>енген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үнемі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тәуелсіздікке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ұмтылды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Көксеген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тәуелсіздігін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алды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Терезі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тең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байрағы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желбіреген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ұлттар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санатына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ілігу</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үшін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талай</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ауыртпалық</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бастан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өтті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Енді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мұхиттың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арғы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жағындағы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Біріккен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Ұлттар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Ұйымында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көк</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байрағы</a:t>
            </a:r>
            <a:r>
              <a:rPr lang="ru-RU" sz="1450" b="1" i="1" dirty="0">
                <a:solidFill>
                  <a:srgbClr val="0000FF"/>
                </a:solidFill>
                <a:latin typeface="Times New Roman" pitchFamily="18" charset="0"/>
                <a:cs typeface="Times New Roman" pitchFamily="18" charset="0"/>
              </a:rPr>
              <a:t>, алтын </a:t>
            </a:r>
            <a:r>
              <a:rPr lang="ru-RU" sz="1450" b="1" i="1" dirty="0" err="1">
                <a:solidFill>
                  <a:srgbClr val="0000FF"/>
                </a:solidFill>
                <a:latin typeface="Times New Roman" pitchFamily="18" charset="0"/>
                <a:cs typeface="Times New Roman" pitchFamily="18" charset="0"/>
              </a:rPr>
              <a:t>зерімен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күнге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шағылыса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желбірейді</a:t>
            </a:r>
            <a:r>
              <a:rPr lang="ru-RU" sz="1450" b="1" i="1" dirty="0">
                <a:solidFill>
                  <a:srgbClr val="0000FF"/>
                </a:solidFill>
                <a:latin typeface="Times New Roman" pitchFamily="18" charset="0"/>
                <a:cs typeface="Times New Roman" pitchFamily="18" charset="0"/>
              </a:rPr>
              <a:t>. </a:t>
            </a:r>
            <a:r>
              <a:rPr lang="ru-RU" sz="1450" b="1" i="1" dirty="0" err="1" smtClean="0">
                <a:solidFill>
                  <a:srgbClr val="0000FF"/>
                </a:solidFill>
                <a:latin typeface="Times New Roman" pitchFamily="18" charset="0"/>
                <a:cs typeface="Times New Roman" pitchFamily="18" charset="0"/>
              </a:rPr>
              <a:t>Иә</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өткенге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салауат</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Өткен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күндер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өксік</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кернеп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өкінсе</a:t>
            </a:r>
            <a:r>
              <a:rPr lang="ru-RU" sz="1450" b="1" i="1" dirty="0">
                <a:solidFill>
                  <a:srgbClr val="0000FF"/>
                </a:solidFill>
                <a:latin typeface="Times New Roman" pitchFamily="18" charset="0"/>
                <a:cs typeface="Times New Roman" pitchFamily="18" charset="0"/>
              </a:rPr>
              <a:t> де, </a:t>
            </a:r>
            <a:r>
              <a:rPr lang="ru-RU" sz="1450" b="1" i="1" dirty="0" err="1">
                <a:solidFill>
                  <a:srgbClr val="0000FF"/>
                </a:solidFill>
                <a:latin typeface="Times New Roman" pitchFamily="18" charset="0"/>
                <a:cs typeface="Times New Roman" pitchFamily="18" charset="0"/>
              </a:rPr>
              <a:t>болашаққа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батыл</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қараймыз</a:t>
            </a:r>
            <a:r>
              <a:rPr lang="ru-RU" sz="1450" b="1" i="1" dirty="0" smtClean="0">
                <a:solidFill>
                  <a:srgbClr val="0000FF"/>
                </a:solidFill>
                <a:latin typeface="Times New Roman" pitchFamily="18" charset="0"/>
                <a:cs typeface="Times New Roman" pitchFamily="18" charset="0"/>
              </a:rPr>
              <a:t>.</a:t>
            </a:r>
          </a:p>
          <a:p>
            <a:pPr indent="457200" algn="just"/>
            <a:r>
              <a:rPr lang="ru-RU" sz="1450" b="1" i="1" dirty="0" smtClean="0">
                <a:solidFill>
                  <a:srgbClr val="0000FF"/>
                </a:solidFill>
                <a:latin typeface="Times New Roman" pitchFamily="18" charset="0"/>
                <a:cs typeface="Times New Roman" pitchFamily="18" charset="0"/>
              </a:rPr>
              <a:t>«</a:t>
            </a:r>
            <a:r>
              <a:rPr lang="ru-RU" sz="1450" b="1" i="1" dirty="0" err="1">
                <a:solidFill>
                  <a:srgbClr val="0000FF"/>
                </a:solidFill>
                <a:latin typeface="Times New Roman" pitchFamily="18" charset="0"/>
                <a:cs typeface="Times New Roman" pitchFamily="18" charset="0"/>
              </a:rPr>
              <a:t>Желтоқсан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көтерілісі</a:t>
            </a:r>
            <a:r>
              <a:rPr lang="ru-RU" sz="1450" b="1" i="1" dirty="0">
                <a:solidFill>
                  <a:srgbClr val="0000FF"/>
                </a:solidFill>
                <a:latin typeface="Times New Roman" pitchFamily="18" charset="0"/>
                <a:cs typeface="Times New Roman" pitchFamily="18" charset="0"/>
              </a:rPr>
              <a:t> – </a:t>
            </a:r>
            <a:r>
              <a:rPr lang="ru-RU" sz="1450" b="1" i="1" dirty="0" err="1">
                <a:solidFill>
                  <a:srgbClr val="0000FF"/>
                </a:solidFill>
                <a:latin typeface="Times New Roman" pitchFamily="18" charset="0"/>
                <a:cs typeface="Times New Roman" pitchFamily="18" charset="0"/>
              </a:rPr>
              <a:t>ғасырлар</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бойы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жиналған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ашу-ыза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жарылысы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Яғни</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біздің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халқымыздың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тіл</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мүддесі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рух</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мүддесі</a:t>
            </a:r>
            <a:r>
              <a:rPr lang="ru-RU" sz="1450" b="1" i="1" dirty="0">
                <a:solidFill>
                  <a:srgbClr val="0000FF"/>
                </a:solidFill>
                <a:latin typeface="Times New Roman" pitchFamily="18" charset="0"/>
                <a:cs typeface="Times New Roman" pitchFamily="18" charset="0"/>
              </a:rPr>
              <a:t> – </a:t>
            </a:r>
            <a:r>
              <a:rPr lang="ru-RU" sz="1450" b="1" i="1" dirty="0" err="1">
                <a:solidFill>
                  <a:srgbClr val="0000FF"/>
                </a:solidFill>
                <a:latin typeface="Times New Roman" pitchFamily="18" charset="0"/>
                <a:cs typeface="Times New Roman" pitchFamily="18" charset="0"/>
              </a:rPr>
              <a:t>осының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бәрінің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қосындысы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ашу-ыза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тудырғаны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шындық</a:t>
            </a:r>
            <a:r>
              <a:rPr lang="ru-RU" sz="1450" b="1" i="1" dirty="0">
                <a:solidFill>
                  <a:srgbClr val="0000FF"/>
                </a:solidFill>
                <a:latin typeface="Times New Roman" pitchFamily="18" charset="0"/>
                <a:cs typeface="Times New Roman" pitchFamily="18" charset="0"/>
              </a:rPr>
              <a:t>. </a:t>
            </a:r>
            <a:r>
              <a:rPr lang="ru-RU" sz="1450" b="1" i="1" dirty="0" err="1" smtClean="0">
                <a:solidFill>
                  <a:srgbClr val="0000FF"/>
                </a:solidFill>
                <a:latin typeface="Times New Roman" pitchFamily="18" charset="0"/>
                <a:cs typeface="Times New Roman" pitchFamily="18" charset="0"/>
              </a:rPr>
              <a:t>Демек</a:t>
            </a:r>
            <a:r>
              <a:rPr lang="ru-RU" sz="1450" b="1" i="1" dirty="0" smtClean="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бұл әншейін ауыз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толтырып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айтуға</a:t>
            </a:r>
            <a:r>
              <a:rPr lang="ru-RU" sz="1450" b="1" i="1" dirty="0">
                <a:solidFill>
                  <a:srgbClr val="0000FF"/>
                </a:solidFill>
                <a:latin typeface="Times New Roman" pitchFamily="18" charset="0"/>
                <a:cs typeface="Times New Roman" pitchFamily="18" charset="0"/>
              </a:rPr>
              <a:t> </a:t>
            </a:r>
            <a:r>
              <a:rPr lang="kk-KZ" sz="1450" b="1" i="1" dirty="0" err="1" smtClean="0">
                <a:solidFill>
                  <a:srgbClr val="0000FF"/>
                </a:solidFill>
                <a:latin typeface="Times New Roman" pitchFamily="18" charset="0"/>
                <a:cs typeface="Times New Roman" pitchFamily="18" charset="0"/>
              </a:rPr>
              <a:t>ғ</a:t>
            </a:r>
            <a:r>
              <a:rPr lang="ru-RU" sz="1450" b="1" i="1" dirty="0" err="1" smtClean="0">
                <a:solidFill>
                  <a:srgbClr val="0000FF"/>
                </a:solidFill>
                <a:latin typeface="Times New Roman" pitchFamily="18" charset="0"/>
                <a:cs typeface="Times New Roman" pitchFamily="18" charset="0"/>
              </a:rPr>
              <a:t>ана</a:t>
            </a:r>
            <a:r>
              <a:rPr lang="ru-RU" sz="1450" b="1" i="1" dirty="0" smtClean="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жарайтын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оқиға емес</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бұл шын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мәніндегі елді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бүкіл Кеңестер Одағын елең еткізген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күш қолданып басуға мәжбүр еткен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көтеріліс екендігінде</a:t>
            </a:r>
            <a:r>
              <a:rPr lang="ru-RU" sz="1450" b="1" i="1" dirty="0">
                <a:solidFill>
                  <a:srgbClr val="0000FF"/>
                </a:solidFill>
                <a:latin typeface="Times New Roman" pitchFamily="18" charset="0"/>
                <a:cs typeface="Times New Roman" pitchFamily="18" charset="0"/>
              </a:rPr>
              <a:t> дау </a:t>
            </a:r>
            <a:r>
              <a:rPr lang="ru-RU" sz="1450" b="1" i="1" dirty="0" err="1">
                <a:solidFill>
                  <a:srgbClr val="0000FF"/>
                </a:solidFill>
                <a:latin typeface="Times New Roman" pitchFamily="18" charset="0"/>
                <a:cs typeface="Times New Roman" pitchFamily="18" charset="0"/>
              </a:rPr>
              <a:t>болмаса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керек</a:t>
            </a:r>
            <a:r>
              <a:rPr lang="ru-RU" sz="1450" b="1" i="1" dirty="0">
                <a:solidFill>
                  <a:srgbClr val="0000FF"/>
                </a:solidFill>
                <a:latin typeface="Times New Roman" pitchFamily="18" charset="0"/>
                <a:cs typeface="Times New Roman" pitchFamily="18" charset="0"/>
              </a:rPr>
              <a:t>.</a:t>
            </a:r>
          </a:p>
          <a:p>
            <a:pPr indent="457200" algn="just"/>
            <a:r>
              <a:rPr lang="ru-RU" sz="1450" b="1" i="1" dirty="0" err="1">
                <a:solidFill>
                  <a:srgbClr val="0000FF"/>
                </a:solidFill>
                <a:latin typeface="Times New Roman" pitchFamily="18" charset="0"/>
                <a:cs typeface="Times New Roman" pitchFamily="18" charset="0"/>
              </a:rPr>
              <a:t>Қазіргі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таңда</a:t>
            </a:r>
            <a:r>
              <a:rPr lang="ru-RU" sz="1450" b="1" i="1" dirty="0">
                <a:solidFill>
                  <a:srgbClr val="0000FF"/>
                </a:solidFill>
                <a:latin typeface="Times New Roman" pitchFamily="18" charset="0"/>
                <a:cs typeface="Times New Roman" pitchFamily="18" charset="0"/>
              </a:rPr>
              <a:t> 16-17 </a:t>
            </a:r>
            <a:r>
              <a:rPr lang="ru-RU" sz="1450" b="1" i="1" dirty="0" err="1">
                <a:solidFill>
                  <a:srgbClr val="0000FF"/>
                </a:solidFill>
                <a:latin typeface="Times New Roman" pitchFamily="18" charset="0"/>
                <a:cs typeface="Times New Roman" pitchFamily="18" charset="0"/>
              </a:rPr>
              <a:t>желтоқсанды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тәуелсіздік</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мейрамы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етіп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жариялады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Сондықтан</a:t>
            </a:r>
            <a:r>
              <a:rPr lang="ru-RU" sz="1450" b="1" i="1" dirty="0">
                <a:solidFill>
                  <a:srgbClr val="0000FF"/>
                </a:solidFill>
                <a:latin typeface="Times New Roman" pitchFamily="18" charset="0"/>
                <a:cs typeface="Times New Roman" pitchFamily="18" charset="0"/>
              </a:rPr>
              <a:t> 16 </a:t>
            </a:r>
            <a:r>
              <a:rPr lang="ru-RU" sz="1450" b="1" i="1" dirty="0" err="1">
                <a:solidFill>
                  <a:srgbClr val="0000FF"/>
                </a:solidFill>
                <a:latin typeface="Times New Roman" pitchFamily="18" charset="0"/>
                <a:cs typeface="Times New Roman" pitchFamily="18" charset="0"/>
              </a:rPr>
              <a:t>желтоқсанның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қасыретті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екендігін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жадымызда</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сақтап</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әрі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Тәуелсіздікке</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қол</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жеткізу</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жолындағы</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талпыныстардың</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ақталған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күні</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екендігін</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сезінуіміз</a:t>
            </a:r>
            <a:r>
              <a:rPr lang="ru-RU" sz="1450" b="1" i="1" dirty="0">
                <a:solidFill>
                  <a:srgbClr val="0000FF"/>
                </a:solidFill>
                <a:latin typeface="Times New Roman" pitchFamily="18" charset="0"/>
                <a:cs typeface="Times New Roman" pitchFamily="18" charset="0"/>
              </a:rPr>
              <a:t> </a:t>
            </a:r>
            <a:r>
              <a:rPr lang="ru-RU" sz="1450" b="1" i="1" dirty="0" err="1">
                <a:solidFill>
                  <a:srgbClr val="0000FF"/>
                </a:solidFill>
                <a:latin typeface="Times New Roman" pitchFamily="18" charset="0"/>
                <a:cs typeface="Times New Roman" pitchFamily="18" charset="0"/>
              </a:rPr>
              <a:t>қажет</a:t>
            </a:r>
            <a:r>
              <a:rPr lang="ru-RU" sz="1450" b="1" i="1" dirty="0">
                <a:solidFill>
                  <a:srgbClr val="0000FF"/>
                </a:solidFill>
                <a:latin typeface="Times New Roman" pitchFamily="18" charset="0"/>
                <a:cs typeface="Times New Roman" pitchFamily="18" charset="0"/>
              </a:rPr>
              <a:t>.</a:t>
            </a:r>
          </a:p>
          <a:p>
            <a:pPr indent="457200" algn="just"/>
            <a:endParaRPr lang="ru-RU" sz="1450" b="1" i="1" dirty="0">
              <a:solidFill>
                <a:srgbClr val="0000FF"/>
              </a:solidFill>
              <a:latin typeface="Times New Roman" pitchFamily="18" charset="0"/>
              <a:cs typeface="Times New Roman" pitchFamily="18" charset="0"/>
            </a:endParaRPr>
          </a:p>
        </p:txBody>
      </p:sp>
      <p:sp>
        <p:nvSpPr>
          <p:cNvPr id="10" name="Прямоугольник 9"/>
          <p:cNvSpPr/>
          <p:nvPr/>
        </p:nvSpPr>
        <p:spPr>
          <a:xfrm>
            <a:off x="1571604" y="214290"/>
            <a:ext cx="6715172" cy="523220"/>
          </a:xfrm>
          <a:prstGeom prst="rect">
            <a:avLst/>
          </a:prstGeom>
        </p:spPr>
        <p:txBody>
          <a:bodyPr wrap="square">
            <a:spAutoFit/>
          </a:bodyPr>
          <a:lstStyle/>
          <a:p>
            <a:pPr algn="ctr"/>
            <a:r>
              <a:rPr lang="kk-KZ" sz="2800" dirty="0" smtClean="0">
                <a:solidFill>
                  <a:srgbClr val="0000FF"/>
                </a:solidFill>
                <a:latin typeface="Times New Roman" pitchFamily="18" charset="0"/>
                <a:cs typeface="Times New Roman" pitchFamily="18" charset="0"/>
              </a:rPr>
              <a:t>Желтоқсан жаңғырығы</a:t>
            </a:r>
            <a:endParaRPr lang="ru-RU" sz="2800" dirty="0">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506987659"/>
      </p:ext>
    </p:extLst>
  </p:cSld>
  <p:clrMapOvr>
    <a:masterClrMapping/>
  </p:clrMapOvr>
  <p:transition spd="med" advClick="0" advTm="18000">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grpSp>
        <p:nvGrpSpPr>
          <p:cNvPr id="10" name="Группа 9"/>
          <p:cNvGrpSpPr/>
          <p:nvPr/>
        </p:nvGrpSpPr>
        <p:grpSpPr>
          <a:xfrm>
            <a:off x="179512" y="165978"/>
            <a:ext cx="8784976" cy="6575390"/>
            <a:chOff x="666741" y="260648"/>
            <a:chExt cx="7427837" cy="6737570"/>
          </a:xfrm>
        </p:grpSpPr>
        <p:pic>
          <p:nvPicPr>
            <p:cNvPr id="1027" name="Picture 3" descr="C:\Users\user\Desktop\Независимость РК 25 лет\День независимости\73C2FD5B-0338-49CA-8F7E-7B0E75A1D6B6_mw1024_mh1024_s.jpg"/>
            <p:cNvPicPr>
              <a:picLocks noChangeAspect="1" noChangeArrowheads="1"/>
            </p:cNvPicPr>
            <p:nvPr/>
          </p:nvPicPr>
          <p:blipFill>
            <a:blip r:embed="rId2" cstate="print">
              <a:grayscl/>
              <a:extLst>
                <a:ext uri="{28A0092B-C50C-407E-A947-70E740481C1C}">
                  <a14:useLocalDpi xmlns="" xmlns:a14="http://schemas.microsoft.com/office/drawing/2010/main" val="0"/>
                </a:ext>
              </a:extLst>
            </a:blip>
            <a:srcRect/>
            <a:stretch>
              <a:fillRect/>
            </a:stretch>
          </p:blipFill>
          <p:spPr bwMode="auto">
            <a:xfrm>
              <a:off x="666741" y="2521780"/>
              <a:ext cx="3722332" cy="2246121"/>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8" name="Picture 4" descr="C:\Users\user\Desktop\Независимость РК 25 лет\День независимости\77ac7a7fb0432971e398bedce93d7e7b.jpg"/>
            <p:cNvPicPr>
              <a:picLocks noChangeAspect="1" noChangeArrowheads="1"/>
            </p:cNvPicPr>
            <p:nvPr/>
          </p:nvPicPr>
          <p:blipFill>
            <a:blip r:embed="rId3">
              <a:grayscl/>
              <a:extLst>
                <a:ext uri="{28A0092B-C50C-407E-A947-70E740481C1C}">
                  <a14:useLocalDpi xmlns="" xmlns:a14="http://schemas.microsoft.com/office/drawing/2010/main" val="0"/>
                </a:ext>
              </a:extLst>
            </a:blip>
            <a:srcRect/>
            <a:stretch>
              <a:fillRect/>
            </a:stretch>
          </p:blipFill>
          <p:spPr bwMode="auto">
            <a:xfrm>
              <a:off x="683568" y="260648"/>
              <a:ext cx="3705505" cy="226113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9" name="Picture 5" descr="C:\Users\user\Desktop\Независимость РК 25 лет\День независимости\fe4b188828879bc3f95f7c4c3e596f4c_big.jpg"/>
            <p:cNvPicPr>
              <a:picLocks noChangeAspect="1" noChangeArrowheads="1"/>
            </p:cNvPicPr>
            <p:nvPr/>
          </p:nvPicPr>
          <p:blipFill>
            <a:blip r:embed="rId4" cstate="print">
              <a:grayscl/>
              <a:extLst>
                <a:ext uri="{28A0092B-C50C-407E-A947-70E740481C1C}">
                  <a14:useLocalDpi xmlns="" xmlns:a14="http://schemas.microsoft.com/office/drawing/2010/main" val="0"/>
                </a:ext>
              </a:extLst>
            </a:blip>
            <a:srcRect/>
            <a:stretch>
              <a:fillRect/>
            </a:stretch>
          </p:blipFill>
          <p:spPr bwMode="auto">
            <a:xfrm>
              <a:off x="683568" y="4725144"/>
              <a:ext cx="3705507" cy="2273074"/>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30" name="Picture 6" descr="C:\Users\user\Desktop\Независимость РК 25 лет\День независимости\i.jpg"/>
            <p:cNvPicPr>
              <a:picLocks noChangeAspect="1" noChangeArrowheads="1"/>
            </p:cNvPicPr>
            <p:nvPr/>
          </p:nvPicPr>
          <p:blipFill>
            <a:blip r:embed="rId5">
              <a:grayscl/>
              <a:extLst>
                <a:ext uri="{BEBA8EAE-BF5A-486C-A8C5-ECC9F3942E4B}">
                  <a14:imgProps xmlns="" xmlns:a14="http://schemas.microsoft.com/office/drawing/2010/main">
                    <a14:imgLayer r:embed="rId6">
                      <a14:imgEffect>
                        <a14:colorTemperature colorTemp="4700"/>
                      </a14:imgEffect>
                    </a14:imgLayer>
                  </a14:imgProps>
                </a:ext>
                <a:ext uri="{28A0092B-C50C-407E-A947-70E740481C1C}">
                  <a14:useLocalDpi xmlns="" xmlns:a14="http://schemas.microsoft.com/office/drawing/2010/main" val="0"/>
                </a:ext>
              </a:extLst>
            </a:blip>
            <a:srcRect/>
            <a:stretch>
              <a:fillRect/>
            </a:stretch>
          </p:blipFill>
          <p:spPr bwMode="auto">
            <a:xfrm>
              <a:off x="4355976" y="304104"/>
              <a:ext cx="3705505" cy="226080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31" name="Picture 7" descr="C:\Users\user\Desktop\Независимость РК 25 лет\День независимости\yjuZjmYo3n8.jpg"/>
            <p:cNvPicPr>
              <a:picLocks noChangeAspect="1" noChangeArrowheads="1"/>
            </p:cNvPicPr>
            <p:nvPr/>
          </p:nvPicPr>
          <p:blipFill>
            <a:blip r:embed="rId7">
              <a:grayscl/>
              <a:extLst>
                <a:ext uri="{28A0092B-C50C-407E-A947-70E740481C1C}">
                  <a14:useLocalDpi xmlns="" xmlns:a14="http://schemas.microsoft.com/office/drawing/2010/main" val="0"/>
                </a:ext>
              </a:extLst>
            </a:blip>
            <a:srcRect/>
            <a:stretch>
              <a:fillRect/>
            </a:stretch>
          </p:blipFill>
          <p:spPr bwMode="auto">
            <a:xfrm>
              <a:off x="4389073" y="2537835"/>
              <a:ext cx="3705505" cy="2310716"/>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4" name="Picture 2" descr="C:\Users\user\Desktop\Независимость РК 25 лет\День независимости\zheltoqsan1_6.jpg"/>
            <p:cNvPicPr>
              <a:picLocks noChangeAspect="1" noChangeArrowheads="1"/>
            </p:cNvPicPr>
            <p:nvPr/>
          </p:nvPicPr>
          <p:blipFill>
            <a:blip r:embed="rId8">
              <a:grayscl/>
              <a:extLst>
                <a:ext uri="{28A0092B-C50C-407E-A947-70E740481C1C}">
                  <a14:useLocalDpi xmlns="" xmlns:a14="http://schemas.microsoft.com/office/drawing/2010/main" val="0"/>
                </a:ext>
              </a:extLst>
            </a:blip>
            <a:srcRect/>
            <a:stretch>
              <a:fillRect/>
            </a:stretch>
          </p:blipFill>
          <p:spPr bwMode="auto">
            <a:xfrm>
              <a:off x="4389073" y="4725144"/>
              <a:ext cx="3705505" cy="2249957"/>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 xmlns:p14="http://schemas.microsoft.com/office/powerpoint/2010/main" val="1298130431"/>
      </p:ext>
    </p:extLst>
  </p:cSld>
  <p:clrMapOvr>
    <a:masterClrMapping/>
  </p:clrMapOvr>
  <p:transition spd="med" advClick="0" advTm="18000">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3CCFF">
            <a:alpha val="32000"/>
          </a:srgbClr>
        </a:solidFill>
        <a:effectLst/>
      </p:bgPr>
    </p:bg>
    <p:spTree>
      <p:nvGrpSpPr>
        <p:cNvPr id="1" name=""/>
        <p:cNvGrpSpPr/>
        <p:nvPr/>
      </p:nvGrpSpPr>
      <p:grpSpPr>
        <a:xfrm>
          <a:off x="0" y="0"/>
          <a:ext cx="0" cy="0"/>
          <a:chOff x="0" y="0"/>
          <a:chExt cx="0" cy="0"/>
        </a:xfrm>
      </p:grpSpPr>
      <p:pic>
        <p:nvPicPr>
          <p:cNvPr id="2055" name="Picture 7" descr="K:\Желтоксан1\Рисунок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6200000">
            <a:off x="-75077" y="2796354"/>
            <a:ext cx="1689567" cy="117517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057" name="Picture 9" descr="K:\Желтоксан1\Рисунок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10800000">
            <a:off x="4551327" y="2477006"/>
            <a:ext cx="1235118" cy="1699928"/>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059" name="Picture 11" descr="K:\Желтоксан1\Рисунок6.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6200000">
            <a:off x="-23279" y="5095321"/>
            <a:ext cx="1689568" cy="121444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7" name="Picture 6" descr="K:\Желтоксан1\Рисунок1.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6200000">
            <a:off x="-75074" y="733871"/>
            <a:ext cx="1689564" cy="1175168"/>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058" name="Picture 10" descr="K:\Желтоксан1\Рисунок5.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6200000">
            <a:off x="4318923" y="697321"/>
            <a:ext cx="1699927" cy="1235118"/>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9" name="Picture 14" descr="K:\Желтоксан1\Рисунок9.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16200000">
            <a:off x="4267646" y="5019237"/>
            <a:ext cx="1751717" cy="1285885"/>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sp>
        <p:nvSpPr>
          <p:cNvPr id="8" name="TextBox 7"/>
          <p:cNvSpPr txBox="1"/>
          <p:nvPr/>
        </p:nvSpPr>
        <p:spPr>
          <a:xfrm>
            <a:off x="1357290" y="428902"/>
            <a:ext cx="3071834" cy="1785104"/>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Азаттық үшін алысқандар. Солтүстік Қазақстан өңіріндегі тәуелсіздік үшін күрес тарихы: Халықар.ғыл-практ.конф. материалдары. – Алматы: «Қазақ энциклопедиясы». 2011.-464 б. – қазақша, орысша.</a:t>
            </a:r>
          </a:p>
          <a:p>
            <a:pPr indent="457200" algn="just"/>
            <a:r>
              <a:rPr lang="ru-RU" sz="1000" dirty="0" smtClean="0">
                <a:solidFill>
                  <a:srgbClr val="0000FF"/>
                </a:solidFill>
                <a:latin typeface="Times New Roman" pitchFamily="18" charset="0"/>
                <a:cs typeface="Times New Roman" pitchFamily="18" charset="0"/>
              </a:rPr>
              <a:t>В докладах ученых на основе международных научных концепций и методологий, свободных от колониально-тоталитарных, классовых догм и стереотипов сделан анализ истории борьбы за свободу, независимость и территориальную целостность Казахстана.</a:t>
            </a:r>
          </a:p>
        </p:txBody>
      </p:sp>
      <p:sp>
        <p:nvSpPr>
          <p:cNvPr id="9" name="TextBox 8"/>
          <p:cNvSpPr txBox="1"/>
          <p:nvPr/>
        </p:nvSpPr>
        <p:spPr>
          <a:xfrm>
            <a:off x="1428728" y="2571744"/>
            <a:ext cx="3000396" cy="1323439"/>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Алматы. 1986. Желтоқсан. – Алматы: «Аударма» алқасы, 1992. – 192  бет.</a:t>
            </a:r>
          </a:p>
          <a:p>
            <a:pPr indent="457200" algn="just"/>
            <a:r>
              <a:rPr lang="kk-KZ" sz="1000" dirty="0" smtClean="0">
                <a:solidFill>
                  <a:srgbClr val="0000FF"/>
                </a:solidFill>
                <a:latin typeface="Times New Roman" pitchFamily="18" charset="0"/>
                <a:cs typeface="Times New Roman" pitchFamily="18" charset="0"/>
              </a:rPr>
              <a:t>Бұл кітап таяуда жарық көрген «Алматы. 1986. Желтоқсан» кітабының заңды жалғасы. Екінші кітапқа да қиянат көрген, кеңестік «әділ сот» жазалаған қыз-жігіттеріміздің, атпал азаматтарымыздың нақты деректерге құрылған материалдары, журналист жазбалары еніп отыр.  </a:t>
            </a:r>
            <a:endParaRPr lang="ru-RU" sz="1000" dirty="0" smtClean="0">
              <a:solidFill>
                <a:srgbClr val="0000FF"/>
              </a:solidFill>
              <a:latin typeface="Times New Roman" pitchFamily="18" charset="0"/>
              <a:cs typeface="Times New Roman" pitchFamily="18" charset="0"/>
            </a:endParaRPr>
          </a:p>
        </p:txBody>
      </p:sp>
      <p:sp>
        <p:nvSpPr>
          <p:cNvPr id="10" name="TextBox 9"/>
          <p:cNvSpPr txBox="1"/>
          <p:nvPr/>
        </p:nvSpPr>
        <p:spPr>
          <a:xfrm>
            <a:off x="5992806" y="4857760"/>
            <a:ext cx="2936912" cy="1477328"/>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 көтерілістері: Энциклопедия. / Бас.ред. Б.Ө.Жақып. – Алматы: «Қазақ энциклопедиясы», 2014. - 616 бет</a:t>
            </a:r>
          </a:p>
          <a:p>
            <a:pPr algn="just"/>
            <a:r>
              <a:rPr lang="kk-KZ" sz="1000" dirty="0" smtClean="0">
                <a:solidFill>
                  <a:srgbClr val="0000FF"/>
                </a:solidFill>
                <a:latin typeface="Times New Roman" pitchFamily="18" charset="0"/>
                <a:cs typeface="Times New Roman" pitchFamily="18" charset="0"/>
              </a:rPr>
              <a:t>Жинақта 18-20 ғасырда қазақ даласын дүбірлеткен көтерілістер мен ұлт-азаттық қозғалыстарының қайнар көзі, дәуірлері, себептері мен салдары, қатысушылардың құрамы, көздеген мақсат-мұраты, бүгінгі тәуелсіздік идеясымен үндестігі дәйектелген.</a:t>
            </a:r>
            <a:endParaRPr lang="ru-RU" sz="1000" dirty="0" smtClean="0">
              <a:solidFill>
                <a:srgbClr val="0000FF"/>
              </a:solidFill>
              <a:latin typeface="Times New Roman" pitchFamily="18" charset="0"/>
              <a:cs typeface="Times New Roman" pitchFamily="18" charset="0"/>
            </a:endParaRPr>
          </a:p>
        </p:txBody>
      </p:sp>
      <p:sp>
        <p:nvSpPr>
          <p:cNvPr id="11" name="TextBox 10"/>
          <p:cNvSpPr txBox="1"/>
          <p:nvPr/>
        </p:nvSpPr>
        <p:spPr>
          <a:xfrm>
            <a:off x="5857884" y="476672"/>
            <a:ext cx="3071834" cy="1477328"/>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Шаханов М. Желтоқсан эпопеясы: Деректі роман. 1 том. – Алматы, 2006. – 624 бет.</a:t>
            </a:r>
          </a:p>
          <a:p>
            <a:pPr indent="457200" algn="just"/>
            <a:r>
              <a:rPr lang="kk-KZ" sz="1000" dirty="0" smtClean="0">
                <a:solidFill>
                  <a:srgbClr val="0000FF"/>
                </a:solidFill>
                <a:latin typeface="Times New Roman" pitchFamily="18" charset="0"/>
                <a:cs typeface="Times New Roman" pitchFamily="18" charset="0"/>
              </a:rPr>
              <a:t>Мұхтар Шахановтың «Желтоқсан эпопеясы» атты деректі романының бірінші кітабына 1986 жылы қазақ топырағында ашу-ыза жарылысы ретінде бой көрсеткен Желтоқсан көтерілісі туралыой-толғаулары, т.рлә философиялық тұжырымдары тиісті құжаттар негізінде баяндалады. </a:t>
            </a:r>
            <a:endParaRPr lang="ru-RU" sz="1000" dirty="0" smtClean="0">
              <a:solidFill>
                <a:srgbClr val="0000FF"/>
              </a:solidFill>
              <a:latin typeface="Times New Roman" pitchFamily="18" charset="0"/>
              <a:cs typeface="Times New Roman" pitchFamily="18" charset="0"/>
            </a:endParaRPr>
          </a:p>
        </p:txBody>
      </p:sp>
      <p:sp>
        <p:nvSpPr>
          <p:cNvPr id="12" name="TextBox 11"/>
          <p:cNvSpPr txBox="1"/>
          <p:nvPr/>
        </p:nvSpPr>
        <p:spPr>
          <a:xfrm>
            <a:off x="1500166" y="4725144"/>
            <a:ext cx="2786082" cy="1938992"/>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Алматы. 1986. Желтоқсан. – Қазақстан Жазушылар одағының «Шабыт» 3 кітап/Құраст. Т.Айтбайұлы, Т.Зейнәбін, 1992. – 176  бет.</a:t>
            </a:r>
          </a:p>
          <a:p>
            <a:pPr indent="457200" algn="just"/>
            <a:r>
              <a:rPr lang="kk-KZ" sz="1000" dirty="0" smtClean="0">
                <a:solidFill>
                  <a:srgbClr val="0000FF"/>
                </a:solidFill>
                <a:latin typeface="Times New Roman" pitchFamily="18" charset="0"/>
                <a:cs typeface="Times New Roman" pitchFamily="18" charset="0"/>
              </a:rPr>
              <a:t>Үшінші кітапқа Қазақстан Астанасы – Алматыда, басқа да қалаларда 1986 жылдың желтоқсанында және кейінгі уақытта не болғанын ресми құжат тілімен, жәбірленгендердің, куәлардың, сол оқиғаның анық-қанығын ақиқатпен айтқан, жазған журналистердің, жазушылардың, ақындардың </a:t>
            </a:r>
            <a:r>
              <a:rPr lang="kk-KZ" sz="1000" dirty="0" smtClean="0">
                <a:solidFill>
                  <a:srgbClr val="000099"/>
                </a:solidFill>
                <a:latin typeface="Times New Roman" pitchFamily="18" charset="0"/>
                <a:cs typeface="Times New Roman" pitchFamily="18" charset="0"/>
              </a:rPr>
              <a:t>тілімен барынша жеткізіп беруге күш салды. </a:t>
            </a:r>
            <a:endParaRPr lang="ru-RU" sz="1000" dirty="0" smtClean="0">
              <a:solidFill>
                <a:srgbClr val="000099"/>
              </a:solidFill>
              <a:latin typeface="Times New Roman" pitchFamily="18" charset="0"/>
              <a:cs typeface="Times New Roman" pitchFamily="18" charset="0"/>
            </a:endParaRPr>
          </a:p>
        </p:txBody>
      </p:sp>
      <p:sp>
        <p:nvSpPr>
          <p:cNvPr id="13" name="TextBox 12"/>
          <p:cNvSpPr txBox="1"/>
          <p:nvPr/>
        </p:nvSpPr>
        <p:spPr>
          <a:xfrm>
            <a:off x="5857884" y="2571744"/>
            <a:ext cx="3106604" cy="1015663"/>
          </a:xfrm>
          <a:prstGeom prst="rect">
            <a:avLst/>
          </a:prstGeom>
          <a:noFill/>
        </p:spPr>
        <p:txBody>
          <a:bodyPr wrap="square" rtlCol="0">
            <a:spAutoFit/>
          </a:bodyPr>
          <a:lstStyle/>
          <a:p>
            <a:pPr algn="just"/>
            <a:r>
              <a:rPr lang="kk-KZ" sz="1000" b="1" dirty="0" smtClean="0">
                <a:solidFill>
                  <a:srgbClr val="0000FF"/>
                </a:solidFill>
                <a:latin typeface="Times New Roman" pitchFamily="18" charset="0"/>
                <a:cs typeface="Times New Roman" pitchFamily="18" charset="0"/>
              </a:rPr>
              <a:t>Қазақ көтерілістері және азаттық мұраты: Алматы: ТОО «</a:t>
            </a:r>
            <a:r>
              <a:rPr lang="en-US" sz="1000" b="1" dirty="0" smtClean="0">
                <a:solidFill>
                  <a:srgbClr val="0000FF"/>
                </a:solidFill>
                <a:latin typeface="Times New Roman" pitchFamily="18" charset="0"/>
                <a:cs typeface="Times New Roman" pitchFamily="18" charset="0"/>
              </a:rPr>
              <a:t>Print­</a:t>
            </a:r>
            <a:r>
              <a:rPr lang="kk-KZ" sz="1000" b="1" dirty="0" smtClean="0">
                <a:solidFill>
                  <a:srgbClr val="0000FF"/>
                </a:solidFill>
                <a:latin typeface="Times New Roman" pitchFamily="18" charset="0"/>
                <a:cs typeface="Times New Roman" pitchFamily="18" charset="0"/>
              </a:rPr>
              <a:t>-</a:t>
            </a:r>
            <a:r>
              <a:rPr lang="en-US" sz="1000" b="1" dirty="0" smtClean="0">
                <a:solidFill>
                  <a:srgbClr val="0000FF"/>
                </a:solidFill>
                <a:latin typeface="Times New Roman" pitchFamily="18" charset="0"/>
                <a:cs typeface="Times New Roman" pitchFamily="18" charset="0"/>
              </a:rPr>
              <a:t>S</a:t>
            </a:r>
            <a:r>
              <a:rPr lang="kk-KZ" sz="1000" b="1" dirty="0" smtClean="0">
                <a:solidFill>
                  <a:srgbClr val="0000FF"/>
                </a:solidFill>
                <a:latin typeface="Times New Roman" pitchFamily="18" charset="0"/>
                <a:cs typeface="Times New Roman" pitchFamily="18" charset="0"/>
              </a:rPr>
              <a:t>»,2012. – 224  бет.</a:t>
            </a:r>
          </a:p>
          <a:p>
            <a:pPr indent="457200" algn="just"/>
            <a:r>
              <a:rPr lang="kk-KZ" sz="1000" dirty="0" smtClean="0">
                <a:solidFill>
                  <a:srgbClr val="0000FF"/>
                </a:solidFill>
                <a:latin typeface="Times New Roman" pitchFamily="18" charset="0"/>
                <a:cs typeface="Times New Roman" pitchFamily="18" charset="0"/>
              </a:rPr>
              <a:t>Жинақта 18-20 ғасырлардағы қазақ даласын дүбірлеткен көтерілістердің қайнар көзі, дәуірлері, қатысушылардың құрамы, көздеген мақсат-мұраты, бүгінгі азаттық идеясымен үндестігі дәйектелген. </a:t>
            </a:r>
            <a:endParaRPr lang="ru-RU" sz="1000" dirty="0" smtClean="0">
              <a:solidFill>
                <a:srgbClr val="0000FF"/>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330009309"/>
      </p:ext>
    </p:extLst>
  </p:cSld>
  <p:clrMapOvr>
    <a:masterClrMapping/>
  </p:clrMapOvr>
  <p:transition spd="med" advClick="0" advTm="18000">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3CCFF">
            <a:alpha val="32000"/>
          </a:srgbClr>
        </a:solidFill>
        <a:effectLst/>
      </p:bgPr>
    </p:bg>
    <p:spTree>
      <p:nvGrpSpPr>
        <p:cNvPr id="1" name=""/>
        <p:cNvGrpSpPr/>
        <p:nvPr/>
      </p:nvGrpSpPr>
      <p:grpSpPr>
        <a:xfrm>
          <a:off x="0" y="0"/>
          <a:ext cx="0" cy="0"/>
          <a:chOff x="0" y="0"/>
          <a:chExt cx="0" cy="0"/>
        </a:xfrm>
      </p:grpSpPr>
      <p:pic>
        <p:nvPicPr>
          <p:cNvPr id="2060" name="Picture 12" descr="K:\Желтоксан1\Рисунок7.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16200000">
            <a:off x="-7047" y="792810"/>
            <a:ext cx="1728543" cy="1285885"/>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2061" name="Picture 13" descr="K:\Желтоксан1\Рисунок8.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4282" y="3643314"/>
            <a:ext cx="1357322" cy="1785950"/>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2" name="Picture 8" descr="K:\Желтоксан1\Рисунок3.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16200000">
            <a:off x="4318783" y="818326"/>
            <a:ext cx="1792319" cy="1285886"/>
          </a:xfrm>
          <a:prstGeom prst="roundRect">
            <a:avLst>
              <a:gd name="adj" fmla="val 8594"/>
            </a:avLst>
          </a:prstGeom>
          <a:solidFill>
            <a:srgbClr val="FFFFFF">
              <a:shade val="85000"/>
            </a:srgbClr>
          </a:solidFill>
          <a:ln>
            <a:noFill/>
          </a:ln>
          <a:effectLst/>
          <a:scene3d>
            <a:camera prst="orthographicFront"/>
            <a:lightRig rig="threePt" dir="t"/>
          </a:scene3d>
          <a:sp3d>
            <a:bevelT/>
          </a:sp3d>
          <a:extLst/>
        </p:spPr>
      </p:pic>
      <p:pic>
        <p:nvPicPr>
          <p:cNvPr id="13" name="Picture 2" descr="C:\Users\user\Desktop\Независимость РК 25 лет\День независимости\7.jpg"/>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 xmlns:a14="http://schemas.microsoft.com/office/drawing/2010/main" val="0"/>
              </a:ext>
            </a:extLst>
          </a:blip>
          <a:srcRect/>
          <a:stretch>
            <a:fillRect/>
          </a:stretch>
        </p:blipFill>
        <p:spPr bwMode="auto">
          <a:xfrm>
            <a:off x="4873942" y="2924944"/>
            <a:ext cx="3994143" cy="3647328"/>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14" name="TextBox 13"/>
          <p:cNvSpPr txBox="1"/>
          <p:nvPr/>
        </p:nvSpPr>
        <p:spPr>
          <a:xfrm>
            <a:off x="5929322" y="548680"/>
            <a:ext cx="3000396" cy="1785104"/>
          </a:xfrm>
          <a:prstGeom prst="rect">
            <a:avLst/>
          </a:prstGeom>
          <a:noFill/>
        </p:spPr>
        <p:txBody>
          <a:bodyPr wrap="square" rtlCol="0">
            <a:spAutoFit/>
          </a:bodyPr>
          <a:lstStyle/>
          <a:p>
            <a:pPr algn="just"/>
            <a:r>
              <a:rPr lang="ru-RU" sz="1000" b="1" dirty="0" smtClean="0">
                <a:solidFill>
                  <a:srgbClr val="0000FF"/>
                </a:solidFill>
                <a:latin typeface="Times New Roman" pitchFamily="18" charset="0"/>
                <a:cs typeface="Times New Roman" pitchFamily="18" charset="0"/>
              </a:rPr>
              <a:t>Алма-Ата. 1986.Декабрь. Пер. Н. </a:t>
            </a:r>
            <a:r>
              <a:rPr lang="ru-RU" sz="1000" b="1" dirty="0" err="1" smtClean="0">
                <a:solidFill>
                  <a:srgbClr val="0000FF"/>
                </a:solidFill>
                <a:latin typeface="Times New Roman" pitchFamily="18" charset="0"/>
                <a:cs typeface="Times New Roman" pitchFamily="18" charset="0"/>
              </a:rPr>
              <a:t>Кенжегуловой</a:t>
            </a:r>
            <a:r>
              <a:rPr lang="ru-RU" sz="1000" b="1" dirty="0" smtClean="0">
                <a:solidFill>
                  <a:srgbClr val="0000FF"/>
                </a:solidFill>
                <a:latin typeface="Times New Roman" pitchFamily="18" charset="0"/>
                <a:cs typeface="Times New Roman" pitchFamily="18" charset="0"/>
              </a:rPr>
              <a:t>. – Алма-Ата: Коллегия «</a:t>
            </a:r>
            <a:r>
              <a:rPr lang="ru-RU" sz="1000" b="1" dirty="0" err="1" smtClean="0">
                <a:solidFill>
                  <a:srgbClr val="0000FF"/>
                </a:solidFill>
                <a:latin typeface="Times New Roman" pitchFamily="18" charset="0"/>
                <a:cs typeface="Times New Roman" pitchFamily="18" charset="0"/>
              </a:rPr>
              <a:t>Аударма</a:t>
            </a:r>
            <a:r>
              <a:rPr lang="ru-RU" sz="1000" b="1" dirty="0" smtClean="0">
                <a:solidFill>
                  <a:srgbClr val="0000FF"/>
                </a:solidFill>
                <a:latin typeface="Times New Roman" pitchFamily="18" charset="0"/>
                <a:cs typeface="Times New Roman" pitchFamily="18" charset="0"/>
              </a:rPr>
              <a:t>»; РГЖИ «</a:t>
            </a:r>
            <a:r>
              <a:rPr lang="kk-KZ" sz="1000" b="1" dirty="0" smtClean="0">
                <a:solidFill>
                  <a:srgbClr val="0000FF"/>
                </a:solidFill>
                <a:latin typeface="Times New Roman" pitchFamily="18" charset="0"/>
                <a:cs typeface="Times New Roman" pitchFamily="18" charset="0"/>
              </a:rPr>
              <a:t>Дәуір</a:t>
            </a:r>
            <a:r>
              <a:rPr lang="ru-RU" sz="1000" b="1" dirty="0" smtClean="0">
                <a:solidFill>
                  <a:srgbClr val="0000FF"/>
                </a:solidFill>
                <a:latin typeface="Times New Roman" pitchFamily="18" charset="0"/>
                <a:cs typeface="Times New Roman" pitchFamily="18" charset="0"/>
              </a:rPr>
              <a:t>», 1992. 192 с.</a:t>
            </a:r>
          </a:p>
          <a:p>
            <a:pPr indent="457200" algn="just"/>
            <a:r>
              <a:rPr lang="ru-RU" sz="1000" dirty="0" smtClean="0">
                <a:solidFill>
                  <a:srgbClr val="0000FF"/>
                </a:solidFill>
                <a:latin typeface="Times New Roman" pitchFamily="18" charset="0"/>
                <a:cs typeface="Times New Roman" pitchFamily="18" charset="0"/>
              </a:rPr>
              <a:t>Многие материалы обличительного характера, вскрывают первопричины такого оборота событий, как беспрецедентная в мировой истории и практике, фальсификация истины, замалчивание правды, в результате которых пострадали безвинные молодые люди, а весь казахский народ был заклеймен ярлыком «национализма»</a:t>
            </a:r>
          </a:p>
        </p:txBody>
      </p:sp>
      <p:sp>
        <p:nvSpPr>
          <p:cNvPr id="7" name="TextBox 6"/>
          <p:cNvSpPr txBox="1"/>
          <p:nvPr/>
        </p:nvSpPr>
        <p:spPr>
          <a:xfrm>
            <a:off x="1571603" y="3525813"/>
            <a:ext cx="3000397" cy="1938992"/>
          </a:xfrm>
          <a:prstGeom prst="rect">
            <a:avLst/>
          </a:prstGeom>
          <a:noFill/>
        </p:spPr>
        <p:txBody>
          <a:bodyPr wrap="square" rtlCol="0">
            <a:spAutoFit/>
          </a:bodyPr>
          <a:lstStyle/>
          <a:p>
            <a:pPr algn="just"/>
            <a:r>
              <a:rPr lang="ru-RU" sz="1000" b="1" dirty="0" err="1" smtClean="0">
                <a:solidFill>
                  <a:srgbClr val="0000FF"/>
                </a:solidFill>
                <a:latin typeface="Times New Roman" pitchFamily="18" charset="0"/>
                <a:cs typeface="Times New Roman" pitchFamily="18" charset="0"/>
              </a:rPr>
              <a:t>Кунаев</a:t>
            </a:r>
            <a:r>
              <a:rPr lang="ru-RU" sz="1000" b="1" dirty="0" smtClean="0">
                <a:solidFill>
                  <a:srgbClr val="0000FF"/>
                </a:solidFill>
                <a:latin typeface="Times New Roman" pitchFamily="18" charset="0"/>
                <a:cs typeface="Times New Roman" pitchFamily="18" charset="0"/>
              </a:rPr>
              <a:t> Д. От Сталина до Горбачева (В аспекте истории Казахстана). – Алматы, «</a:t>
            </a:r>
            <a:r>
              <a:rPr lang="ru-RU" sz="1000" b="1" dirty="0" err="1" smtClean="0">
                <a:solidFill>
                  <a:srgbClr val="0000FF"/>
                </a:solidFill>
                <a:latin typeface="Times New Roman" pitchFamily="18" charset="0"/>
                <a:cs typeface="Times New Roman" pitchFamily="18" charset="0"/>
              </a:rPr>
              <a:t>Санат</a:t>
            </a:r>
            <a:r>
              <a:rPr lang="ru-RU" sz="1000" b="1" dirty="0" smtClean="0">
                <a:solidFill>
                  <a:srgbClr val="0000FF"/>
                </a:solidFill>
                <a:latin typeface="Times New Roman" pitchFamily="18" charset="0"/>
                <a:cs typeface="Times New Roman" pitchFamily="18" charset="0"/>
              </a:rPr>
              <a:t>», 1994. – 252  стр.</a:t>
            </a:r>
          </a:p>
          <a:p>
            <a:pPr indent="457200" algn="just"/>
            <a:r>
              <a:rPr lang="ru-RU" sz="1000" dirty="0" smtClean="0">
                <a:solidFill>
                  <a:srgbClr val="0000FF"/>
                </a:solidFill>
                <a:latin typeface="Times New Roman" pitchFamily="18" charset="0"/>
                <a:cs typeface="Times New Roman" pitchFamily="18" charset="0"/>
              </a:rPr>
              <a:t>В первой части книги автор рассказывает о своем детстве и семье, годах учебы и  начале трудовой деятельности. Вторая часть посвящена  жизни республики в  разные годы. Автор вспоминает политических и государственных деятелей, с которыми ему довелось работать, - Хрущева, </a:t>
            </a:r>
            <a:r>
              <a:rPr lang="ru-RU" sz="1000" dirty="0">
                <a:solidFill>
                  <a:srgbClr val="0000FF"/>
                </a:solidFill>
                <a:latin typeface="Times New Roman" pitchFamily="18" charset="0"/>
                <a:cs typeface="Times New Roman" pitchFamily="18" charset="0"/>
              </a:rPr>
              <a:t>К</a:t>
            </a:r>
            <a:r>
              <a:rPr lang="ru-RU" sz="1000" dirty="0" smtClean="0">
                <a:solidFill>
                  <a:srgbClr val="0000FF"/>
                </a:solidFill>
                <a:latin typeface="Times New Roman" pitchFamily="18" charset="0"/>
                <a:cs typeface="Times New Roman" pitchFamily="18" charset="0"/>
              </a:rPr>
              <a:t>осыгина, Брежнева, Горбачева. В третьей части освещаются проблемы сегодняшнего дня.</a:t>
            </a:r>
          </a:p>
        </p:txBody>
      </p:sp>
      <p:sp>
        <p:nvSpPr>
          <p:cNvPr id="8" name="TextBox 7"/>
          <p:cNvSpPr txBox="1"/>
          <p:nvPr/>
        </p:nvSpPr>
        <p:spPr>
          <a:xfrm>
            <a:off x="1500166" y="565110"/>
            <a:ext cx="3000396" cy="1169551"/>
          </a:xfrm>
          <a:prstGeom prst="rect">
            <a:avLst/>
          </a:prstGeom>
          <a:noFill/>
        </p:spPr>
        <p:txBody>
          <a:bodyPr wrap="square" rtlCol="0">
            <a:spAutoFit/>
          </a:bodyPr>
          <a:lstStyle/>
          <a:p>
            <a:pPr algn="just"/>
            <a:r>
              <a:rPr lang="ru-RU" sz="1000" b="1" dirty="0" err="1" smtClean="0">
                <a:solidFill>
                  <a:srgbClr val="0000FF"/>
                </a:solidFill>
                <a:latin typeface="Times New Roman" pitchFamily="18" charset="0"/>
                <a:cs typeface="Times New Roman" pitchFamily="18" charset="0"/>
              </a:rPr>
              <a:t>Беспаев</a:t>
            </a:r>
            <a:r>
              <a:rPr lang="ru-RU" sz="1000" b="1" dirty="0" smtClean="0">
                <a:solidFill>
                  <a:srgbClr val="0000FF"/>
                </a:solidFill>
                <a:latin typeface="Times New Roman" pitchFamily="18" charset="0"/>
                <a:cs typeface="Times New Roman" pitchFamily="18" charset="0"/>
              </a:rPr>
              <a:t> М.С. Оковы насилия. Монография. – Алматы: Издательство «</a:t>
            </a:r>
            <a:r>
              <a:rPr lang="ru-RU" sz="1000" b="1" dirty="0" err="1" smtClean="0">
                <a:solidFill>
                  <a:srgbClr val="0000FF"/>
                </a:solidFill>
                <a:latin typeface="Times New Roman" pitchFamily="18" charset="0"/>
                <a:cs typeface="Times New Roman" pitchFamily="18" charset="0"/>
              </a:rPr>
              <a:t>Арыс</a:t>
            </a:r>
            <a:r>
              <a:rPr lang="ru-RU" sz="1000" b="1" dirty="0" smtClean="0">
                <a:solidFill>
                  <a:srgbClr val="0000FF"/>
                </a:solidFill>
                <a:latin typeface="Times New Roman" pitchFamily="18" charset="0"/>
                <a:cs typeface="Times New Roman" pitchFamily="18" charset="0"/>
              </a:rPr>
              <a:t>», 2008. – 160  с.</a:t>
            </a:r>
          </a:p>
          <a:p>
            <a:pPr indent="457200" algn="just"/>
            <a:r>
              <a:rPr lang="ru-RU" sz="1000" dirty="0" smtClean="0">
                <a:solidFill>
                  <a:srgbClr val="0000FF"/>
                </a:solidFill>
                <a:latin typeface="Times New Roman" pitchFamily="18" charset="0"/>
                <a:cs typeface="Times New Roman" pitchFamily="18" charset="0"/>
              </a:rPr>
              <a:t> Казахстан много веков находился в оковах насилия. Казахи 400 лет боролись и долго терпели. Только 16 лет тому назад они приобрели суверенитет и независимость. Они священны!</a:t>
            </a:r>
          </a:p>
          <a:p>
            <a:pPr algn="just"/>
            <a:endParaRPr lang="ru-RU" sz="1000" dirty="0" smtClean="0">
              <a:solidFill>
                <a:srgbClr val="000099"/>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951332036"/>
      </p:ext>
    </p:extLst>
  </p:cSld>
  <p:clrMapOvr>
    <a:masterClrMapping/>
  </p:clrMapOvr>
  <p:transition spd="med" advClick="0" advTm="18000">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pic>
        <p:nvPicPr>
          <p:cNvPr id="2" name="Picture 3" descr="C:\Users\user\Desktop\Независимость РК 25 лет\День независимости\kaz_symbols_1000x768.jpg"/>
          <p:cNvPicPr>
            <a:picLocks noChangeAspect="1" noChangeArrowheads="1"/>
          </p:cNvPicPr>
          <p:nvPr/>
        </p:nvPicPr>
        <p:blipFill>
          <a:blip r:embed="rId2">
            <a:duotone>
              <a:schemeClr val="accent5">
                <a:shade val="45000"/>
                <a:satMod val="135000"/>
              </a:schemeClr>
              <a:prstClr val="white"/>
            </a:duotone>
            <a:extLst>
              <a:ext uri="{BEBA8EAE-BF5A-486C-A8C5-ECC9F3942E4B}">
                <a14:imgProps xmlns="" xmlns:a14="http://schemas.microsoft.com/office/drawing/2010/main">
                  <a14:imgLayer r:embed="rId3">
                    <a14:imgEffect>
                      <a14:colorTemperature colorTemp="11200"/>
                    </a14:imgEffect>
                  </a14:imgLayer>
                </a14:imgProps>
              </a:ext>
              <a:ext uri="{28A0092B-C50C-407E-A947-70E740481C1C}">
                <a14:useLocalDpi xmlns="" xmlns:a14="http://schemas.microsoft.com/office/drawing/2010/main" val="0"/>
              </a:ext>
            </a:extLst>
          </a:blip>
          <a:srcRect/>
          <a:stretch>
            <a:fillRect/>
          </a:stretch>
        </p:blipFill>
        <p:spPr bwMode="auto">
          <a:xfrm>
            <a:off x="-99024" y="-33746"/>
            <a:ext cx="9274446" cy="6991137"/>
          </a:xfrm>
          <a:prstGeom prst="rect">
            <a:avLst/>
          </a:prstGeom>
          <a:noFill/>
          <a:extLst>
            <a:ext uri="{909E8E84-426E-40DD-AFC4-6F175D3DCCD1}">
              <a14:hiddenFill xmlns="" xmlns:a14="http://schemas.microsoft.com/office/drawing/2010/main">
                <a:solidFill>
                  <a:srgbClr val="FFFFFF"/>
                </a:solidFill>
              </a14:hiddenFill>
            </a:ext>
          </a:extLst>
        </p:spPr>
      </p:pic>
      <p:sp>
        <p:nvSpPr>
          <p:cNvPr id="3" name="Прямоугольник 2"/>
          <p:cNvSpPr/>
          <p:nvPr/>
        </p:nvSpPr>
        <p:spPr>
          <a:xfrm>
            <a:off x="0" y="3643314"/>
            <a:ext cx="8929718" cy="1938992"/>
          </a:xfrm>
          <a:prstGeom prst="rect">
            <a:avLst/>
          </a:prstGeom>
          <a:noFill/>
          <a:ln>
            <a:noFill/>
          </a:ln>
        </p:spPr>
        <p:txBody>
          <a:bodyPr wrap="square">
            <a:spAutoFit/>
          </a:bodyPr>
          <a:lstStyle/>
          <a:p>
            <a:pPr indent="457200" algn="just"/>
            <a:r>
              <a:rPr lang="ru-RU" sz="2400" dirty="0" err="1" smtClean="0">
                <a:solidFill>
                  <a:srgbClr val="0000FF"/>
                </a:solidFill>
                <a:latin typeface="Times New Roman" pitchFamily="18" charset="0"/>
                <a:cs typeface="Times New Roman" pitchFamily="18" charset="0"/>
              </a:rPr>
              <a:t>Біз</a:t>
            </a:r>
            <a:r>
              <a:rPr lang="ru-RU" sz="2400" dirty="0" smtClean="0">
                <a:solidFill>
                  <a:srgbClr val="0000FF"/>
                </a:solidFill>
                <a:latin typeface="Times New Roman" pitchFamily="18" charset="0"/>
                <a:cs typeface="Times New Roman" pitchFamily="18" charset="0"/>
              </a:rPr>
              <a:t> </a:t>
            </a:r>
            <a:r>
              <a:rPr lang="ru-RU" sz="2400" dirty="0" err="1" smtClean="0">
                <a:solidFill>
                  <a:srgbClr val="0000FF"/>
                </a:solidFill>
                <a:latin typeface="Times New Roman" pitchFamily="18" charset="0"/>
                <a:cs typeface="Times New Roman" pitchFamily="18" charset="0"/>
              </a:rPr>
              <a:t>тәуелсіздікт</a:t>
            </a:r>
            <a:r>
              <a:rPr lang="kk-KZ" sz="2400" dirty="0" smtClean="0">
                <a:solidFill>
                  <a:srgbClr val="0000FF"/>
                </a:solidFill>
                <a:latin typeface="Times New Roman" pitchFamily="18" charset="0"/>
                <a:cs typeface="Times New Roman" pitchFamily="18" charset="0"/>
              </a:rPr>
              <a:t>і</a:t>
            </a:r>
            <a:r>
              <a:rPr lang="ru-RU" sz="2400" dirty="0" smtClean="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аңсап</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зарығып</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жеттік</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Енді</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сол</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тәуелсіздіктің</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қасиетті</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белгілерін</a:t>
            </a:r>
            <a:r>
              <a:rPr lang="ru-RU" sz="2400" dirty="0">
                <a:solidFill>
                  <a:srgbClr val="0000FF"/>
                </a:solidFill>
                <a:latin typeface="Times New Roman" pitchFamily="18" charset="0"/>
                <a:cs typeface="Times New Roman" pitchFamily="18" charset="0"/>
              </a:rPr>
              <a:t> де </a:t>
            </a:r>
            <a:r>
              <a:rPr lang="ru-RU" sz="2400" dirty="0" err="1">
                <a:solidFill>
                  <a:srgbClr val="0000FF"/>
                </a:solidFill>
                <a:latin typeface="Times New Roman" pitchFamily="18" charset="0"/>
                <a:cs typeface="Times New Roman" pitchFamily="18" charset="0"/>
              </a:rPr>
              <a:t>ерекше</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қадірлеуіміз</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қастерлеуіміз</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керек</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Әрбір азамат</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Қазақстанның туын</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елтаңбасын, әнұранын тұмардай қасиет тұтуы  қажет.</a:t>
            </a:r>
            <a:r>
              <a:rPr lang="ru-RU" sz="2400" dirty="0">
                <a:solidFill>
                  <a:srgbClr val="0000FF"/>
                </a:solidFill>
                <a:latin typeface="Times New Roman" pitchFamily="18" charset="0"/>
                <a:cs typeface="Times New Roman" pitchFamily="18" charset="0"/>
              </a:rPr>
              <a:t> </a:t>
            </a:r>
            <a:r>
              <a:rPr lang="ru-RU" sz="2400" dirty="0" err="1" smtClean="0">
                <a:solidFill>
                  <a:srgbClr val="0000FF"/>
                </a:solidFill>
                <a:latin typeface="Times New Roman" pitchFamily="18" charset="0"/>
                <a:cs typeface="Times New Roman" pitchFamily="18" charset="0"/>
              </a:rPr>
              <a:t>Елдігіміздің </a:t>
            </a:r>
            <a:r>
              <a:rPr lang="ru-RU" sz="2400" dirty="0" err="1">
                <a:solidFill>
                  <a:srgbClr val="0000FF"/>
                </a:solidFill>
                <a:latin typeface="Times New Roman" pitchFamily="18" charset="0"/>
                <a:cs typeface="Times New Roman" pitchFamily="18" charset="0"/>
              </a:rPr>
              <a:t>сыналатын</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бір</a:t>
            </a:r>
            <a:r>
              <a:rPr lang="ru-RU" sz="2400" dirty="0">
                <a:solidFill>
                  <a:srgbClr val="0000FF"/>
                </a:solidFill>
                <a:latin typeface="Times New Roman" pitchFamily="18" charset="0"/>
                <a:cs typeface="Times New Roman" pitchFamily="18" charset="0"/>
              </a:rPr>
              <a:t> </a:t>
            </a:r>
            <a:r>
              <a:rPr lang="ru-RU" sz="2400" dirty="0" err="1">
                <a:solidFill>
                  <a:srgbClr val="0000FF"/>
                </a:solidFill>
                <a:latin typeface="Times New Roman" pitchFamily="18" charset="0"/>
                <a:cs typeface="Times New Roman" pitchFamily="18" charset="0"/>
              </a:rPr>
              <a:t>тұсы </a:t>
            </a:r>
            <a:r>
              <a:rPr lang="ru-RU" sz="2400" dirty="0">
                <a:solidFill>
                  <a:srgbClr val="0000FF"/>
                </a:solidFill>
                <a:latin typeface="Times New Roman" pitchFamily="18" charset="0"/>
                <a:cs typeface="Times New Roman" pitchFamily="18" charset="0"/>
              </a:rPr>
              <a:t>осы.</a:t>
            </a:r>
          </a:p>
          <a:p>
            <a:pPr indent="457200" algn="just"/>
            <a:r>
              <a:rPr lang="ru-RU" sz="2400" dirty="0">
                <a:solidFill>
                  <a:srgbClr val="0000FF"/>
                </a:solidFill>
                <a:latin typeface="Times New Roman" pitchFamily="18" charset="0"/>
                <a:cs typeface="Times New Roman" pitchFamily="18" charset="0"/>
              </a:rPr>
              <a:t> </a:t>
            </a:r>
            <a:endParaRPr lang="ru-RU" sz="2400" b="1" dirty="0">
              <a:ln>
                <a:solidFill>
                  <a:srgbClr val="000099"/>
                </a:solidFill>
              </a:ln>
              <a:solidFill>
                <a:srgbClr val="0000FF"/>
              </a:solidFill>
              <a:latin typeface="Times New Roman" pitchFamily="18" charset="0"/>
              <a:cs typeface="Times New Roman" pitchFamily="18" charset="0"/>
            </a:endParaRPr>
          </a:p>
        </p:txBody>
      </p:sp>
      <p:sp>
        <p:nvSpPr>
          <p:cNvPr id="4" name="Прямоугольник 3"/>
          <p:cNvSpPr/>
          <p:nvPr/>
        </p:nvSpPr>
        <p:spPr>
          <a:xfrm>
            <a:off x="3857620" y="285728"/>
            <a:ext cx="5072098" cy="1938992"/>
          </a:xfrm>
          <a:prstGeom prst="rect">
            <a:avLst/>
          </a:prstGeom>
          <a:noFill/>
        </p:spPr>
        <p:txBody>
          <a:bodyPr wrap="square">
            <a:spAutoFit/>
          </a:bodyPr>
          <a:lstStyle/>
          <a:p>
            <a:pPr indent="457200" algn="just"/>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Алыстан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Алаш</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десе</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аттанамын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a:t>
            </a:r>
          </a:p>
          <a:p>
            <a:pPr indent="457200" algn="just"/>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Қазақпын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Қазақ</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десе</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мақтанамын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a:t>
            </a:r>
          </a:p>
          <a:p>
            <a:pPr indent="457200" algn="just"/>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Болғанда</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әкем</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қазақ</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шешем</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қазақ</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a:t>
            </a:r>
          </a:p>
          <a:p>
            <a:pPr indent="457200" algn="just"/>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Мен неге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қазақтықтан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сақтанамын</a:t>
            </a:r>
            <a:r>
              <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a:t>
            </a:r>
          </a:p>
          <a:p>
            <a:pPr algn="r"/>
            <a:r>
              <a:rPr lang="ru-RU" sz="2000" dirty="0" smtClean="0">
                <a:solidFill>
                  <a:srgbClr val="0000FF"/>
                </a:solidFill>
                <a:latin typeface="Times New Roman" pitchFamily="18" charset="0"/>
                <a:cs typeface="Times New Roman" pitchFamily="18" charset="0"/>
              </a:rPr>
              <a:t>					</a:t>
            </a:r>
            <a:r>
              <a:rPr lang="ru-RU" sz="2000" dirty="0" err="1" smtClean="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Міржақып</a:t>
            </a:r>
            <a:r>
              <a:rPr lang="ru-RU" sz="2000" dirty="0" smtClean="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 </a:t>
            </a:r>
            <a:r>
              <a:rPr lang="ru-RU" sz="2000" dirty="0" err="1">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rPr>
              <a:t>Дулатов</a:t>
            </a:r>
            <a:endParaRPr lang="ru-RU" sz="2000" dirty="0">
              <a:ln w="18415" cmpd="sng">
                <a:noFill/>
                <a:prstDash val="solid"/>
              </a:ln>
              <a:solidFill>
                <a:srgbClr val="0000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831357127"/>
      </p:ext>
    </p:extLst>
  </p:cSld>
  <p:clrMapOvr>
    <a:masterClrMapping/>
  </p:clrMapOvr>
  <p:transition spd="med" advClick="0" advTm="18000">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3CCFF">
            <a:alpha val="35000"/>
          </a:srgbClr>
        </a:solidFill>
        <a:effectLst/>
      </p:bgPr>
    </p:bg>
    <p:spTree>
      <p:nvGrpSpPr>
        <p:cNvPr id="1" name=""/>
        <p:cNvGrpSpPr/>
        <p:nvPr/>
      </p:nvGrpSpPr>
      <p:grpSpPr>
        <a:xfrm>
          <a:off x="0" y="0"/>
          <a:ext cx="0" cy="0"/>
          <a:chOff x="0" y="0"/>
          <a:chExt cx="0" cy="0"/>
        </a:xfrm>
      </p:grpSpPr>
      <p:sp>
        <p:nvSpPr>
          <p:cNvPr id="5" name="Прямоугольник 4"/>
          <p:cNvSpPr/>
          <p:nvPr/>
        </p:nvSpPr>
        <p:spPr>
          <a:xfrm>
            <a:off x="1571604" y="928670"/>
            <a:ext cx="6286544" cy="3323987"/>
          </a:xfrm>
          <a:prstGeom prst="rect">
            <a:avLst/>
          </a:prstGeom>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lnSpc>
                <a:spcPct val="150000"/>
              </a:lnSpc>
            </a:pPr>
            <a:r>
              <a:rPr lang="ru-RU"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С</a:t>
            </a:r>
            <a:r>
              <a:rPr lang="en-US"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ru-RU"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представленной литературой можно ознакомиться </a:t>
            </a:r>
            <a:endParaRPr lang="en-US"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a:p>
            <a:pPr algn="ctr">
              <a:lnSpc>
                <a:spcPct val="150000"/>
              </a:lnSpc>
            </a:pPr>
            <a:r>
              <a:rPr lang="ru-RU"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в ауд. 109, 110 </a:t>
            </a:r>
            <a:r>
              <a:rPr lang="en-US"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p>
          <a:p>
            <a:pPr algn="ctr">
              <a:lnSpc>
                <a:spcPct val="150000"/>
              </a:lnSpc>
            </a:pPr>
            <a:r>
              <a:rPr lang="ru-RU" sz="2800" b="1" i="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УК № 10 </a:t>
            </a:r>
          </a:p>
        </p:txBody>
      </p:sp>
    </p:spTree>
    <p:extLst>
      <p:ext uri="{BB962C8B-B14F-4D97-AF65-F5344CB8AC3E}">
        <p14:creationId xmlns="" xmlns:p14="http://schemas.microsoft.com/office/powerpoint/2010/main" val="3831357127"/>
      </p:ext>
    </p:extLst>
  </p:cSld>
  <p:clrMapOvr>
    <a:masterClrMapping/>
  </p:clrMapOvr>
  <p:transition spd="med" advClick="0" advTm="18000">
    <p:wipe dir="r"/>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2489</TotalTime>
  <Words>4066</Words>
  <Application>Microsoft Office PowerPoint</Application>
  <PresentationFormat>Экран (4:3)</PresentationFormat>
  <Paragraphs>129</Paragraphs>
  <Slides>18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Насирова Елена Николаевна</cp:lastModifiedBy>
  <cp:revision>209</cp:revision>
  <dcterms:created xsi:type="dcterms:W3CDTF">2016-02-22T07:59:38Z</dcterms:created>
  <dcterms:modified xsi:type="dcterms:W3CDTF">2016-12-15T10:21:30Z</dcterms:modified>
</cp:coreProperties>
</file>