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</p:sldMasterIdLst>
  <p:notesMasterIdLst>
    <p:notesMasterId r:id="rId42"/>
  </p:notesMasterIdLst>
  <p:sldIdLst>
    <p:sldId id="289" r:id="rId3"/>
    <p:sldId id="277" r:id="rId4"/>
    <p:sldId id="278" r:id="rId5"/>
    <p:sldId id="279" r:id="rId6"/>
    <p:sldId id="301" r:id="rId7"/>
    <p:sldId id="302" r:id="rId8"/>
    <p:sldId id="303" r:id="rId9"/>
    <p:sldId id="298" r:id="rId10"/>
    <p:sldId id="260" r:id="rId11"/>
    <p:sldId id="304" r:id="rId12"/>
    <p:sldId id="290" r:id="rId13"/>
    <p:sldId id="291" r:id="rId14"/>
    <p:sldId id="317" r:id="rId15"/>
    <p:sldId id="305" r:id="rId16"/>
    <p:sldId id="292" r:id="rId17"/>
    <p:sldId id="339" r:id="rId18"/>
    <p:sldId id="306" r:id="rId19"/>
    <p:sldId id="311" r:id="rId20"/>
    <p:sldId id="313" r:id="rId21"/>
    <p:sldId id="318" r:id="rId22"/>
    <p:sldId id="329" r:id="rId23"/>
    <p:sldId id="328" r:id="rId24"/>
    <p:sldId id="327" r:id="rId25"/>
    <p:sldId id="326" r:id="rId26"/>
    <p:sldId id="325" r:id="rId27"/>
    <p:sldId id="324" r:id="rId28"/>
    <p:sldId id="319" r:id="rId29"/>
    <p:sldId id="320" r:id="rId30"/>
    <p:sldId id="321" r:id="rId31"/>
    <p:sldId id="322" r:id="rId32"/>
    <p:sldId id="323" r:id="rId33"/>
    <p:sldId id="330" r:id="rId34"/>
    <p:sldId id="331" r:id="rId35"/>
    <p:sldId id="332" r:id="rId36"/>
    <p:sldId id="333" r:id="rId37"/>
    <p:sldId id="334" r:id="rId38"/>
    <p:sldId id="335" r:id="rId39"/>
    <p:sldId id="337" r:id="rId40"/>
    <p:sldId id="338" r:id="rId41"/>
  </p:sldIdLst>
  <p:sldSz cx="12192000" cy="6858000"/>
  <p:notesSz cx="6858000" cy="9144000"/>
  <p:defaultTextStyle>
    <a:defPPr>
      <a:defRPr lang="ru-RU"/>
    </a:defPPr>
    <a:lvl1pPr marL="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9" autoAdjust="0"/>
    <p:restoredTop sz="94602" autoAdjust="0"/>
  </p:normalViewPr>
  <p:slideViewPr>
    <p:cSldViewPr snapToGrid="0">
      <p:cViewPr>
        <p:scale>
          <a:sx n="66" d="100"/>
          <a:sy n="66" d="100"/>
        </p:scale>
        <p:origin x="-64" y="-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3E1F8D-0620-4461-8AC4-676BE0A532DC}" type="doc">
      <dgm:prSet loTypeId="urn:microsoft.com/office/officeart/2005/8/layout/pyramid1" loCatId="pyramid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06FC5449-EE85-4F85-AC32-D7CCFA3EB07E}">
      <dgm:prSet phldrT="[Текст]"/>
      <dgm:spPr/>
      <dgm:t>
        <a:bodyPr/>
        <a:lstStyle/>
        <a:p>
          <a:r>
            <a:rPr lang="ru-RU" b="1" dirty="0"/>
            <a:t>Национальные рамки квалификаций</a:t>
          </a:r>
        </a:p>
      </dgm:t>
    </dgm:pt>
    <dgm:pt modelId="{355C9C25-1CD7-436D-A9A2-6C60C9DB770D}" type="parTrans" cxnId="{2AA0ACDD-4F1D-4131-87E7-C0EF9DD31949}">
      <dgm:prSet/>
      <dgm:spPr/>
      <dgm:t>
        <a:bodyPr/>
        <a:lstStyle/>
        <a:p>
          <a:endParaRPr lang="ru-RU"/>
        </a:p>
      </dgm:t>
    </dgm:pt>
    <dgm:pt modelId="{664C1E16-DA26-46A5-A68F-323A8739FBF0}" type="sibTrans" cxnId="{2AA0ACDD-4F1D-4131-87E7-C0EF9DD31949}">
      <dgm:prSet/>
      <dgm:spPr/>
      <dgm:t>
        <a:bodyPr/>
        <a:lstStyle/>
        <a:p>
          <a:endParaRPr lang="ru-RU"/>
        </a:p>
      </dgm:t>
    </dgm:pt>
    <dgm:pt modelId="{0B97CDCC-5785-4F28-8797-46439461C775}">
      <dgm:prSet phldrT="[Текст]"/>
      <dgm:spPr/>
      <dgm:t>
        <a:bodyPr/>
        <a:lstStyle/>
        <a:p>
          <a:r>
            <a:rPr lang="en-US" b="1" dirty="0"/>
            <a:t>EQF</a:t>
          </a:r>
          <a:endParaRPr lang="ru-RU" b="1" dirty="0"/>
        </a:p>
      </dgm:t>
    </dgm:pt>
    <dgm:pt modelId="{5E6CA72F-7218-4606-8C45-549F4D98BE52}" type="parTrans" cxnId="{1EA8AF8A-B984-46F7-B3C8-F36FD5D6A149}">
      <dgm:prSet/>
      <dgm:spPr/>
      <dgm:t>
        <a:bodyPr/>
        <a:lstStyle/>
        <a:p>
          <a:endParaRPr lang="ru-RU"/>
        </a:p>
      </dgm:t>
    </dgm:pt>
    <dgm:pt modelId="{1D47061D-82EC-4A34-8D98-145DC7D02DDD}" type="sibTrans" cxnId="{1EA8AF8A-B984-46F7-B3C8-F36FD5D6A149}">
      <dgm:prSet/>
      <dgm:spPr/>
      <dgm:t>
        <a:bodyPr/>
        <a:lstStyle/>
        <a:p>
          <a:endParaRPr lang="ru-RU"/>
        </a:p>
      </dgm:t>
    </dgm:pt>
    <dgm:pt modelId="{19121A9A-8465-4F88-9C83-E5EE6049E3C1}">
      <dgm:prSet phldrT="[Текст]"/>
      <dgm:spPr/>
      <dgm:t>
        <a:bodyPr/>
        <a:lstStyle/>
        <a:p>
          <a:r>
            <a:rPr lang="ru-RU" b="1" dirty="0"/>
            <a:t>Дублинские</a:t>
          </a:r>
          <a:r>
            <a:rPr lang="ru-RU" dirty="0"/>
            <a:t> </a:t>
          </a:r>
          <a:r>
            <a:rPr lang="ru-RU" b="1" dirty="0"/>
            <a:t>дескрипторы</a:t>
          </a:r>
        </a:p>
      </dgm:t>
    </dgm:pt>
    <dgm:pt modelId="{9DBAEB3E-05E1-4F6F-809B-AA4FA9236B67}" type="parTrans" cxnId="{8E9BC869-8F14-4EF7-973E-EE54FC94224A}">
      <dgm:prSet/>
      <dgm:spPr/>
      <dgm:t>
        <a:bodyPr/>
        <a:lstStyle/>
        <a:p>
          <a:endParaRPr lang="ru-RU"/>
        </a:p>
      </dgm:t>
    </dgm:pt>
    <dgm:pt modelId="{C4376351-2E20-4C1E-A409-FD61AEA08D3C}" type="sibTrans" cxnId="{8E9BC869-8F14-4EF7-973E-EE54FC94224A}">
      <dgm:prSet/>
      <dgm:spPr/>
      <dgm:t>
        <a:bodyPr/>
        <a:lstStyle/>
        <a:p>
          <a:endParaRPr lang="ru-RU"/>
        </a:p>
      </dgm:t>
    </dgm:pt>
    <dgm:pt modelId="{D5165915-349A-472C-8FB3-45E73FA3EEC0}">
      <dgm:prSet phldrT="[Текст]"/>
      <dgm:spPr/>
      <dgm:t>
        <a:bodyPr/>
        <a:lstStyle/>
        <a:p>
          <a:r>
            <a:rPr lang="ru-RU" b="1" dirty="0">
              <a:solidFill>
                <a:schemeClr val="bg1"/>
              </a:solidFill>
            </a:rPr>
            <a:t>Отраслевые рамки</a:t>
          </a:r>
        </a:p>
      </dgm:t>
    </dgm:pt>
    <dgm:pt modelId="{2932B78C-3BBD-4657-B557-E2AACDE4C749}" type="parTrans" cxnId="{89C624DF-964A-47C0-8491-955603F3ADEC}">
      <dgm:prSet/>
      <dgm:spPr/>
      <dgm:t>
        <a:bodyPr/>
        <a:lstStyle/>
        <a:p>
          <a:endParaRPr lang="ru-RU"/>
        </a:p>
      </dgm:t>
    </dgm:pt>
    <dgm:pt modelId="{B3660E6B-89FD-4D52-A127-C83E1E91EA51}" type="sibTrans" cxnId="{89C624DF-964A-47C0-8491-955603F3ADEC}">
      <dgm:prSet/>
      <dgm:spPr/>
      <dgm:t>
        <a:bodyPr/>
        <a:lstStyle/>
        <a:p>
          <a:endParaRPr lang="ru-RU"/>
        </a:p>
      </dgm:t>
    </dgm:pt>
    <dgm:pt modelId="{1EA75283-C67D-444E-ADF6-1623D7D42B57}">
      <dgm:prSet phldrT="[Текст]"/>
      <dgm:spPr/>
      <dgm:t>
        <a:bodyPr/>
        <a:lstStyle/>
        <a:p>
          <a:r>
            <a:rPr lang="ru-RU" b="1" dirty="0"/>
            <a:t>Профессиональные стандарты</a:t>
          </a:r>
        </a:p>
      </dgm:t>
    </dgm:pt>
    <dgm:pt modelId="{0AF57F25-65CB-489C-9A5D-A1FA8D116ADB}" type="parTrans" cxnId="{A7C1D25F-0919-4621-A022-1418D5D92FF9}">
      <dgm:prSet/>
      <dgm:spPr/>
      <dgm:t>
        <a:bodyPr/>
        <a:lstStyle/>
        <a:p>
          <a:endParaRPr lang="ru-RU"/>
        </a:p>
      </dgm:t>
    </dgm:pt>
    <dgm:pt modelId="{6B112933-3F04-406B-9E3C-781D7E1D9340}" type="sibTrans" cxnId="{A7C1D25F-0919-4621-A022-1418D5D92FF9}">
      <dgm:prSet/>
      <dgm:spPr/>
      <dgm:t>
        <a:bodyPr/>
        <a:lstStyle/>
        <a:p>
          <a:endParaRPr lang="ru-RU"/>
        </a:p>
      </dgm:t>
    </dgm:pt>
    <dgm:pt modelId="{010AF48B-8B3F-493B-833E-30D9719797CB}" type="pres">
      <dgm:prSet presAssocID="{203E1F8D-0620-4461-8AC4-676BE0A532D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05F22CE-B877-4B15-BC2E-5C15408BF2F1}" type="pres">
      <dgm:prSet presAssocID="{1EA75283-C67D-444E-ADF6-1623D7D42B57}" presName="Name8" presStyleCnt="0"/>
      <dgm:spPr/>
    </dgm:pt>
    <dgm:pt modelId="{2F655634-7C5C-414D-B08E-7839C8F7E174}" type="pres">
      <dgm:prSet presAssocID="{1EA75283-C67D-444E-ADF6-1623D7D42B57}" presName="level" presStyleLbl="node1" presStyleIdx="0" presStyleCnt="5" custLinFactNeighborX="-5456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464B9C-8849-4996-9410-F44EA3A282DA}" type="pres">
      <dgm:prSet presAssocID="{1EA75283-C67D-444E-ADF6-1623D7D42B5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104784-8088-445D-90E0-A288A1338A70}" type="pres">
      <dgm:prSet presAssocID="{D5165915-349A-472C-8FB3-45E73FA3EEC0}" presName="Name8" presStyleCnt="0"/>
      <dgm:spPr/>
    </dgm:pt>
    <dgm:pt modelId="{496C5CE4-5DDC-4455-B2B2-E4CB50C0DFE8}" type="pres">
      <dgm:prSet presAssocID="{D5165915-349A-472C-8FB3-45E73FA3EEC0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0C41CB-AA3A-4F56-8844-5136ACD2A366}" type="pres">
      <dgm:prSet presAssocID="{D5165915-349A-472C-8FB3-45E73FA3EEC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61DFB2-93F9-4825-BABA-BF81D928585D}" type="pres">
      <dgm:prSet presAssocID="{06FC5449-EE85-4F85-AC32-D7CCFA3EB07E}" presName="Name8" presStyleCnt="0"/>
      <dgm:spPr/>
    </dgm:pt>
    <dgm:pt modelId="{8C478F50-88CF-4B67-8B21-1FAA0328A8A5}" type="pres">
      <dgm:prSet presAssocID="{06FC5449-EE85-4F85-AC32-D7CCFA3EB07E}" presName="level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B87ED1-3A95-46EE-8249-9FA81A42DA7E}" type="pres">
      <dgm:prSet presAssocID="{06FC5449-EE85-4F85-AC32-D7CCFA3EB07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E474C7-B81F-4183-80BC-6BE60237840E}" type="pres">
      <dgm:prSet presAssocID="{0B97CDCC-5785-4F28-8797-46439461C775}" presName="Name8" presStyleCnt="0"/>
      <dgm:spPr/>
    </dgm:pt>
    <dgm:pt modelId="{9C76C642-6802-47C8-ACCA-A83B47456533}" type="pres">
      <dgm:prSet presAssocID="{0B97CDCC-5785-4F28-8797-46439461C775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CBEF8B-3BEC-4867-A6D5-9B2F99A85DE4}" type="pres">
      <dgm:prSet presAssocID="{0B97CDCC-5785-4F28-8797-46439461C77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3A7B56-3102-4C6A-9EF3-05C13F83450D}" type="pres">
      <dgm:prSet presAssocID="{19121A9A-8465-4F88-9C83-E5EE6049E3C1}" presName="Name8" presStyleCnt="0"/>
      <dgm:spPr/>
    </dgm:pt>
    <dgm:pt modelId="{25E2E594-CA79-48A5-9AB7-DB051DEE2C13}" type="pres">
      <dgm:prSet presAssocID="{19121A9A-8465-4F88-9C83-E5EE6049E3C1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154797-B6E2-46E7-A819-6437E79769E1}" type="pres">
      <dgm:prSet presAssocID="{19121A9A-8465-4F88-9C83-E5EE6049E3C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6715895-2105-431A-A21A-D156D8DB4D5D}" type="presOf" srcId="{19121A9A-8465-4F88-9C83-E5EE6049E3C1}" destId="{90154797-B6E2-46E7-A819-6437E79769E1}" srcOrd="1" destOrd="0" presId="urn:microsoft.com/office/officeart/2005/8/layout/pyramid1"/>
    <dgm:cxn modelId="{1EA8AF8A-B984-46F7-B3C8-F36FD5D6A149}" srcId="{203E1F8D-0620-4461-8AC4-676BE0A532DC}" destId="{0B97CDCC-5785-4F28-8797-46439461C775}" srcOrd="3" destOrd="0" parTransId="{5E6CA72F-7218-4606-8C45-549F4D98BE52}" sibTransId="{1D47061D-82EC-4A34-8D98-145DC7D02DDD}"/>
    <dgm:cxn modelId="{8E9BC869-8F14-4EF7-973E-EE54FC94224A}" srcId="{203E1F8D-0620-4461-8AC4-676BE0A532DC}" destId="{19121A9A-8465-4F88-9C83-E5EE6049E3C1}" srcOrd="4" destOrd="0" parTransId="{9DBAEB3E-05E1-4F6F-809B-AA4FA9236B67}" sibTransId="{C4376351-2E20-4C1E-A409-FD61AEA08D3C}"/>
    <dgm:cxn modelId="{B519CB54-8A83-4FEE-828F-FD58B1B21619}" type="presOf" srcId="{06FC5449-EE85-4F85-AC32-D7CCFA3EB07E}" destId="{8C478F50-88CF-4B67-8B21-1FAA0328A8A5}" srcOrd="0" destOrd="0" presId="urn:microsoft.com/office/officeart/2005/8/layout/pyramid1"/>
    <dgm:cxn modelId="{2067A408-55A3-4EB3-A6C6-09BABA00C7EF}" type="presOf" srcId="{06FC5449-EE85-4F85-AC32-D7CCFA3EB07E}" destId="{09B87ED1-3A95-46EE-8249-9FA81A42DA7E}" srcOrd="1" destOrd="0" presId="urn:microsoft.com/office/officeart/2005/8/layout/pyramid1"/>
    <dgm:cxn modelId="{2AA0ACDD-4F1D-4131-87E7-C0EF9DD31949}" srcId="{203E1F8D-0620-4461-8AC4-676BE0A532DC}" destId="{06FC5449-EE85-4F85-AC32-D7CCFA3EB07E}" srcOrd="2" destOrd="0" parTransId="{355C9C25-1CD7-436D-A9A2-6C60C9DB770D}" sibTransId="{664C1E16-DA26-46A5-A68F-323A8739FBF0}"/>
    <dgm:cxn modelId="{790E97EE-B499-4912-B9B8-D0C671FFD54F}" type="presOf" srcId="{D5165915-349A-472C-8FB3-45E73FA3EEC0}" destId="{496C5CE4-5DDC-4455-B2B2-E4CB50C0DFE8}" srcOrd="0" destOrd="0" presId="urn:microsoft.com/office/officeart/2005/8/layout/pyramid1"/>
    <dgm:cxn modelId="{A7C1D25F-0919-4621-A022-1418D5D92FF9}" srcId="{203E1F8D-0620-4461-8AC4-676BE0A532DC}" destId="{1EA75283-C67D-444E-ADF6-1623D7D42B57}" srcOrd="0" destOrd="0" parTransId="{0AF57F25-65CB-489C-9A5D-A1FA8D116ADB}" sibTransId="{6B112933-3F04-406B-9E3C-781D7E1D9340}"/>
    <dgm:cxn modelId="{A3F89F55-52F7-4310-B011-ACD094969DA2}" type="presOf" srcId="{19121A9A-8465-4F88-9C83-E5EE6049E3C1}" destId="{25E2E594-CA79-48A5-9AB7-DB051DEE2C13}" srcOrd="0" destOrd="0" presId="urn:microsoft.com/office/officeart/2005/8/layout/pyramid1"/>
    <dgm:cxn modelId="{89C624DF-964A-47C0-8491-955603F3ADEC}" srcId="{203E1F8D-0620-4461-8AC4-676BE0A532DC}" destId="{D5165915-349A-472C-8FB3-45E73FA3EEC0}" srcOrd="1" destOrd="0" parTransId="{2932B78C-3BBD-4657-B557-E2AACDE4C749}" sibTransId="{B3660E6B-89FD-4D52-A127-C83E1E91EA51}"/>
    <dgm:cxn modelId="{028E2C75-0BC6-4155-9C33-D071430A02B8}" type="presOf" srcId="{0B97CDCC-5785-4F28-8797-46439461C775}" destId="{9C76C642-6802-47C8-ACCA-A83B47456533}" srcOrd="0" destOrd="0" presId="urn:microsoft.com/office/officeart/2005/8/layout/pyramid1"/>
    <dgm:cxn modelId="{7850930B-30CE-4CF6-9163-22146D4E1F91}" type="presOf" srcId="{D5165915-349A-472C-8FB3-45E73FA3EEC0}" destId="{290C41CB-AA3A-4F56-8844-5136ACD2A366}" srcOrd="1" destOrd="0" presId="urn:microsoft.com/office/officeart/2005/8/layout/pyramid1"/>
    <dgm:cxn modelId="{D61AF0E6-7665-4785-9969-E0412CE3C49F}" type="presOf" srcId="{0B97CDCC-5785-4F28-8797-46439461C775}" destId="{B7CBEF8B-3BEC-4867-A6D5-9B2F99A85DE4}" srcOrd="1" destOrd="0" presId="urn:microsoft.com/office/officeart/2005/8/layout/pyramid1"/>
    <dgm:cxn modelId="{F6634BFD-45FC-4224-91E0-6870389FA922}" type="presOf" srcId="{1EA75283-C67D-444E-ADF6-1623D7D42B57}" destId="{2F655634-7C5C-414D-B08E-7839C8F7E174}" srcOrd="0" destOrd="0" presId="urn:microsoft.com/office/officeart/2005/8/layout/pyramid1"/>
    <dgm:cxn modelId="{7AA6CC72-909E-43AC-ADD2-70197AC467DF}" type="presOf" srcId="{1EA75283-C67D-444E-ADF6-1623D7D42B57}" destId="{F3464B9C-8849-4996-9410-F44EA3A282DA}" srcOrd="1" destOrd="0" presId="urn:microsoft.com/office/officeart/2005/8/layout/pyramid1"/>
    <dgm:cxn modelId="{0A9B357B-D1A8-4156-9052-276C98B1BEC0}" type="presOf" srcId="{203E1F8D-0620-4461-8AC4-676BE0A532DC}" destId="{010AF48B-8B3F-493B-833E-30D9719797CB}" srcOrd="0" destOrd="0" presId="urn:microsoft.com/office/officeart/2005/8/layout/pyramid1"/>
    <dgm:cxn modelId="{A8B57F5E-EC98-4277-B6EA-5E15BE2E0D36}" type="presParOf" srcId="{010AF48B-8B3F-493B-833E-30D9719797CB}" destId="{B05F22CE-B877-4B15-BC2E-5C15408BF2F1}" srcOrd="0" destOrd="0" presId="urn:microsoft.com/office/officeart/2005/8/layout/pyramid1"/>
    <dgm:cxn modelId="{AA9DA37E-9B86-4669-B8C0-DE466350C697}" type="presParOf" srcId="{B05F22CE-B877-4B15-BC2E-5C15408BF2F1}" destId="{2F655634-7C5C-414D-B08E-7839C8F7E174}" srcOrd="0" destOrd="0" presId="urn:microsoft.com/office/officeart/2005/8/layout/pyramid1"/>
    <dgm:cxn modelId="{383417A8-B7B0-4BBD-8ED1-A647D5D8C7C4}" type="presParOf" srcId="{B05F22CE-B877-4B15-BC2E-5C15408BF2F1}" destId="{F3464B9C-8849-4996-9410-F44EA3A282DA}" srcOrd="1" destOrd="0" presId="urn:microsoft.com/office/officeart/2005/8/layout/pyramid1"/>
    <dgm:cxn modelId="{F7C6B0B4-161D-4F2C-8B31-FC27F67D90A6}" type="presParOf" srcId="{010AF48B-8B3F-493B-833E-30D9719797CB}" destId="{81104784-8088-445D-90E0-A288A1338A70}" srcOrd="1" destOrd="0" presId="urn:microsoft.com/office/officeart/2005/8/layout/pyramid1"/>
    <dgm:cxn modelId="{C8774C35-F6E8-48EB-9E07-D841816EBE54}" type="presParOf" srcId="{81104784-8088-445D-90E0-A288A1338A70}" destId="{496C5CE4-5DDC-4455-B2B2-E4CB50C0DFE8}" srcOrd="0" destOrd="0" presId="urn:microsoft.com/office/officeart/2005/8/layout/pyramid1"/>
    <dgm:cxn modelId="{1491F28D-F5BD-4F7E-8906-3F15EAEC2541}" type="presParOf" srcId="{81104784-8088-445D-90E0-A288A1338A70}" destId="{290C41CB-AA3A-4F56-8844-5136ACD2A366}" srcOrd="1" destOrd="0" presId="urn:microsoft.com/office/officeart/2005/8/layout/pyramid1"/>
    <dgm:cxn modelId="{8D52ED6F-C677-43E2-80F7-CF8A46DB4525}" type="presParOf" srcId="{010AF48B-8B3F-493B-833E-30D9719797CB}" destId="{7361DFB2-93F9-4825-BABA-BF81D928585D}" srcOrd="2" destOrd="0" presId="urn:microsoft.com/office/officeart/2005/8/layout/pyramid1"/>
    <dgm:cxn modelId="{165CDD1A-9EB1-4934-9F87-610FDC10E2B0}" type="presParOf" srcId="{7361DFB2-93F9-4825-BABA-BF81D928585D}" destId="{8C478F50-88CF-4B67-8B21-1FAA0328A8A5}" srcOrd="0" destOrd="0" presId="urn:microsoft.com/office/officeart/2005/8/layout/pyramid1"/>
    <dgm:cxn modelId="{AE17B67D-4DD3-4695-AE4E-3498A132B12D}" type="presParOf" srcId="{7361DFB2-93F9-4825-BABA-BF81D928585D}" destId="{09B87ED1-3A95-46EE-8249-9FA81A42DA7E}" srcOrd="1" destOrd="0" presId="urn:microsoft.com/office/officeart/2005/8/layout/pyramid1"/>
    <dgm:cxn modelId="{DCA56DF2-8D4D-467D-81FE-6324DA737DA5}" type="presParOf" srcId="{010AF48B-8B3F-493B-833E-30D9719797CB}" destId="{D9E474C7-B81F-4183-80BC-6BE60237840E}" srcOrd="3" destOrd="0" presId="urn:microsoft.com/office/officeart/2005/8/layout/pyramid1"/>
    <dgm:cxn modelId="{FCE3E4E9-F791-4169-817B-4E2EB012248D}" type="presParOf" srcId="{D9E474C7-B81F-4183-80BC-6BE60237840E}" destId="{9C76C642-6802-47C8-ACCA-A83B47456533}" srcOrd="0" destOrd="0" presId="urn:microsoft.com/office/officeart/2005/8/layout/pyramid1"/>
    <dgm:cxn modelId="{5735F72B-ECC1-4C4C-A95D-43969ADE2670}" type="presParOf" srcId="{D9E474C7-B81F-4183-80BC-6BE60237840E}" destId="{B7CBEF8B-3BEC-4867-A6D5-9B2F99A85DE4}" srcOrd="1" destOrd="0" presId="urn:microsoft.com/office/officeart/2005/8/layout/pyramid1"/>
    <dgm:cxn modelId="{54A2EF1A-AFDC-4F16-A230-8EEA205579C9}" type="presParOf" srcId="{010AF48B-8B3F-493B-833E-30D9719797CB}" destId="{E53A7B56-3102-4C6A-9EF3-05C13F83450D}" srcOrd="4" destOrd="0" presId="urn:microsoft.com/office/officeart/2005/8/layout/pyramid1"/>
    <dgm:cxn modelId="{7E120244-F16C-42B4-B9CA-9F3245CB00A1}" type="presParOf" srcId="{E53A7B56-3102-4C6A-9EF3-05C13F83450D}" destId="{25E2E594-CA79-48A5-9AB7-DB051DEE2C13}" srcOrd="0" destOrd="0" presId="urn:microsoft.com/office/officeart/2005/8/layout/pyramid1"/>
    <dgm:cxn modelId="{BC797D42-5C80-4D1D-AD68-E681A7D0F40E}" type="presParOf" srcId="{E53A7B56-3102-4C6A-9EF3-05C13F83450D}" destId="{90154797-B6E2-46E7-A819-6437E79769E1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22BC2F-9E3A-40A4-A81E-BA21F8D8B720}" type="doc">
      <dgm:prSet loTypeId="urn:microsoft.com/office/officeart/2005/8/layout/h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lt-LT"/>
        </a:p>
      </dgm:t>
    </dgm:pt>
    <dgm:pt modelId="{0446C37D-0D05-4B59-AB27-86C80CC479A7}">
      <dgm:prSet phldrT="[Text]"/>
      <dgm:spPr/>
      <dgm:t>
        <a:bodyPr/>
        <a:lstStyle/>
        <a:p>
          <a:r>
            <a:rPr lang="ru-RU"/>
            <a:t>Компетенции</a:t>
          </a:r>
          <a:endParaRPr lang="lt-LT" dirty="0"/>
        </a:p>
      </dgm:t>
    </dgm:pt>
    <dgm:pt modelId="{18BB5458-CCA0-4636-A081-8B74F58C3012}" type="parTrans" cxnId="{87AEE636-FE19-47F8-8937-283D589C3112}">
      <dgm:prSet/>
      <dgm:spPr/>
      <dgm:t>
        <a:bodyPr/>
        <a:lstStyle/>
        <a:p>
          <a:endParaRPr lang="lt-LT"/>
        </a:p>
      </dgm:t>
    </dgm:pt>
    <dgm:pt modelId="{B798FAFD-A371-4F4F-A277-0761DE56E29D}" type="sibTrans" cxnId="{87AEE636-FE19-47F8-8937-283D589C3112}">
      <dgm:prSet/>
      <dgm:spPr/>
      <dgm:t>
        <a:bodyPr/>
        <a:lstStyle/>
        <a:p>
          <a:endParaRPr lang="lt-LT"/>
        </a:p>
      </dgm:t>
    </dgm:pt>
    <dgm:pt modelId="{3122B788-FEB2-4124-8BAC-67AB739F1314}">
      <dgm:prSet phldrT="[Text]"/>
      <dgm:spPr/>
      <dgm:t>
        <a:bodyPr/>
        <a:lstStyle/>
        <a:p>
          <a:r>
            <a:rPr lang="ru-RU" dirty="0"/>
            <a:t>Схожи с требованиями краткого описания работы;</a:t>
          </a:r>
          <a:endParaRPr lang="lt-LT" dirty="0"/>
        </a:p>
      </dgm:t>
    </dgm:pt>
    <dgm:pt modelId="{5D3D89AC-7E89-4BA1-9850-1D4B57BF7BC6}" type="parTrans" cxnId="{53EB9A6F-4C7A-4174-8607-4FBFB6955721}">
      <dgm:prSet/>
      <dgm:spPr/>
      <dgm:t>
        <a:bodyPr/>
        <a:lstStyle/>
        <a:p>
          <a:endParaRPr lang="lt-LT"/>
        </a:p>
      </dgm:t>
    </dgm:pt>
    <dgm:pt modelId="{AD1861F4-E052-409E-9981-87A378209906}" type="sibTrans" cxnId="{53EB9A6F-4C7A-4174-8607-4FBFB6955721}">
      <dgm:prSet/>
      <dgm:spPr/>
      <dgm:t>
        <a:bodyPr/>
        <a:lstStyle/>
        <a:p>
          <a:endParaRPr lang="lt-LT"/>
        </a:p>
      </dgm:t>
    </dgm:pt>
    <dgm:pt modelId="{1B09D5D3-B8CB-41EA-8D2A-829A75F5306B}">
      <dgm:prSet phldrT="[Text]"/>
      <dgm:spPr/>
      <dgm:t>
        <a:bodyPr/>
        <a:lstStyle/>
        <a:p>
          <a:r>
            <a:rPr lang="ru-RU" dirty="0"/>
            <a:t>Качество студента </a:t>
          </a:r>
          <a:r>
            <a:rPr lang="en-US" dirty="0"/>
            <a:t>(</a:t>
          </a:r>
          <a:r>
            <a:rPr lang="ru-RU" dirty="0"/>
            <a:t>описывает, что студент может</a:t>
          </a:r>
          <a:r>
            <a:rPr lang="en-US" dirty="0"/>
            <a:t>);</a:t>
          </a:r>
          <a:endParaRPr lang="lt-LT" dirty="0"/>
        </a:p>
      </dgm:t>
    </dgm:pt>
    <dgm:pt modelId="{53F69E73-6651-4FEE-88BC-B19CE66042EB}" type="parTrans" cxnId="{3FB12FD7-7187-4E3F-A23A-FC7A5287FC22}">
      <dgm:prSet/>
      <dgm:spPr/>
      <dgm:t>
        <a:bodyPr/>
        <a:lstStyle/>
        <a:p>
          <a:endParaRPr lang="lt-LT"/>
        </a:p>
      </dgm:t>
    </dgm:pt>
    <dgm:pt modelId="{6CBF941B-C438-4811-B8DE-68A0EB922AB1}" type="sibTrans" cxnId="{3FB12FD7-7187-4E3F-A23A-FC7A5287FC22}">
      <dgm:prSet/>
      <dgm:spPr/>
      <dgm:t>
        <a:bodyPr/>
        <a:lstStyle/>
        <a:p>
          <a:endParaRPr lang="lt-LT"/>
        </a:p>
      </dgm:t>
    </dgm:pt>
    <dgm:pt modelId="{24692F52-F0F5-499B-A8B3-06CA5DBEE39B}">
      <dgm:prSet phldrT="[Text]"/>
      <dgm:spPr/>
      <dgm:t>
        <a:bodyPr/>
        <a:lstStyle/>
        <a:p>
          <a:r>
            <a:rPr lang="en-US"/>
            <a:t> </a:t>
          </a:r>
          <a:r>
            <a:rPr lang="ru-RU"/>
            <a:t>Результаты обучения</a:t>
          </a:r>
          <a:endParaRPr lang="lt-LT" dirty="0"/>
        </a:p>
      </dgm:t>
    </dgm:pt>
    <dgm:pt modelId="{6D8EBBFC-FD81-4636-A1E2-E0B8AFA082B7}" type="parTrans" cxnId="{10BB5EBD-F66C-4B17-8D8D-B4E7EBB199CA}">
      <dgm:prSet/>
      <dgm:spPr/>
      <dgm:t>
        <a:bodyPr/>
        <a:lstStyle/>
        <a:p>
          <a:endParaRPr lang="lt-LT"/>
        </a:p>
      </dgm:t>
    </dgm:pt>
    <dgm:pt modelId="{B52A97F1-02C8-4611-991B-6D1D5C56D02F}" type="sibTrans" cxnId="{10BB5EBD-F66C-4B17-8D8D-B4E7EBB199CA}">
      <dgm:prSet/>
      <dgm:spPr/>
      <dgm:t>
        <a:bodyPr/>
        <a:lstStyle/>
        <a:p>
          <a:endParaRPr lang="lt-LT"/>
        </a:p>
      </dgm:t>
    </dgm:pt>
    <dgm:pt modelId="{9E7DEF52-CD92-417C-B284-0A653D84EBC9}">
      <dgm:prSet phldrT="[Text]"/>
      <dgm:spPr/>
      <dgm:t>
        <a:bodyPr/>
        <a:lstStyle/>
        <a:p>
          <a:r>
            <a:rPr lang="ru-RU" dirty="0"/>
            <a:t>Более длинное утверждение, описывающее измеримый результат компетенции</a:t>
          </a:r>
          <a:endParaRPr lang="lt-LT" dirty="0"/>
        </a:p>
      </dgm:t>
    </dgm:pt>
    <dgm:pt modelId="{6D35FA5E-726D-45A9-B649-F2E72620E424}" type="parTrans" cxnId="{3BEBCF80-E3A3-4DFE-8D20-8DE99EB2E1F4}">
      <dgm:prSet/>
      <dgm:spPr/>
      <dgm:t>
        <a:bodyPr/>
        <a:lstStyle/>
        <a:p>
          <a:endParaRPr lang="lt-LT"/>
        </a:p>
      </dgm:t>
    </dgm:pt>
    <dgm:pt modelId="{AD4ECACA-ABF1-4342-B325-9EDB46C18F07}" type="sibTrans" cxnId="{3BEBCF80-E3A3-4DFE-8D20-8DE99EB2E1F4}">
      <dgm:prSet/>
      <dgm:spPr/>
      <dgm:t>
        <a:bodyPr/>
        <a:lstStyle/>
        <a:p>
          <a:endParaRPr lang="lt-LT"/>
        </a:p>
      </dgm:t>
    </dgm:pt>
    <dgm:pt modelId="{1B83AC4F-EF46-4969-9A8E-4A578D5EB87B}">
      <dgm:prSet phldrT="[Text]"/>
      <dgm:spPr/>
      <dgm:t>
        <a:bodyPr/>
        <a:lstStyle/>
        <a:p>
          <a:r>
            <a:rPr lang="ru-RU" dirty="0"/>
            <a:t>Указывают для какого уровня была разработана компетенция в рамках программы</a:t>
          </a:r>
          <a:endParaRPr lang="lt-LT" dirty="0"/>
        </a:p>
      </dgm:t>
    </dgm:pt>
    <dgm:pt modelId="{EB486651-F08C-4134-9CD6-4A695BA3C140}" type="parTrans" cxnId="{BD233199-343C-4B80-B5B9-778DA0FC5F55}">
      <dgm:prSet/>
      <dgm:spPr/>
      <dgm:t>
        <a:bodyPr/>
        <a:lstStyle/>
        <a:p>
          <a:endParaRPr lang="lt-LT"/>
        </a:p>
      </dgm:t>
    </dgm:pt>
    <dgm:pt modelId="{69CAAACC-06F7-49FE-A032-2BDBA817A464}" type="sibTrans" cxnId="{BD233199-343C-4B80-B5B9-778DA0FC5F55}">
      <dgm:prSet/>
      <dgm:spPr/>
      <dgm:t>
        <a:bodyPr/>
        <a:lstStyle/>
        <a:p>
          <a:endParaRPr lang="lt-LT"/>
        </a:p>
      </dgm:t>
    </dgm:pt>
    <dgm:pt modelId="{D9564F34-A9ED-4F88-AD3A-404548584844}">
      <dgm:prSet phldrT="[Text]"/>
      <dgm:spPr/>
      <dgm:t>
        <a:bodyPr/>
        <a:lstStyle/>
        <a:p>
          <a:r>
            <a:rPr lang="ru-RU" dirty="0"/>
            <a:t>Содержат информацию о контексте, в котором применяется компетенция</a:t>
          </a:r>
          <a:endParaRPr lang="lt-LT" dirty="0"/>
        </a:p>
      </dgm:t>
    </dgm:pt>
    <dgm:pt modelId="{69B0960D-F2DD-4EE4-8003-0CD11D44541B}" type="parTrans" cxnId="{F76D55CD-C5ED-49C3-9FFC-21EF974C602B}">
      <dgm:prSet/>
      <dgm:spPr/>
      <dgm:t>
        <a:bodyPr/>
        <a:lstStyle/>
        <a:p>
          <a:endParaRPr lang="lt-LT"/>
        </a:p>
      </dgm:t>
    </dgm:pt>
    <dgm:pt modelId="{AAC5B5B7-0FFF-4F7F-9629-406CDA02F611}" type="sibTrans" cxnId="{F76D55CD-C5ED-49C3-9FFC-21EF974C602B}">
      <dgm:prSet/>
      <dgm:spPr/>
      <dgm:t>
        <a:bodyPr/>
        <a:lstStyle/>
        <a:p>
          <a:endParaRPr lang="lt-LT"/>
        </a:p>
      </dgm:t>
    </dgm:pt>
    <dgm:pt modelId="{ED69E6FD-960F-4451-83CA-F920064EA13D}" type="pres">
      <dgm:prSet presAssocID="{9B22BC2F-9E3A-40A4-A81E-BA21F8D8B72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B18251D-A237-4FF8-888D-43E6D1821A91}" type="pres">
      <dgm:prSet presAssocID="{0446C37D-0D05-4B59-AB27-86C80CC479A7}" presName="composite" presStyleCnt="0"/>
      <dgm:spPr/>
    </dgm:pt>
    <dgm:pt modelId="{0FC0DD59-666B-4E6A-BEB8-FD55775F7504}" type="pres">
      <dgm:prSet presAssocID="{0446C37D-0D05-4B59-AB27-86C80CC479A7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599278-C033-4478-9824-FB01F9C52E6A}" type="pres">
      <dgm:prSet presAssocID="{0446C37D-0D05-4B59-AB27-86C80CC479A7}" presName="desTx" presStyleLbl="alignAccFollowNode1" presStyleIdx="0" presStyleCnt="2" custLinFactNeighborX="-657" custLinFactNeighborY="-2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AF910F-417B-4BD7-9D16-7FB63E9F778D}" type="pres">
      <dgm:prSet presAssocID="{B798FAFD-A371-4F4F-A277-0761DE56E29D}" presName="space" presStyleCnt="0"/>
      <dgm:spPr/>
    </dgm:pt>
    <dgm:pt modelId="{77DDCC06-E3B8-4B87-B6E7-EFE09C95B80C}" type="pres">
      <dgm:prSet presAssocID="{24692F52-F0F5-499B-A8B3-06CA5DBEE39B}" presName="composite" presStyleCnt="0"/>
      <dgm:spPr/>
    </dgm:pt>
    <dgm:pt modelId="{AB721241-0482-4970-A159-90257E910C62}" type="pres">
      <dgm:prSet presAssocID="{24692F52-F0F5-499B-A8B3-06CA5DBEE39B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BCBE5C-068F-4656-8E01-80751B7F8F02}" type="pres">
      <dgm:prSet presAssocID="{24692F52-F0F5-499B-A8B3-06CA5DBEE39B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7AEE636-FE19-47F8-8937-283D589C3112}" srcId="{9B22BC2F-9E3A-40A4-A81E-BA21F8D8B720}" destId="{0446C37D-0D05-4B59-AB27-86C80CC479A7}" srcOrd="0" destOrd="0" parTransId="{18BB5458-CCA0-4636-A081-8B74F58C3012}" sibTransId="{B798FAFD-A371-4F4F-A277-0761DE56E29D}"/>
    <dgm:cxn modelId="{395A8E1F-66EF-4125-8213-29489CC01866}" type="presOf" srcId="{1B09D5D3-B8CB-41EA-8D2A-829A75F5306B}" destId="{8B599278-C033-4478-9824-FB01F9C52E6A}" srcOrd="0" destOrd="1" presId="urn:microsoft.com/office/officeart/2005/8/layout/hList1"/>
    <dgm:cxn modelId="{3FB12FD7-7187-4E3F-A23A-FC7A5287FC22}" srcId="{0446C37D-0D05-4B59-AB27-86C80CC479A7}" destId="{1B09D5D3-B8CB-41EA-8D2A-829A75F5306B}" srcOrd="1" destOrd="0" parTransId="{53F69E73-6651-4FEE-88BC-B19CE66042EB}" sibTransId="{6CBF941B-C438-4811-B8DE-68A0EB922AB1}"/>
    <dgm:cxn modelId="{545B404D-EF6F-4EFD-B1F5-C02B883763E1}" type="presOf" srcId="{0446C37D-0D05-4B59-AB27-86C80CC479A7}" destId="{0FC0DD59-666B-4E6A-BEB8-FD55775F7504}" srcOrd="0" destOrd="0" presId="urn:microsoft.com/office/officeart/2005/8/layout/hList1"/>
    <dgm:cxn modelId="{10BB5EBD-F66C-4B17-8D8D-B4E7EBB199CA}" srcId="{9B22BC2F-9E3A-40A4-A81E-BA21F8D8B720}" destId="{24692F52-F0F5-499B-A8B3-06CA5DBEE39B}" srcOrd="1" destOrd="0" parTransId="{6D8EBBFC-FD81-4636-A1E2-E0B8AFA082B7}" sibTransId="{B52A97F1-02C8-4611-991B-6D1D5C56D02F}"/>
    <dgm:cxn modelId="{BD233199-343C-4B80-B5B9-778DA0FC5F55}" srcId="{24692F52-F0F5-499B-A8B3-06CA5DBEE39B}" destId="{1B83AC4F-EF46-4969-9A8E-4A578D5EB87B}" srcOrd="1" destOrd="0" parTransId="{EB486651-F08C-4134-9CD6-4A695BA3C140}" sibTransId="{69CAAACC-06F7-49FE-A032-2BDBA817A464}"/>
    <dgm:cxn modelId="{9305ADA4-4006-49EE-8AB3-0ECCEA0EA913}" type="presOf" srcId="{1B83AC4F-EF46-4969-9A8E-4A578D5EB87B}" destId="{45BCBE5C-068F-4656-8E01-80751B7F8F02}" srcOrd="0" destOrd="1" presId="urn:microsoft.com/office/officeart/2005/8/layout/hList1"/>
    <dgm:cxn modelId="{53EB9A6F-4C7A-4174-8607-4FBFB6955721}" srcId="{0446C37D-0D05-4B59-AB27-86C80CC479A7}" destId="{3122B788-FEB2-4124-8BAC-67AB739F1314}" srcOrd="0" destOrd="0" parTransId="{5D3D89AC-7E89-4BA1-9850-1D4B57BF7BC6}" sibTransId="{AD1861F4-E052-409E-9981-87A378209906}"/>
    <dgm:cxn modelId="{2BCB3453-4526-49FF-97C8-D30E54E58616}" type="presOf" srcId="{3122B788-FEB2-4124-8BAC-67AB739F1314}" destId="{8B599278-C033-4478-9824-FB01F9C52E6A}" srcOrd="0" destOrd="0" presId="urn:microsoft.com/office/officeart/2005/8/layout/hList1"/>
    <dgm:cxn modelId="{EFC14CCD-CF30-4DD6-A1AB-9725801929D4}" type="presOf" srcId="{24692F52-F0F5-499B-A8B3-06CA5DBEE39B}" destId="{AB721241-0482-4970-A159-90257E910C62}" srcOrd="0" destOrd="0" presId="urn:microsoft.com/office/officeart/2005/8/layout/hList1"/>
    <dgm:cxn modelId="{F76D55CD-C5ED-49C3-9FFC-21EF974C602B}" srcId="{0446C37D-0D05-4B59-AB27-86C80CC479A7}" destId="{D9564F34-A9ED-4F88-AD3A-404548584844}" srcOrd="2" destOrd="0" parTransId="{69B0960D-F2DD-4EE4-8003-0CD11D44541B}" sibTransId="{AAC5B5B7-0FFF-4F7F-9629-406CDA02F611}"/>
    <dgm:cxn modelId="{BD0EED07-3590-4E38-BE6D-26299356AE44}" type="presOf" srcId="{D9564F34-A9ED-4F88-AD3A-404548584844}" destId="{8B599278-C033-4478-9824-FB01F9C52E6A}" srcOrd="0" destOrd="2" presId="urn:microsoft.com/office/officeart/2005/8/layout/hList1"/>
    <dgm:cxn modelId="{D0513CDC-DB63-4116-8BE8-3CA4E1C4B64A}" type="presOf" srcId="{9B22BC2F-9E3A-40A4-A81E-BA21F8D8B720}" destId="{ED69E6FD-960F-4451-83CA-F920064EA13D}" srcOrd="0" destOrd="0" presId="urn:microsoft.com/office/officeart/2005/8/layout/hList1"/>
    <dgm:cxn modelId="{3BEBCF80-E3A3-4DFE-8D20-8DE99EB2E1F4}" srcId="{24692F52-F0F5-499B-A8B3-06CA5DBEE39B}" destId="{9E7DEF52-CD92-417C-B284-0A653D84EBC9}" srcOrd="0" destOrd="0" parTransId="{6D35FA5E-726D-45A9-B649-F2E72620E424}" sibTransId="{AD4ECACA-ABF1-4342-B325-9EDB46C18F07}"/>
    <dgm:cxn modelId="{AC6493CD-0AD1-4AD2-84C8-989A66C66CA4}" type="presOf" srcId="{9E7DEF52-CD92-417C-B284-0A653D84EBC9}" destId="{45BCBE5C-068F-4656-8E01-80751B7F8F02}" srcOrd="0" destOrd="0" presId="urn:microsoft.com/office/officeart/2005/8/layout/hList1"/>
    <dgm:cxn modelId="{D438B532-2A23-420A-9B08-E72951BDA9D5}" type="presParOf" srcId="{ED69E6FD-960F-4451-83CA-F920064EA13D}" destId="{FB18251D-A237-4FF8-888D-43E6D1821A91}" srcOrd="0" destOrd="0" presId="urn:microsoft.com/office/officeart/2005/8/layout/hList1"/>
    <dgm:cxn modelId="{8C4DE1B8-7A18-46EA-B763-76369869FEFD}" type="presParOf" srcId="{FB18251D-A237-4FF8-888D-43E6D1821A91}" destId="{0FC0DD59-666B-4E6A-BEB8-FD55775F7504}" srcOrd="0" destOrd="0" presId="urn:microsoft.com/office/officeart/2005/8/layout/hList1"/>
    <dgm:cxn modelId="{1D15632F-4D10-4C61-A7F5-8A2B55DE2D0C}" type="presParOf" srcId="{FB18251D-A237-4FF8-888D-43E6D1821A91}" destId="{8B599278-C033-4478-9824-FB01F9C52E6A}" srcOrd="1" destOrd="0" presId="urn:microsoft.com/office/officeart/2005/8/layout/hList1"/>
    <dgm:cxn modelId="{928F1B45-FFDC-4156-ACA9-CC37DFFF1885}" type="presParOf" srcId="{ED69E6FD-960F-4451-83CA-F920064EA13D}" destId="{DAAF910F-417B-4BD7-9D16-7FB63E9F778D}" srcOrd="1" destOrd="0" presId="urn:microsoft.com/office/officeart/2005/8/layout/hList1"/>
    <dgm:cxn modelId="{47CC2B0F-1D77-4379-9D4B-40A0BC6E2B9B}" type="presParOf" srcId="{ED69E6FD-960F-4451-83CA-F920064EA13D}" destId="{77DDCC06-E3B8-4B87-B6E7-EFE09C95B80C}" srcOrd="2" destOrd="0" presId="urn:microsoft.com/office/officeart/2005/8/layout/hList1"/>
    <dgm:cxn modelId="{665EEC77-CE61-404F-AA94-61DECEA36B99}" type="presParOf" srcId="{77DDCC06-E3B8-4B87-B6E7-EFE09C95B80C}" destId="{AB721241-0482-4970-A159-90257E910C62}" srcOrd="0" destOrd="0" presId="urn:microsoft.com/office/officeart/2005/8/layout/hList1"/>
    <dgm:cxn modelId="{02F2A28C-4068-44CF-8653-4CA7E8C3AF5A}" type="presParOf" srcId="{77DDCC06-E3B8-4B87-B6E7-EFE09C95B80C}" destId="{45BCBE5C-068F-4656-8E01-80751B7F8F0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CE4B9C9-873D-49A4-B115-860E844950D6}" type="doc">
      <dgm:prSet loTypeId="urn:microsoft.com/office/officeart/2005/8/layout/chevron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lt-LT"/>
        </a:p>
      </dgm:t>
    </dgm:pt>
    <dgm:pt modelId="{FC7EB2F6-64E2-4D84-9007-B06C4A326417}">
      <dgm:prSet phldrT="[Text]" custT="1"/>
      <dgm:spPr/>
      <dgm:t>
        <a:bodyPr/>
        <a:lstStyle/>
        <a:p>
          <a:r>
            <a:rPr lang="ru-RU" sz="1600"/>
            <a:t>Глагол</a:t>
          </a:r>
          <a:endParaRPr lang="lt-LT" sz="1600" dirty="0"/>
        </a:p>
      </dgm:t>
    </dgm:pt>
    <dgm:pt modelId="{5206DDB3-B691-4B4F-A0A0-83F763AF5DBA}" type="parTrans" cxnId="{3B18181C-4190-461E-A47D-C26602E86991}">
      <dgm:prSet/>
      <dgm:spPr/>
      <dgm:t>
        <a:bodyPr/>
        <a:lstStyle/>
        <a:p>
          <a:endParaRPr lang="lt-LT"/>
        </a:p>
      </dgm:t>
    </dgm:pt>
    <dgm:pt modelId="{CBDCE23D-31B9-4710-8AD8-82B5885560D4}" type="sibTrans" cxnId="{3B18181C-4190-461E-A47D-C26602E86991}">
      <dgm:prSet/>
      <dgm:spPr/>
      <dgm:t>
        <a:bodyPr/>
        <a:lstStyle/>
        <a:p>
          <a:endParaRPr lang="lt-LT"/>
        </a:p>
      </dgm:t>
    </dgm:pt>
    <dgm:pt modelId="{AA6FF65A-2CA6-46B2-8DFB-6A9060DE83FE}">
      <dgm:prSet phldrT="[Text]"/>
      <dgm:spPr/>
      <dgm:t>
        <a:bodyPr/>
        <a:lstStyle/>
        <a:p>
          <a:r>
            <a:rPr lang="ru-RU" dirty="0"/>
            <a:t>Использую ли я активный глагол в начале каждого результата</a:t>
          </a:r>
          <a:r>
            <a:rPr lang="en-GB" dirty="0"/>
            <a:t>?</a:t>
          </a:r>
          <a:endParaRPr lang="lt-LT" dirty="0"/>
        </a:p>
      </dgm:t>
    </dgm:pt>
    <dgm:pt modelId="{CB9D7DA4-7F8E-4EAE-A51E-4414F2C9CDE0}" type="parTrans" cxnId="{6F433DF8-116A-442F-9058-822C7B1CCB91}">
      <dgm:prSet/>
      <dgm:spPr/>
      <dgm:t>
        <a:bodyPr/>
        <a:lstStyle/>
        <a:p>
          <a:endParaRPr lang="lt-LT"/>
        </a:p>
      </dgm:t>
    </dgm:pt>
    <dgm:pt modelId="{C9163257-1410-4E87-B319-AC1ADC9B15E4}" type="sibTrans" cxnId="{6F433DF8-116A-442F-9058-822C7B1CCB91}">
      <dgm:prSet/>
      <dgm:spPr/>
      <dgm:t>
        <a:bodyPr/>
        <a:lstStyle/>
        <a:p>
          <a:endParaRPr lang="lt-LT"/>
        </a:p>
      </dgm:t>
    </dgm:pt>
    <dgm:pt modelId="{951A5FF4-8738-46F2-8EB9-0762573760F4}">
      <dgm:prSet phldrT="[Text]" custT="1"/>
      <dgm:spPr/>
      <dgm:t>
        <a:bodyPr/>
        <a:lstStyle/>
        <a:p>
          <a:r>
            <a:rPr lang="ru-RU" sz="1600"/>
            <a:t>Термины</a:t>
          </a:r>
          <a:endParaRPr lang="lt-LT" sz="1600" dirty="0"/>
        </a:p>
      </dgm:t>
    </dgm:pt>
    <dgm:pt modelId="{AB552FC2-F3A4-4561-81E2-2887DF301F7D}" type="parTrans" cxnId="{DBE716AF-BF3A-423C-93A8-D3CCE4413BEE}">
      <dgm:prSet/>
      <dgm:spPr/>
      <dgm:t>
        <a:bodyPr/>
        <a:lstStyle/>
        <a:p>
          <a:endParaRPr lang="lt-LT"/>
        </a:p>
      </dgm:t>
    </dgm:pt>
    <dgm:pt modelId="{C81C4C38-FC8D-4FE1-A7E8-C7591F356EF0}" type="sibTrans" cxnId="{DBE716AF-BF3A-423C-93A8-D3CCE4413BEE}">
      <dgm:prSet/>
      <dgm:spPr/>
      <dgm:t>
        <a:bodyPr/>
        <a:lstStyle/>
        <a:p>
          <a:endParaRPr lang="lt-LT"/>
        </a:p>
      </dgm:t>
    </dgm:pt>
    <dgm:pt modelId="{AE51141F-FF4E-4A66-A7AD-B7FC0438079C}">
      <dgm:prSet phldrT="[Text]"/>
      <dgm:spPr/>
      <dgm:t>
        <a:bodyPr/>
        <a:lstStyle/>
        <a:p>
          <a:r>
            <a:rPr lang="ru-RU" dirty="0"/>
            <a:t>Избегаю ли я терминов, таких как </a:t>
          </a:r>
          <a:r>
            <a:rPr lang="ru-RU" i="1" dirty="0"/>
            <a:t>знать</a:t>
          </a:r>
          <a:r>
            <a:rPr lang="en-IE" dirty="0"/>
            <a:t>, </a:t>
          </a:r>
          <a:r>
            <a:rPr lang="ru-RU" i="1" dirty="0"/>
            <a:t>понимать</a:t>
          </a:r>
          <a:r>
            <a:rPr lang="en-IE" dirty="0"/>
            <a:t>, </a:t>
          </a:r>
          <a:r>
            <a:rPr lang="ru-RU" i="1" dirty="0"/>
            <a:t>изучать</a:t>
          </a:r>
          <a:r>
            <a:rPr lang="en-IE" dirty="0"/>
            <a:t>, </a:t>
          </a:r>
          <a:r>
            <a:rPr lang="ru-RU" i="1" dirty="0"/>
            <a:t>быть в курсе</a:t>
          </a:r>
          <a:r>
            <a:rPr lang="en-IE" dirty="0"/>
            <a:t>, </a:t>
          </a:r>
          <a:r>
            <a:rPr lang="ru-RU" i="1" dirty="0"/>
            <a:t>подвергаться воздействию</a:t>
          </a:r>
          <a:r>
            <a:rPr lang="en-IE" dirty="0"/>
            <a:t>, </a:t>
          </a:r>
          <a:r>
            <a:rPr lang="ru-RU" i="1" dirty="0"/>
            <a:t>быть знакомым с…</a:t>
          </a:r>
          <a:r>
            <a:rPr lang="en-IE" dirty="0"/>
            <a:t>, </a:t>
          </a:r>
          <a:r>
            <a:rPr lang="ru-RU" i="1" dirty="0"/>
            <a:t>сознавать </a:t>
          </a:r>
          <a:r>
            <a:rPr lang="ru-RU" dirty="0"/>
            <a:t>и</a:t>
          </a:r>
          <a:r>
            <a:rPr lang="en-IE" dirty="0"/>
            <a:t> </a:t>
          </a:r>
          <a:r>
            <a:rPr lang="ru-RU" i="1" dirty="0"/>
            <a:t>ценить</a:t>
          </a:r>
          <a:r>
            <a:rPr lang="en-GB" dirty="0"/>
            <a:t>?</a:t>
          </a:r>
          <a:endParaRPr lang="lt-LT" dirty="0"/>
        </a:p>
      </dgm:t>
    </dgm:pt>
    <dgm:pt modelId="{AF77DF83-1E9D-4249-BA67-822FEE7C682D}" type="parTrans" cxnId="{93A48942-F798-44FB-9DC4-DC1B3C63D6FD}">
      <dgm:prSet/>
      <dgm:spPr/>
      <dgm:t>
        <a:bodyPr/>
        <a:lstStyle/>
        <a:p>
          <a:endParaRPr lang="lt-LT"/>
        </a:p>
      </dgm:t>
    </dgm:pt>
    <dgm:pt modelId="{7FE62033-932D-4A20-A560-BC67F5DE13A0}" type="sibTrans" cxnId="{93A48942-F798-44FB-9DC4-DC1B3C63D6FD}">
      <dgm:prSet/>
      <dgm:spPr/>
      <dgm:t>
        <a:bodyPr/>
        <a:lstStyle/>
        <a:p>
          <a:endParaRPr lang="lt-LT"/>
        </a:p>
      </dgm:t>
    </dgm:pt>
    <dgm:pt modelId="{2DEC22C6-A6E5-40AC-B1A4-27492F33DF87}">
      <dgm:prSet phldrT="[Text]"/>
      <dgm:spPr/>
      <dgm:t>
        <a:bodyPr/>
        <a:lstStyle/>
        <a:p>
          <a:r>
            <a:rPr lang="ru-RU" dirty="0"/>
            <a:t>Включил ли я результаты обучения из уровней системы Блума</a:t>
          </a:r>
          <a:r>
            <a:rPr lang="en-GB" dirty="0"/>
            <a:t>? (</a:t>
          </a:r>
          <a:r>
            <a:rPr lang="ru-RU" dirty="0"/>
            <a:t>когнитивная область</a:t>
          </a:r>
          <a:r>
            <a:rPr lang="en-GB" dirty="0"/>
            <a:t>: </a:t>
          </a:r>
          <a:r>
            <a:rPr lang="ru-RU" dirty="0"/>
            <a:t>знание</a:t>
          </a:r>
          <a:r>
            <a:rPr lang="en-GB" dirty="0"/>
            <a:t>, </a:t>
          </a:r>
          <a:r>
            <a:rPr lang="ru-RU" dirty="0"/>
            <a:t>понимание</a:t>
          </a:r>
          <a:r>
            <a:rPr lang="en-GB" dirty="0"/>
            <a:t>, </a:t>
          </a:r>
          <a:r>
            <a:rPr lang="ru-RU" dirty="0"/>
            <a:t>применение</a:t>
          </a:r>
          <a:r>
            <a:rPr lang="en-GB" dirty="0"/>
            <a:t>, </a:t>
          </a:r>
          <a:r>
            <a:rPr lang="ru-RU" dirty="0"/>
            <a:t>анализ</a:t>
          </a:r>
          <a:r>
            <a:rPr lang="en-GB" dirty="0"/>
            <a:t>, </a:t>
          </a:r>
          <a:r>
            <a:rPr lang="ru-RU" dirty="0"/>
            <a:t>синтез</a:t>
          </a:r>
          <a:r>
            <a:rPr lang="en-GB" dirty="0"/>
            <a:t>, </a:t>
          </a:r>
          <a:r>
            <a:rPr lang="ru-RU" dirty="0"/>
            <a:t>оценка</a:t>
          </a:r>
          <a:r>
            <a:rPr lang="en-GB" dirty="0"/>
            <a:t> </a:t>
          </a:r>
          <a:r>
            <a:rPr lang="ru-RU" dirty="0"/>
            <a:t>И</a:t>
          </a:r>
          <a:r>
            <a:rPr lang="en-GB" dirty="0"/>
            <a:t> </a:t>
          </a:r>
          <a:r>
            <a:rPr lang="ru-RU" dirty="0"/>
            <a:t>аффективная область</a:t>
          </a:r>
          <a:r>
            <a:rPr lang="en-GB" dirty="0"/>
            <a:t>: </a:t>
          </a:r>
          <a:r>
            <a:rPr lang="ru-RU" dirty="0"/>
            <a:t>отношение</a:t>
          </a:r>
          <a:r>
            <a:rPr lang="en-GB" dirty="0"/>
            <a:t>)</a:t>
          </a:r>
          <a:endParaRPr lang="lt-LT" dirty="0"/>
        </a:p>
      </dgm:t>
    </dgm:pt>
    <dgm:pt modelId="{D89E0E45-1EF1-4405-9090-D5831E010ACE}" type="parTrans" cxnId="{25E2AAA0-AA9B-466F-905F-0BED1CEA3043}">
      <dgm:prSet/>
      <dgm:spPr/>
      <dgm:t>
        <a:bodyPr/>
        <a:lstStyle/>
        <a:p>
          <a:endParaRPr lang="lt-LT"/>
        </a:p>
      </dgm:t>
    </dgm:pt>
    <dgm:pt modelId="{4DF8A5C7-E01A-4176-A08B-CE1CA6F414AD}" type="sibTrans" cxnId="{25E2AAA0-AA9B-466F-905F-0BED1CEA3043}">
      <dgm:prSet/>
      <dgm:spPr/>
      <dgm:t>
        <a:bodyPr/>
        <a:lstStyle/>
        <a:p>
          <a:endParaRPr lang="lt-LT"/>
        </a:p>
      </dgm:t>
    </dgm:pt>
    <dgm:pt modelId="{8CA973B6-AA08-418A-83C6-1D7BB0459486}">
      <dgm:prSet phldrT="[Text]" custT="1"/>
      <dgm:spPr/>
      <dgm:t>
        <a:bodyPr/>
        <a:lstStyle/>
        <a:p>
          <a:r>
            <a:rPr lang="ru-RU" sz="1800"/>
            <a:t>Пригод-ность</a:t>
          </a:r>
          <a:endParaRPr lang="lt-LT" sz="1800" dirty="0"/>
        </a:p>
      </dgm:t>
    </dgm:pt>
    <dgm:pt modelId="{ED01638F-8F35-4763-BF44-15E01C30275D}" type="parTrans" cxnId="{9820BED2-1F75-42B6-B5B8-CA8279D5ABE3}">
      <dgm:prSet/>
      <dgm:spPr/>
      <dgm:t>
        <a:bodyPr/>
        <a:lstStyle/>
        <a:p>
          <a:endParaRPr lang="lt-LT"/>
        </a:p>
      </dgm:t>
    </dgm:pt>
    <dgm:pt modelId="{072977F9-E38E-4386-9E10-F9640CD4B513}" type="sibTrans" cxnId="{9820BED2-1F75-42B6-B5B8-CA8279D5ABE3}">
      <dgm:prSet/>
      <dgm:spPr/>
      <dgm:t>
        <a:bodyPr/>
        <a:lstStyle/>
        <a:p>
          <a:endParaRPr lang="lt-LT"/>
        </a:p>
      </dgm:t>
    </dgm:pt>
    <dgm:pt modelId="{B609E424-1F26-4553-ADDB-1155019A4B02}">
      <dgm:prSet phldrT="[Text]" custT="1"/>
      <dgm:spPr/>
      <dgm:t>
        <a:bodyPr/>
        <a:lstStyle/>
        <a:p>
          <a:r>
            <a:rPr lang="ru-RU" sz="1600"/>
            <a:t>Оценка</a:t>
          </a:r>
          <a:endParaRPr lang="lt-LT" sz="1400" dirty="0"/>
        </a:p>
      </dgm:t>
    </dgm:pt>
    <dgm:pt modelId="{4A0359F4-EC14-4776-ADBC-9AE8345ED6CE}" type="parTrans" cxnId="{88BB5899-C691-4FDE-A120-998C1615F3B5}">
      <dgm:prSet/>
      <dgm:spPr/>
      <dgm:t>
        <a:bodyPr/>
        <a:lstStyle/>
        <a:p>
          <a:endParaRPr lang="lt-LT"/>
        </a:p>
      </dgm:t>
    </dgm:pt>
    <dgm:pt modelId="{1CC37C84-5225-4FC8-ADF5-DB159B869CF0}" type="sibTrans" cxnId="{88BB5899-C691-4FDE-A120-998C1615F3B5}">
      <dgm:prSet/>
      <dgm:spPr/>
      <dgm:t>
        <a:bodyPr/>
        <a:lstStyle/>
        <a:p>
          <a:endParaRPr lang="lt-LT"/>
        </a:p>
      </dgm:t>
    </dgm:pt>
    <dgm:pt modelId="{1011ECE5-D218-4121-A5B7-9E0912A9F906}">
      <dgm:prSet/>
      <dgm:spPr/>
      <dgm:t>
        <a:bodyPr/>
        <a:lstStyle/>
        <a:p>
          <a:r>
            <a:rPr lang="ru-RU" dirty="0"/>
            <a:t>Подлежат ли результаты наблюдению и оценке</a:t>
          </a:r>
          <a:r>
            <a:rPr lang="en-GB" dirty="0"/>
            <a:t>?</a:t>
          </a:r>
          <a:endParaRPr lang="lt-LT" dirty="0"/>
        </a:p>
      </dgm:t>
    </dgm:pt>
    <dgm:pt modelId="{C6AF0BDD-BF66-4F41-B39F-B484152D2077}" type="parTrans" cxnId="{63965ED9-B4BB-4119-981F-2F3D573AF2BB}">
      <dgm:prSet/>
      <dgm:spPr/>
      <dgm:t>
        <a:bodyPr/>
        <a:lstStyle/>
        <a:p>
          <a:endParaRPr lang="lt-LT"/>
        </a:p>
      </dgm:t>
    </dgm:pt>
    <dgm:pt modelId="{9172F64D-86AE-415D-AF6B-635FA5373CE3}" type="sibTrans" cxnId="{63965ED9-B4BB-4119-981F-2F3D573AF2BB}">
      <dgm:prSet/>
      <dgm:spPr/>
      <dgm:t>
        <a:bodyPr/>
        <a:lstStyle/>
        <a:p>
          <a:endParaRPr lang="lt-LT"/>
        </a:p>
      </dgm:t>
    </dgm:pt>
    <dgm:pt modelId="{1316F218-1111-43B2-9D04-0CAF6E606A05}">
      <dgm:prSet/>
      <dgm:spPr/>
      <dgm:t>
        <a:bodyPr/>
        <a:lstStyle/>
        <a:p>
          <a:r>
            <a:rPr lang="ru-RU" dirty="0"/>
            <a:t>Подходят ли все результаты в рамках целей и содержания модуля</a:t>
          </a:r>
          <a:r>
            <a:rPr lang="en-GB" dirty="0"/>
            <a:t>?</a:t>
          </a:r>
          <a:endParaRPr lang="lt-LT" dirty="0"/>
        </a:p>
      </dgm:t>
    </dgm:pt>
    <dgm:pt modelId="{D67AB687-878A-40EA-895A-D80CACF0135B}" type="parTrans" cxnId="{1BF07822-2524-4523-8B7C-0BEE2486DEDC}">
      <dgm:prSet/>
      <dgm:spPr/>
      <dgm:t>
        <a:bodyPr/>
        <a:lstStyle/>
        <a:p>
          <a:endParaRPr lang="lt-LT"/>
        </a:p>
      </dgm:t>
    </dgm:pt>
    <dgm:pt modelId="{A0EE5C08-8D54-49A6-A0BD-A74476616F1A}" type="sibTrans" cxnId="{1BF07822-2524-4523-8B7C-0BEE2486DEDC}">
      <dgm:prSet/>
      <dgm:spPr/>
      <dgm:t>
        <a:bodyPr/>
        <a:lstStyle/>
        <a:p>
          <a:endParaRPr lang="lt-LT"/>
        </a:p>
      </dgm:t>
    </dgm:pt>
    <dgm:pt modelId="{BEAB5F1B-35D3-473E-B656-116046CEB085}">
      <dgm:prSet phldrT="[Text]" custT="1"/>
      <dgm:spPr/>
      <dgm:t>
        <a:bodyPr/>
        <a:lstStyle/>
        <a:p>
          <a:r>
            <a:rPr lang="ru-RU" sz="1400"/>
            <a:t>Уровень</a:t>
          </a:r>
          <a:endParaRPr lang="lt-LT" sz="1400" dirty="0"/>
        </a:p>
      </dgm:t>
    </dgm:pt>
    <dgm:pt modelId="{D2543305-DE76-4431-8F73-BA8CA5794323}" type="sibTrans" cxnId="{61B257F7-8F61-4D7C-BE24-D952FBB01EE8}">
      <dgm:prSet/>
      <dgm:spPr/>
      <dgm:t>
        <a:bodyPr/>
        <a:lstStyle/>
        <a:p>
          <a:endParaRPr lang="lt-LT"/>
        </a:p>
      </dgm:t>
    </dgm:pt>
    <dgm:pt modelId="{A1B4EEFB-0B1E-45CE-8510-59717F72BBB4}" type="parTrans" cxnId="{61B257F7-8F61-4D7C-BE24-D952FBB01EE8}">
      <dgm:prSet/>
      <dgm:spPr/>
      <dgm:t>
        <a:bodyPr/>
        <a:lstStyle/>
        <a:p>
          <a:endParaRPr lang="lt-LT"/>
        </a:p>
      </dgm:t>
    </dgm:pt>
    <dgm:pt modelId="{499F717B-31EB-42B1-AA31-2239D429B5DB}" type="pres">
      <dgm:prSet presAssocID="{ACE4B9C9-873D-49A4-B115-860E844950D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C088E25-AB3F-4178-BDF0-F43E3E9EF14A}" type="pres">
      <dgm:prSet presAssocID="{FC7EB2F6-64E2-4D84-9007-B06C4A326417}" presName="composite" presStyleCnt="0"/>
      <dgm:spPr/>
    </dgm:pt>
    <dgm:pt modelId="{FBCB61DA-92C4-4B4F-9961-9935CEF399A4}" type="pres">
      <dgm:prSet presAssocID="{FC7EB2F6-64E2-4D84-9007-B06C4A326417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00B659-71F6-406C-A55F-00D1EF7733C4}" type="pres">
      <dgm:prSet presAssocID="{FC7EB2F6-64E2-4D84-9007-B06C4A326417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89118C-EB1D-45A5-B90F-9B247A6943B6}" type="pres">
      <dgm:prSet presAssocID="{CBDCE23D-31B9-4710-8AD8-82B5885560D4}" presName="sp" presStyleCnt="0"/>
      <dgm:spPr/>
    </dgm:pt>
    <dgm:pt modelId="{3B8FF9E4-CECE-44CC-9966-414103AA2B7E}" type="pres">
      <dgm:prSet presAssocID="{951A5FF4-8738-46F2-8EB9-0762573760F4}" presName="composite" presStyleCnt="0"/>
      <dgm:spPr/>
    </dgm:pt>
    <dgm:pt modelId="{1872BA88-75D4-40AE-B121-339588AB2006}" type="pres">
      <dgm:prSet presAssocID="{951A5FF4-8738-46F2-8EB9-0762573760F4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C27AA3-71D7-46B9-9404-86C38A21ECF2}" type="pres">
      <dgm:prSet presAssocID="{951A5FF4-8738-46F2-8EB9-0762573760F4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0D6E46-5029-4EF7-8AFF-D9C90F4C0AEE}" type="pres">
      <dgm:prSet presAssocID="{C81C4C38-FC8D-4FE1-A7E8-C7591F356EF0}" presName="sp" presStyleCnt="0"/>
      <dgm:spPr/>
    </dgm:pt>
    <dgm:pt modelId="{690A4575-A2EE-4C9E-BAE0-B2297194E68A}" type="pres">
      <dgm:prSet presAssocID="{BEAB5F1B-35D3-473E-B656-116046CEB085}" presName="composite" presStyleCnt="0"/>
      <dgm:spPr/>
    </dgm:pt>
    <dgm:pt modelId="{E5EC5A40-52C6-49B8-AFE5-AAE6DF3F1DA7}" type="pres">
      <dgm:prSet presAssocID="{BEAB5F1B-35D3-473E-B656-116046CEB085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AA0441-4866-4176-B0DA-9AA295BB1B82}" type="pres">
      <dgm:prSet presAssocID="{BEAB5F1B-35D3-473E-B656-116046CEB085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8743D8-5266-43B8-A940-DD08BF411BE6}" type="pres">
      <dgm:prSet presAssocID="{D2543305-DE76-4431-8F73-BA8CA5794323}" presName="sp" presStyleCnt="0"/>
      <dgm:spPr/>
    </dgm:pt>
    <dgm:pt modelId="{E294075E-EEFF-4368-8B02-5AA6CDA5708B}" type="pres">
      <dgm:prSet presAssocID="{B609E424-1F26-4553-ADDB-1155019A4B02}" presName="composite" presStyleCnt="0"/>
      <dgm:spPr/>
    </dgm:pt>
    <dgm:pt modelId="{E3690FDC-BD1A-4122-92FB-FC38833482BC}" type="pres">
      <dgm:prSet presAssocID="{B609E424-1F26-4553-ADDB-1155019A4B02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09B240-E6B9-4A27-9C21-9E32007D2F71}" type="pres">
      <dgm:prSet presAssocID="{B609E424-1F26-4553-ADDB-1155019A4B02}" presName="descendantText" presStyleLbl="alignAcc1" presStyleIdx="3" presStyleCnt="5" custLinFactNeighborX="-542" custLinFactNeighborY="-35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FDAB6C-7A57-44A6-A0F7-16B76FE9AD92}" type="pres">
      <dgm:prSet presAssocID="{1CC37C84-5225-4FC8-ADF5-DB159B869CF0}" presName="sp" presStyleCnt="0"/>
      <dgm:spPr/>
    </dgm:pt>
    <dgm:pt modelId="{E9F1482B-EB09-4A82-95ED-A495990C0006}" type="pres">
      <dgm:prSet presAssocID="{8CA973B6-AA08-418A-83C6-1D7BB0459486}" presName="composite" presStyleCnt="0"/>
      <dgm:spPr/>
    </dgm:pt>
    <dgm:pt modelId="{AA7ED535-356A-4D0F-AF5B-DA3ABFD26A5B}" type="pres">
      <dgm:prSet presAssocID="{8CA973B6-AA08-418A-83C6-1D7BB0459486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E4780C-7495-41DC-93D0-28B60EF638D5}" type="pres">
      <dgm:prSet presAssocID="{8CA973B6-AA08-418A-83C6-1D7BB0459486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DA17DB2-381A-4972-AD04-ABC776226200}" type="presOf" srcId="{951A5FF4-8738-46F2-8EB9-0762573760F4}" destId="{1872BA88-75D4-40AE-B121-339588AB2006}" srcOrd="0" destOrd="0" presId="urn:microsoft.com/office/officeart/2005/8/layout/chevron2"/>
    <dgm:cxn modelId="{469510A8-DA21-4721-99D1-F6EF6D7EB9DF}" type="presOf" srcId="{2DEC22C6-A6E5-40AC-B1A4-27492F33DF87}" destId="{C7AA0441-4866-4176-B0DA-9AA295BB1B82}" srcOrd="0" destOrd="0" presId="urn:microsoft.com/office/officeart/2005/8/layout/chevron2"/>
    <dgm:cxn modelId="{93A48942-F798-44FB-9DC4-DC1B3C63D6FD}" srcId="{951A5FF4-8738-46F2-8EB9-0762573760F4}" destId="{AE51141F-FF4E-4A66-A7AD-B7FC0438079C}" srcOrd="0" destOrd="0" parTransId="{AF77DF83-1E9D-4249-BA67-822FEE7C682D}" sibTransId="{7FE62033-932D-4A20-A560-BC67F5DE13A0}"/>
    <dgm:cxn modelId="{797AB928-0787-4DB1-81FE-9786AA638074}" type="presOf" srcId="{1011ECE5-D218-4121-A5B7-9E0912A9F906}" destId="{9109B240-E6B9-4A27-9C21-9E32007D2F71}" srcOrd="0" destOrd="0" presId="urn:microsoft.com/office/officeart/2005/8/layout/chevron2"/>
    <dgm:cxn modelId="{61B257F7-8F61-4D7C-BE24-D952FBB01EE8}" srcId="{ACE4B9C9-873D-49A4-B115-860E844950D6}" destId="{BEAB5F1B-35D3-473E-B656-116046CEB085}" srcOrd="2" destOrd="0" parTransId="{A1B4EEFB-0B1E-45CE-8510-59717F72BBB4}" sibTransId="{D2543305-DE76-4431-8F73-BA8CA5794323}"/>
    <dgm:cxn modelId="{63965ED9-B4BB-4119-981F-2F3D573AF2BB}" srcId="{B609E424-1F26-4553-ADDB-1155019A4B02}" destId="{1011ECE5-D218-4121-A5B7-9E0912A9F906}" srcOrd="0" destOrd="0" parTransId="{C6AF0BDD-BF66-4F41-B39F-B484152D2077}" sibTransId="{9172F64D-86AE-415D-AF6B-635FA5373CE3}"/>
    <dgm:cxn modelId="{E73CB48B-68D2-4437-86F9-E73DD8239C93}" type="presOf" srcId="{ACE4B9C9-873D-49A4-B115-860E844950D6}" destId="{499F717B-31EB-42B1-AA31-2239D429B5DB}" srcOrd="0" destOrd="0" presId="urn:microsoft.com/office/officeart/2005/8/layout/chevron2"/>
    <dgm:cxn modelId="{1BF07822-2524-4523-8B7C-0BEE2486DEDC}" srcId="{8CA973B6-AA08-418A-83C6-1D7BB0459486}" destId="{1316F218-1111-43B2-9D04-0CAF6E606A05}" srcOrd="0" destOrd="0" parTransId="{D67AB687-878A-40EA-895A-D80CACF0135B}" sibTransId="{A0EE5C08-8D54-49A6-A0BD-A74476616F1A}"/>
    <dgm:cxn modelId="{6F433DF8-116A-442F-9058-822C7B1CCB91}" srcId="{FC7EB2F6-64E2-4D84-9007-B06C4A326417}" destId="{AA6FF65A-2CA6-46B2-8DFB-6A9060DE83FE}" srcOrd="0" destOrd="0" parTransId="{CB9D7DA4-7F8E-4EAE-A51E-4414F2C9CDE0}" sibTransId="{C9163257-1410-4E87-B319-AC1ADC9B15E4}"/>
    <dgm:cxn modelId="{88BB5899-C691-4FDE-A120-998C1615F3B5}" srcId="{ACE4B9C9-873D-49A4-B115-860E844950D6}" destId="{B609E424-1F26-4553-ADDB-1155019A4B02}" srcOrd="3" destOrd="0" parTransId="{4A0359F4-EC14-4776-ADBC-9AE8345ED6CE}" sibTransId="{1CC37C84-5225-4FC8-ADF5-DB159B869CF0}"/>
    <dgm:cxn modelId="{C12A8E8A-D307-4CD5-B7DD-85B8853159A7}" type="presOf" srcId="{BEAB5F1B-35D3-473E-B656-116046CEB085}" destId="{E5EC5A40-52C6-49B8-AFE5-AAE6DF3F1DA7}" srcOrd="0" destOrd="0" presId="urn:microsoft.com/office/officeart/2005/8/layout/chevron2"/>
    <dgm:cxn modelId="{7CE0CDE8-4006-4D2B-9204-9F91CEC265B8}" type="presOf" srcId="{AE51141F-FF4E-4A66-A7AD-B7FC0438079C}" destId="{8BC27AA3-71D7-46B9-9404-86C38A21ECF2}" srcOrd="0" destOrd="0" presId="urn:microsoft.com/office/officeart/2005/8/layout/chevron2"/>
    <dgm:cxn modelId="{67A5B073-ECFE-44DF-B3A4-1C37946F7F7A}" type="presOf" srcId="{8CA973B6-AA08-418A-83C6-1D7BB0459486}" destId="{AA7ED535-356A-4D0F-AF5B-DA3ABFD26A5B}" srcOrd="0" destOrd="0" presId="urn:microsoft.com/office/officeart/2005/8/layout/chevron2"/>
    <dgm:cxn modelId="{256365DA-E830-4266-8E80-BF7F37706C5E}" type="presOf" srcId="{AA6FF65A-2CA6-46B2-8DFB-6A9060DE83FE}" destId="{E000B659-71F6-406C-A55F-00D1EF7733C4}" srcOrd="0" destOrd="0" presId="urn:microsoft.com/office/officeart/2005/8/layout/chevron2"/>
    <dgm:cxn modelId="{9820BED2-1F75-42B6-B5B8-CA8279D5ABE3}" srcId="{ACE4B9C9-873D-49A4-B115-860E844950D6}" destId="{8CA973B6-AA08-418A-83C6-1D7BB0459486}" srcOrd="4" destOrd="0" parTransId="{ED01638F-8F35-4763-BF44-15E01C30275D}" sibTransId="{072977F9-E38E-4386-9E10-F9640CD4B513}"/>
    <dgm:cxn modelId="{3B18181C-4190-461E-A47D-C26602E86991}" srcId="{ACE4B9C9-873D-49A4-B115-860E844950D6}" destId="{FC7EB2F6-64E2-4D84-9007-B06C4A326417}" srcOrd="0" destOrd="0" parTransId="{5206DDB3-B691-4B4F-A0A0-83F763AF5DBA}" sibTransId="{CBDCE23D-31B9-4710-8AD8-82B5885560D4}"/>
    <dgm:cxn modelId="{DBE716AF-BF3A-423C-93A8-D3CCE4413BEE}" srcId="{ACE4B9C9-873D-49A4-B115-860E844950D6}" destId="{951A5FF4-8738-46F2-8EB9-0762573760F4}" srcOrd="1" destOrd="0" parTransId="{AB552FC2-F3A4-4561-81E2-2887DF301F7D}" sibTransId="{C81C4C38-FC8D-4FE1-A7E8-C7591F356EF0}"/>
    <dgm:cxn modelId="{24F4AF57-390A-44AD-8E89-093BD51F3DF1}" type="presOf" srcId="{FC7EB2F6-64E2-4D84-9007-B06C4A326417}" destId="{FBCB61DA-92C4-4B4F-9961-9935CEF399A4}" srcOrd="0" destOrd="0" presId="urn:microsoft.com/office/officeart/2005/8/layout/chevron2"/>
    <dgm:cxn modelId="{25E2AAA0-AA9B-466F-905F-0BED1CEA3043}" srcId="{BEAB5F1B-35D3-473E-B656-116046CEB085}" destId="{2DEC22C6-A6E5-40AC-B1A4-27492F33DF87}" srcOrd="0" destOrd="0" parTransId="{D89E0E45-1EF1-4405-9090-D5831E010ACE}" sibTransId="{4DF8A5C7-E01A-4176-A08B-CE1CA6F414AD}"/>
    <dgm:cxn modelId="{450CA1B4-3C11-4A5A-BF2B-DFB348C09567}" type="presOf" srcId="{B609E424-1F26-4553-ADDB-1155019A4B02}" destId="{E3690FDC-BD1A-4122-92FB-FC38833482BC}" srcOrd="0" destOrd="0" presId="urn:microsoft.com/office/officeart/2005/8/layout/chevron2"/>
    <dgm:cxn modelId="{26BD44C7-CA10-4355-8EC7-CDF49BA66262}" type="presOf" srcId="{1316F218-1111-43B2-9D04-0CAF6E606A05}" destId="{F5E4780C-7495-41DC-93D0-28B60EF638D5}" srcOrd="0" destOrd="0" presId="urn:microsoft.com/office/officeart/2005/8/layout/chevron2"/>
    <dgm:cxn modelId="{CFE2AFE4-2C24-44A3-BDA7-9D0BAAFC3DB8}" type="presParOf" srcId="{499F717B-31EB-42B1-AA31-2239D429B5DB}" destId="{1C088E25-AB3F-4178-BDF0-F43E3E9EF14A}" srcOrd="0" destOrd="0" presId="urn:microsoft.com/office/officeart/2005/8/layout/chevron2"/>
    <dgm:cxn modelId="{D173D3DD-1369-40BC-BA89-B5A9C0E934D3}" type="presParOf" srcId="{1C088E25-AB3F-4178-BDF0-F43E3E9EF14A}" destId="{FBCB61DA-92C4-4B4F-9961-9935CEF399A4}" srcOrd="0" destOrd="0" presId="urn:microsoft.com/office/officeart/2005/8/layout/chevron2"/>
    <dgm:cxn modelId="{11B29DA5-5445-4FE7-9362-B54FDDB0DDC2}" type="presParOf" srcId="{1C088E25-AB3F-4178-BDF0-F43E3E9EF14A}" destId="{E000B659-71F6-406C-A55F-00D1EF7733C4}" srcOrd="1" destOrd="0" presId="urn:microsoft.com/office/officeart/2005/8/layout/chevron2"/>
    <dgm:cxn modelId="{DFE09FDC-3A11-4892-B6CC-7AF9A4AE2BF1}" type="presParOf" srcId="{499F717B-31EB-42B1-AA31-2239D429B5DB}" destId="{6F89118C-EB1D-45A5-B90F-9B247A6943B6}" srcOrd="1" destOrd="0" presId="urn:microsoft.com/office/officeart/2005/8/layout/chevron2"/>
    <dgm:cxn modelId="{19799718-BC0F-4610-A3A9-5C692B545815}" type="presParOf" srcId="{499F717B-31EB-42B1-AA31-2239D429B5DB}" destId="{3B8FF9E4-CECE-44CC-9966-414103AA2B7E}" srcOrd="2" destOrd="0" presId="urn:microsoft.com/office/officeart/2005/8/layout/chevron2"/>
    <dgm:cxn modelId="{8788E445-1795-4DF5-BC11-C68A912C4B17}" type="presParOf" srcId="{3B8FF9E4-CECE-44CC-9966-414103AA2B7E}" destId="{1872BA88-75D4-40AE-B121-339588AB2006}" srcOrd="0" destOrd="0" presId="urn:microsoft.com/office/officeart/2005/8/layout/chevron2"/>
    <dgm:cxn modelId="{BEC6001E-1DB1-48FE-9E40-1822CC228123}" type="presParOf" srcId="{3B8FF9E4-CECE-44CC-9966-414103AA2B7E}" destId="{8BC27AA3-71D7-46B9-9404-86C38A21ECF2}" srcOrd="1" destOrd="0" presId="urn:microsoft.com/office/officeart/2005/8/layout/chevron2"/>
    <dgm:cxn modelId="{8D6D1EF8-7A73-4F18-9F9D-62DE4745191A}" type="presParOf" srcId="{499F717B-31EB-42B1-AA31-2239D429B5DB}" destId="{F50D6E46-5029-4EF7-8AFF-D9C90F4C0AEE}" srcOrd="3" destOrd="0" presId="urn:microsoft.com/office/officeart/2005/8/layout/chevron2"/>
    <dgm:cxn modelId="{2C965A70-67D8-4AD0-AE87-7BD4FD9066F2}" type="presParOf" srcId="{499F717B-31EB-42B1-AA31-2239D429B5DB}" destId="{690A4575-A2EE-4C9E-BAE0-B2297194E68A}" srcOrd="4" destOrd="0" presId="urn:microsoft.com/office/officeart/2005/8/layout/chevron2"/>
    <dgm:cxn modelId="{6FE6FB4F-1D78-4B44-ACE8-65D88126C617}" type="presParOf" srcId="{690A4575-A2EE-4C9E-BAE0-B2297194E68A}" destId="{E5EC5A40-52C6-49B8-AFE5-AAE6DF3F1DA7}" srcOrd="0" destOrd="0" presId="urn:microsoft.com/office/officeart/2005/8/layout/chevron2"/>
    <dgm:cxn modelId="{491B9055-6A6A-4B7A-B4E8-8C0BDAD7F485}" type="presParOf" srcId="{690A4575-A2EE-4C9E-BAE0-B2297194E68A}" destId="{C7AA0441-4866-4176-B0DA-9AA295BB1B82}" srcOrd="1" destOrd="0" presId="urn:microsoft.com/office/officeart/2005/8/layout/chevron2"/>
    <dgm:cxn modelId="{C57470A5-1410-4579-98B9-EE3DAF4252D4}" type="presParOf" srcId="{499F717B-31EB-42B1-AA31-2239D429B5DB}" destId="{0B8743D8-5266-43B8-A940-DD08BF411BE6}" srcOrd="5" destOrd="0" presId="urn:microsoft.com/office/officeart/2005/8/layout/chevron2"/>
    <dgm:cxn modelId="{2F2A5CDE-194B-4D1D-B854-8F60FD78F645}" type="presParOf" srcId="{499F717B-31EB-42B1-AA31-2239D429B5DB}" destId="{E294075E-EEFF-4368-8B02-5AA6CDA5708B}" srcOrd="6" destOrd="0" presId="urn:microsoft.com/office/officeart/2005/8/layout/chevron2"/>
    <dgm:cxn modelId="{74E83871-03C5-47FD-B1F0-720F9A83496D}" type="presParOf" srcId="{E294075E-EEFF-4368-8B02-5AA6CDA5708B}" destId="{E3690FDC-BD1A-4122-92FB-FC38833482BC}" srcOrd="0" destOrd="0" presId="urn:microsoft.com/office/officeart/2005/8/layout/chevron2"/>
    <dgm:cxn modelId="{506C3908-1E6B-4AAA-8A32-73F424541D05}" type="presParOf" srcId="{E294075E-EEFF-4368-8B02-5AA6CDA5708B}" destId="{9109B240-E6B9-4A27-9C21-9E32007D2F71}" srcOrd="1" destOrd="0" presId="urn:microsoft.com/office/officeart/2005/8/layout/chevron2"/>
    <dgm:cxn modelId="{FE3DCDAB-D4FE-4442-AFA5-3B04F22EAC47}" type="presParOf" srcId="{499F717B-31EB-42B1-AA31-2239D429B5DB}" destId="{BBFDAB6C-7A57-44A6-A0F7-16B76FE9AD92}" srcOrd="7" destOrd="0" presId="urn:microsoft.com/office/officeart/2005/8/layout/chevron2"/>
    <dgm:cxn modelId="{0B56CD93-FD31-453C-B63D-4009CED7A559}" type="presParOf" srcId="{499F717B-31EB-42B1-AA31-2239D429B5DB}" destId="{E9F1482B-EB09-4A82-95ED-A495990C0006}" srcOrd="8" destOrd="0" presId="urn:microsoft.com/office/officeart/2005/8/layout/chevron2"/>
    <dgm:cxn modelId="{4EFE4526-E65D-43E3-85A9-33C7F7254B5A}" type="presParOf" srcId="{E9F1482B-EB09-4A82-95ED-A495990C0006}" destId="{AA7ED535-356A-4D0F-AF5B-DA3ABFD26A5B}" srcOrd="0" destOrd="0" presId="urn:microsoft.com/office/officeart/2005/8/layout/chevron2"/>
    <dgm:cxn modelId="{CDE82F15-4A77-4869-A6CA-720F7B1CF515}" type="presParOf" srcId="{E9F1482B-EB09-4A82-95ED-A495990C0006}" destId="{F5E4780C-7495-41DC-93D0-28B60EF638D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655634-7C5C-414D-B08E-7839C8F7E174}">
      <dsp:nvSpPr>
        <dsp:cNvPr id="0" name=""/>
        <dsp:cNvSpPr/>
      </dsp:nvSpPr>
      <dsp:spPr>
        <a:xfrm>
          <a:off x="2339790" y="0"/>
          <a:ext cx="1608778" cy="943610"/>
        </a:xfrm>
        <a:prstGeom prst="trapezoid">
          <a:avLst>
            <a:gd name="adj" fmla="val 85246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Профессиональные стандарты</a:t>
          </a:r>
        </a:p>
      </dsp:txBody>
      <dsp:txXfrm>
        <a:off x="2339790" y="0"/>
        <a:ext cx="1608778" cy="943610"/>
      </dsp:txXfrm>
    </dsp:sp>
    <dsp:sp modelId="{496C5CE4-5DDC-4455-B2B2-E4CB50C0DFE8}">
      <dsp:nvSpPr>
        <dsp:cNvPr id="0" name=""/>
        <dsp:cNvSpPr/>
      </dsp:nvSpPr>
      <dsp:spPr>
        <a:xfrm>
          <a:off x="2413167" y="943610"/>
          <a:ext cx="3217556" cy="943610"/>
        </a:xfrm>
        <a:prstGeom prst="trapezoid">
          <a:avLst>
            <a:gd name="adj" fmla="val 85246"/>
          </a:avLst>
        </a:prstGeom>
        <a:solidFill>
          <a:schemeClr val="accent2">
            <a:shade val="80000"/>
            <a:hueOff val="-8968"/>
            <a:satOff val="-1006"/>
            <a:lumOff val="642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bg1"/>
              </a:solidFill>
            </a:rPr>
            <a:t>Отраслевые рамки</a:t>
          </a:r>
        </a:p>
      </dsp:txBody>
      <dsp:txXfrm>
        <a:off x="2976239" y="943610"/>
        <a:ext cx="2091411" cy="943610"/>
      </dsp:txXfrm>
    </dsp:sp>
    <dsp:sp modelId="{8C478F50-88CF-4B67-8B21-1FAA0328A8A5}">
      <dsp:nvSpPr>
        <dsp:cNvPr id="0" name=""/>
        <dsp:cNvSpPr/>
      </dsp:nvSpPr>
      <dsp:spPr>
        <a:xfrm>
          <a:off x="1608778" y="1887220"/>
          <a:ext cx="4826334" cy="943610"/>
        </a:xfrm>
        <a:prstGeom prst="trapezoid">
          <a:avLst>
            <a:gd name="adj" fmla="val 85246"/>
          </a:avLst>
        </a:prstGeom>
        <a:solidFill>
          <a:schemeClr val="accent2">
            <a:shade val="80000"/>
            <a:hueOff val="-17936"/>
            <a:satOff val="-2012"/>
            <a:lumOff val="1284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Национальные рамки квалификаций</a:t>
          </a:r>
        </a:p>
      </dsp:txBody>
      <dsp:txXfrm>
        <a:off x="2453386" y="1887220"/>
        <a:ext cx="3137117" cy="943610"/>
      </dsp:txXfrm>
    </dsp:sp>
    <dsp:sp modelId="{9C76C642-6802-47C8-ACCA-A83B47456533}">
      <dsp:nvSpPr>
        <dsp:cNvPr id="0" name=""/>
        <dsp:cNvSpPr/>
      </dsp:nvSpPr>
      <dsp:spPr>
        <a:xfrm>
          <a:off x="804389" y="2830830"/>
          <a:ext cx="6435112" cy="943610"/>
        </a:xfrm>
        <a:prstGeom prst="trapezoid">
          <a:avLst>
            <a:gd name="adj" fmla="val 85246"/>
          </a:avLst>
        </a:prstGeom>
        <a:solidFill>
          <a:schemeClr val="accent2">
            <a:shade val="80000"/>
            <a:hueOff val="-26904"/>
            <a:satOff val="-3018"/>
            <a:lumOff val="1926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EQF</a:t>
          </a:r>
          <a:endParaRPr lang="ru-RU" sz="1400" b="1" kern="1200" dirty="0"/>
        </a:p>
      </dsp:txBody>
      <dsp:txXfrm>
        <a:off x="1930533" y="2830830"/>
        <a:ext cx="4182823" cy="943610"/>
      </dsp:txXfrm>
    </dsp:sp>
    <dsp:sp modelId="{25E2E594-CA79-48A5-9AB7-DB051DEE2C13}">
      <dsp:nvSpPr>
        <dsp:cNvPr id="0" name=""/>
        <dsp:cNvSpPr/>
      </dsp:nvSpPr>
      <dsp:spPr>
        <a:xfrm>
          <a:off x="0" y="3774440"/>
          <a:ext cx="8043891" cy="943610"/>
        </a:xfrm>
        <a:prstGeom prst="trapezoid">
          <a:avLst>
            <a:gd name="adj" fmla="val 85246"/>
          </a:avLst>
        </a:prstGeom>
        <a:solidFill>
          <a:schemeClr val="accent2">
            <a:shade val="80000"/>
            <a:hueOff val="-35872"/>
            <a:satOff val="-4024"/>
            <a:lumOff val="2568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Дублинские</a:t>
          </a:r>
          <a:r>
            <a:rPr lang="ru-RU" sz="1400" kern="1200" dirty="0"/>
            <a:t> </a:t>
          </a:r>
          <a:r>
            <a:rPr lang="ru-RU" sz="1400" b="1" kern="1200" dirty="0"/>
            <a:t>дескрипторы</a:t>
          </a:r>
        </a:p>
      </dsp:txBody>
      <dsp:txXfrm>
        <a:off x="1407680" y="3774440"/>
        <a:ext cx="5228529" cy="9436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C0DD59-666B-4E6A-BEB8-FD55775F7504}">
      <dsp:nvSpPr>
        <dsp:cNvPr id="0" name=""/>
        <dsp:cNvSpPr/>
      </dsp:nvSpPr>
      <dsp:spPr>
        <a:xfrm>
          <a:off x="40" y="112447"/>
          <a:ext cx="3845569" cy="7200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/>
            <a:t>Компетенции</a:t>
          </a:r>
          <a:endParaRPr lang="lt-LT" sz="2500" kern="1200" dirty="0"/>
        </a:p>
      </dsp:txBody>
      <dsp:txXfrm>
        <a:off x="40" y="112447"/>
        <a:ext cx="3845569" cy="720000"/>
      </dsp:txXfrm>
    </dsp:sp>
    <dsp:sp modelId="{8B599278-C033-4478-9824-FB01F9C52E6A}">
      <dsp:nvSpPr>
        <dsp:cNvPr id="0" name=""/>
        <dsp:cNvSpPr/>
      </dsp:nvSpPr>
      <dsp:spPr>
        <a:xfrm>
          <a:off x="0" y="820705"/>
          <a:ext cx="3845569" cy="398025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/>
            <a:t>Схожи с требованиями краткого описания работы;</a:t>
          </a:r>
          <a:endParaRPr lang="lt-LT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/>
            <a:t>Качество студента </a:t>
          </a:r>
          <a:r>
            <a:rPr lang="en-US" sz="2500" kern="1200" dirty="0"/>
            <a:t>(</a:t>
          </a:r>
          <a:r>
            <a:rPr lang="ru-RU" sz="2500" kern="1200" dirty="0"/>
            <a:t>описывает, что студент может</a:t>
          </a:r>
          <a:r>
            <a:rPr lang="en-US" sz="2500" kern="1200" dirty="0"/>
            <a:t>);</a:t>
          </a:r>
          <a:endParaRPr lang="lt-LT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/>
            <a:t>Содержат информацию о контексте, в котором применяется компетенция</a:t>
          </a:r>
          <a:endParaRPr lang="lt-LT" sz="2500" kern="1200" dirty="0"/>
        </a:p>
      </dsp:txBody>
      <dsp:txXfrm>
        <a:off x="0" y="820705"/>
        <a:ext cx="3845569" cy="3980250"/>
      </dsp:txXfrm>
    </dsp:sp>
    <dsp:sp modelId="{AB721241-0482-4970-A159-90257E910C62}">
      <dsp:nvSpPr>
        <dsp:cNvPr id="0" name=""/>
        <dsp:cNvSpPr/>
      </dsp:nvSpPr>
      <dsp:spPr>
        <a:xfrm>
          <a:off x="4383989" y="112447"/>
          <a:ext cx="3845569" cy="7200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/>
            <a:t> </a:t>
          </a:r>
          <a:r>
            <a:rPr lang="ru-RU" sz="2500" kern="1200"/>
            <a:t>Результаты обучения</a:t>
          </a:r>
          <a:endParaRPr lang="lt-LT" sz="2500" kern="1200" dirty="0"/>
        </a:p>
      </dsp:txBody>
      <dsp:txXfrm>
        <a:off x="4383989" y="112447"/>
        <a:ext cx="3845569" cy="720000"/>
      </dsp:txXfrm>
    </dsp:sp>
    <dsp:sp modelId="{45BCBE5C-068F-4656-8E01-80751B7F8F02}">
      <dsp:nvSpPr>
        <dsp:cNvPr id="0" name=""/>
        <dsp:cNvSpPr/>
      </dsp:nvSpPr>
      <dsp:spPr>
        <a:xfrm>
          <a:off x="4383989" y="832447"/>
          <a:ext cx="3845569" cy="398025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/>
            <a:t>Более длинное утверждение, описывающее измеримый результат компетенции</a:t>
          </a:r>
          <a:endParaRPr lang="lt-LT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/>
            <a:t>Указывают для какого уровня была разработана компетенция в рамках программы</a:t>
          </a:r>
          <a:endParaRPr lang="lt-LT" sz="2500" kern="1200" dirty="0"/>
        </a:p>
      </dsp:txBody>
      <dsp:txXfrm>
        <a:off x="4383989" y="832447"/>
        <a:ext cx="3845569" cy="39802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2B4553-5CEC-49B7-B044-08F5A9CECE16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EB5298-893B-4FBE-BB0B-9DDAA930B8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575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C6810C-6B45-461D-BBEA-AF415AAB1780}" type="slidenum">
              <a:rPr lang="ru-RU" smtClean="0">
                <a:latin typeface="Arial" pitchFamily="34" charset="0"/>
              </a:rPr>
              <a:pPr/>
              <a:t>3</a:t>
            </a:fld>
            <a:endParaRPr lang="ru-RU">
              <a:latin typeface="Arial" pitchFamily="34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E700E1-899B-42A8-86B9-3F7D9A7CF40B}" type="slidenum">
              <a:rPr lang="ru-RU" smtClean="0">
                <a:latin typeface="Arial" pitchFamily="34" charset="0"/>
              </a:rPr>
              <a:pPr/>
              <a:t>4</a:t>
            </a:fld>
            <a:endParaRPr lang="ru-RU">
              <a:latin typeface="Arial" pitchFamily="34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t-LT" altLang="lt-LT"/>
          </a:p>
        </p:txBody>
      </p:sp>
      <p:sp>
        <p:nvSpPr>
          <p:cNvPr id="7172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521A55D3-271D-47B0-8DB1-A8BE8916259E}" type="slidenum">
              <a:rPr lang="lt-LT" altLang="lt-LT" sz="1200"/>
              <a:pPr algn="r" eaLnBrk="1" hangingPunct="1"/>
              <a:t>9</a:t>
            </a:fld>
            <a:endParaRPr lang="lt-LT" altLang="lt-LT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IE" altLang="en-US">
              <a:latin typeface="Times New Roman" pitchFamily="18" charset="0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tabLst>
                <a:tab pos="646113" algn="l"/>
                <a:tab pos="1298575" algn="l"/>
                <a:tab pos="1951038" algn="l"/>
                <a:tab pos="2603500" algn="l"/>
              </a:tabLst>
            </a:pPr>
            <a:fld id="{434A6CE6-AE7D-4DA9-861B-A670FE51D828}" type="slidenum">
              <a:rPr lang="en-IE" altLang="en-US" smtClean="0"/>
              <a:pPr>
                <a:tabLst>
                  <a:tab pos="646113" algn="l"/>
                  <a:tab pos="1298575" algn="l"/>
                  <a:tab pos="1951038" algn="l"/>
                  <a:tab pos="2603500" algn="l"/>
                </a:tabLst>
              </a:pPr>
              <a:t>14</a:t>
            </a:fld>
            <a:endParaRPr lang="en-IE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494f8d5ddd_2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494f8d5ddd_2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B05E-7DEF-46B7-AD3C-C35FD18D9EEC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1BB64-EC59-4523-A4C3-A0C64EAFBE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2264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B05E-7DEF-46B7-AD3C-C35FD18D9EEC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1BB64-EC59-4523-A4C3-A0C64EAFBE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722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B05E-7DEF-46B7-AD3C-C35FD18D9EEC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1BB64-EC59-4523-A4C3-A0C64EAFBE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722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B05E-7DEF-46B7-AD3C-C35FD18D9EEC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1BB64-EC59-4523-A4C3-A0C64EAFBE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184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9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9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B05E-7DEF-46B7-AD3C-C35FD18D9EEC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1BB64-EC59-4523-A4C3-A0C64EAFBE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712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B05E-7DEF-46B7-AD3C-C35FD18D9EEC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1BB64-EC59-4523-A4C3-A0C64EAFBE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907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B05E-7DEF-46B7-AD3C-C35FD18D9EEC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1BB64-EC59-4523-A4C3-A0C64EAFBE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291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89" indent="0">
              <a:buNone/>
              <a:defRPr sz="1200"/>
            </a:lvl2pPr>
            <a:lvl3pPr marL="914377" indent="0">
              <a:buNone/>
              <a:defRPr sz="11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B05E-7DEF-46B7-AD3C-C35FD18D9EEC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1BB64-EC59-4523-A4C3-A0C64EAFBE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317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189" indent="0">
              <a:buNone/>
              <a:defRPr sz="1200"/>
            </a:lvl2pPr>
            <a:lvl3pPr marL="914377" indent="0">
              <a:buNone/>
              <a:defRPr sz="11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B05E-7DEF-46B7-AD3C-C35FD18D9EEC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1BB64-EC59-4523-A4C3-A0C64EAFBE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02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B05E-7DEF-46B7-AD3C-C35FD18D9EEC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1BB64-EC59-4523-A4C3-A0C64EAFBE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5567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B05E-7DEF-46B7-AD3C-C35FD18D9EEC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1BB64-EC59-4523-A4C3-A0C64EAFBE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59890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36097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40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C31D3-AFF3-486F-B9AA-6F5F92BF05A3}" type="datetimeFigureOut">
              <a:rPr lang="lt-LT"/>
              <a:pPr>
                <a:defRPr/>
              </a:pPr>
              <a:t>2019-11-18</a:t>
            </a:fld>
            <a:endParaRPr lang="lt-L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171136-352F-4350-B027-9617DA1D49FD}" type="slidenum">
              <a:rPr lang="lt-LT" altLang="ru-RU"/>
              <a:pPr/>
              <a:t>‹#›</a:t>
            </a:fld>
            <a:endParaRPr lang="lt-LT" altLang="ru-RU"/>
          </a:p>
        </p:txBody>
      </p:sp>
    </p:spTree>
    <p:extLst>
      <p:ext uri="{BB962C8B-B14F-4D97-AF65-F5344CB8AC3E}">
        <p14:creationId xmlns:p14="http://schemas.microsoft.com/office/powerpoint/2010/main" val="41767013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Титульный слайд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b" anchorCtr="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t" anchorCtr="0"/>
          <a:lstStyle>
            <a:lvl1pPr lvl="0" algn="ctr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/>
            </a:lvl1pPr>
            <a:lvl2pPr lvl="1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700"/>
            </a:lvl2pPr>
            <a:lvl3pPr lvl="2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00"/>
            </a:lvl4pPr>
            <a:lvl5pPr lvl="4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00"/>
            </a:lvl5pPr>
            <a:lvl6pPr lvl="5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00"/>
            </a:lvl6pPr>
            <a:lvl7pPr lvl="6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00"/>
            </a:lvl7pPr>
            <a:lvl8pPr lvl="7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00"/>
            </a:lvl8pPr>
            <a:lvl9pPr lvl="8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6923059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Заголовок и объект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t" anchorCtr="0"/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2331375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Заголовок раздела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1" y="1709739"/>
            <a:ext cx="10515600" cy="28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t" anchorCtr="0"/>
          <a:lstStyle>
            <a:lvl1pPr marL="609585" lvl="0" indent="-304792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1pPr>
            <a:lvl2pPr marL="1219170" lvl="1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700">
                <a:solidFill>
                  <a:srgbClr val="888888"/>
                </a:solidFill>
              </a:defRPr>
            </a:lvl2pPr>
            <a:lvl3pPr marL="1828754" lvl="2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2400">
                <a:solidFill>
                  <a:srgbClr val="888888"/>
                </a:solidFill>
              </a:defRPr>
            </a:lvl3pPr>
            <a:lvl4pPr marL="2438339" lvl="3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2100">
                <a:solidFill>
                  <a:srgbClr val="888888"/>
                </a:solidFill>
              </a:defRPr>
            </a:lvl4pPr>
            <a:lvl5pPr marL="3047924" lvl="4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2100">
                <a:solidFill>
                  <a:srgbClr val="888888"/>
                </a:solidFill>
              </a:defRPr>
            </a:lvl5pPr>
            <a:lvl6pPr marL="3657509" lvl="5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2100">
                <a:solidFill>
                  <a:srgbClr val="888888"/>
                </a:solidFill>
              </a:defRPr>
            </a:lvl6pPr>
            <a:lvl7pPr marL="4267093" lvl="6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2100">
                <a:solidFill>
                  <a:srgbClr val="888888"/>
                </a:solidFill>
              </a:defRPr>
            </a:lvl7pPr>
            <a:lvl8pPr marL="4876678" lvl="7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2100">
                <a:solidFill>
                  <a:srgbClr val="888888"/>
                </a:solidFill>
              </a:defRPr>
            </a:lvl8pPr>
            <a:lvl9pPr marL="5486263" lvl="8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21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3249959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Два объекта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t" anchorCtr="0"/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t" anchorCtr="0"/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626060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Сравнение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6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b" anchorCtr="0"/>
          <a:lstStyle>
            <a:lvl1pPr marL="609585" lvl="0" indent="-304792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 b="1"/>
            </a:lvl1pPr>
            <a:lvl2pPr marL="1219170" lvl="1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700" b="1"/>
            </a:lvl2pPr>
            <a:lvl3pPr marL="1828754" lvl="2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/>
            </a:lvl3pPr>
            <a:lvl4pPr marL="2438339" lvl="3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00" b="1"/>
            </a:lvl4pPr>
            <a:lvl5pPr marL="3047924" lvl="4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00" b="1"/>
            </a:lvl5pPr>
            <a:lvl6pPr marL="3657509" lvl="5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00" b="1"/>
            </a:lvl6pPr>
            <a:lvl7pPr marL="4267093" lvl="6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00" b="1"/>
            </a:lvl7pPr>
            <a:lvl8pPr marL="4876678" lvl="7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00" b="1"/>
            </a:lvl8pPr>
            <a:lvl9pPr marL="5486263" lvl="8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600" cy="36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t" anchorCtr="0"/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2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b" anchorCtr="0"/>
          <a:lstStyle>
            <a:lvl1pPr marL="609585" lvl="0" indent="-304792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 b="1"/>
            </a:lvl1pPr>
            <a:lvl2pPr marL="1219170" lvl="1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700" b="1"/>
            </a:lvl2pPr>
            <a:lvl3pPr marL="1828754" lvl="2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/>
            </a:lvl3pPr>
            <a:lvl4pPr marL="2438339" lvl="3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00" b="1"/>
            </a:lvl4pPr>
            <a:lvl5pPr marL="3047924" lvl="4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00" b="1"/>
            </a:lvl5pPr>
            <a:lvl6pPr marL="3657509" lvl="5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00" b="1"/>
            </a:lvl6pPr>
            <a:lvl7pPr marL="4267093" lvl="6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00" b="1"/>
            </a:lvl7pPr>
            <a:lvl8pPr marL="4876678" lvl="7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00" b="1"/>
            </a:lvl8pPr>
            <a:lvl9pPr marL="5486263" lvl="8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200" cy="36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t" anchorCtr="0"/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538412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Только заголовок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173914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Пустой слайд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9649951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Объект с подписью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400" cy="1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43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400" cy="48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t" anchorCtr="0"/>
          <a:lstStyle>
            <a:lvl1pPr marL="609585" lvl="0" indent="-57571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4300"/>
            </a:lvl1pPr>
            <a:lvl2pPr marL="1219170" lvl="1" indent="-541853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3700"/>
            </a:lvl2pPr>
            <a:lvl3pPr marL="1828754" lvl="2" indent="-507987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3200"/>
            </a:lvl3pPr>
            <a:lvl4pPr marL="2438339" lvl="3" indent="-474121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700"/>
            </a:lvl4pPr>
            <a:lvl5pPr marL="3047924" lvl="4" indent="-474121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700"/>
            </a:lvl5pPr>
            <a:lvl6pPr marL="3657509" lvl="5" indent="-474121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700"/>
            </a:lvl6pPr>
            <a:lvl7pPr marL="4267093" lvl="6" indent="-474121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700"/>
            </a:lvl7pPr>
            <a:lvl8pPr marL="4876678" lvl="7" indent="-474121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700"/>
            </a:lvl8pPr>
            <a:lvl9pPr marL="5486263" lvl="8" indent="-474121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7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400" cy="38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t" anchorCtr="0"/>
          <a:lstStyle>
            <a:lvl1pPr marL="609585" lvl="0" indent="-304792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00"/>
            </a:lvl1pPr>
            <a:lvl2pPr marL="1219170" lvl="1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900"/>
            </a:lvl2pPr>
            <a:lvl3pPr marL="1828754" lvl="2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3pPr>
            <a:lvl4pPr marL="2438339" lvl="3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/>
            </a:lvl4pPr>
            <a:lvl5pPr marL="3047924" lvl="4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/>
            </a:lvl5pPr>
            <a:lvl6pPr marL="3657509" lvl="5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/>
            </a:lvl6pPr>
            <a:lvl7pPr marL="4267093" lvl="6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/>
            </a:lvl7pPr>
            <a:lvl8pPr marL="4876678" lvl="7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/>
            </a:lvl8pPr>
            <a:lvl9pPr marL="5486263" lvl="8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278059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Рисунок с подписью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400" cy="1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43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400" cy="48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t" anchorCtr="0"/>
          <a:lstStyle>
            <a:lvl1pPr marR="0" lvl="0" algn="l" rtl="0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4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400" cy="38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t" anchorCtr="0"/>
          <a:lstStyle>
            <a:lvl1pPr marL="609585" lvl="0" indent="-304792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00"/>
            </a:lvl1pPr>
            <a:lvl2pPr marL="1219170" lvl="1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900"/>
            </a:lvl2pPr>
            <a:lvl3pPr marL="1828754" lvl="2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3pPr>
            <a:lvl4pPr marL="2438339" lvl="3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/>
            </a:lvl4pPr>
            <a:lvl5pPr marL="3047924" lvl="4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/>
            </a:lvl5pPr>
            <a:lvl6pPr marL="3657509" lvl="5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/>
            </a:lvl6pPr>
            <a:lvl7pPr marL="4267093" lvl="6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/>
            </a:lvl7pPr>
            <a:lvl8pPr marL="4876678" lvl="7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/>
            </a:lvl8pPr>
            <a:lvl9pPr marL="5486263" lvl="8" indent="-304792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7104063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Заголовок и вертикальный текст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t" anchorCtr="0"/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3352062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Вертикальный заголовок и текст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00" y="1956725"/>
            <a:ext cx="5812000" cy="2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300" y="-596075"/>
            <a:ext cx="5812000" cy="77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t" anchorCtr="0"/>
          <a:lstStyle>
            <a:lvl1pPr marL="609585" lvl="0" indent="-457189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9744274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121897" tIns="60932" rIns="121897" bIns="60932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121897" tIns="60932" rIns="121897" bIns="60932" anchor="t" anchorCtr="0"/>
          <a:lstStyle>
            <a:lvl1pPr marL="609585" lvl="0" indent="-541853" rtl="0">
              <a:spcBef>
                <a:spcPts val="1333"/>
              </a:spcBef>
              <a:spcAft>
                <a:spcPts val="0"/>
              </a:spcAft>
              <a:buSzPts val="2800"/>
              <a:buChar char="•"/>
              <a:defRPr/>
            </a:lvl1pPr>
            <a:lvl2pPr marL="1219170" lvl="1" indent="-507987" rtl="0">
              <a:spcBef>
                <a:spcPts val="667"/>
              </a:spcBef>
              <a:spcAft>
                <a:spcPts val="0"/>
              </a:spcAft>
              <a:buSzPts val="2400"/>
              <a:buChar char="•"/>
              <a:defRPr/>
            </a:lvl2pPr>
            <a:lvl3pPr marL="1828754" lvl="2" indent="-474121" rtl="0">
              <a:spcBef>
                <a:spcPts val="667"/>
              </a:spcBef>
              <a:spcAft>
                <a:spcPts val="0"/>
              </a:spcAft>
              <a:buSzPts val="2000"/>
              <a:buChar char="•"/>
              <a:defRPr/>
            </a:lvl3pPr>
            <a:lvl4pPr marL="2438339" lvl="3" indent="-457189" rtl="0">
              <a:spcBef>
                <a:spcPts val="667"/>
              </a:spcBef>
              <a:spcAft>
                <a:spcPts val="0"/>
              </a:spcAft>
              <a:buSzPts val="1800"/>
              <a:buChar char="•"/>
              <a:defRPr/>
            </a:lvl4pPr>
            <a:lvl5pPr marL="3047924" lvl="4" indent="-457189" rtl="0">
              <a:spcBef>
                <a:spcPts val="667"/>
              </a:spcBef>
              <a:spcAft>
                <a:spcPts val="0"/>
              </a:spcAft>
              <a:buSzPts val="1800"/>
              <a:buChar char="•"/>
              <a:defRPr/>
            </a:lvl5pPr>
            <a:lvl6pPr marL="3657509" lvl="5" indent="-457189" rtl="0">
              <a:spcBef>
                <a:spcPts val="667"/>
              </a:spcBef>
              <a:spcAft>
                <a:spcPts val="0"/>
              </a:spcAft>
              <a:buSzPts val="1800"/>
              <a:buChar char="•"/>
              <a:defRPr/>
            </a:lvl6pPr>
            <a:lvl7pPr marL="4267093" lvl="6" indent="-457189" rtl="0">
              <a:spcBef>
                <a:spcPts val="667"/>
              </a:spcBef>
              <a:spcAft>
                <a:spcPts val="0"/>
              </a:spcAft>
              <a:buSzPts val="1800"/>
              <a:buChar char="•"/>
              <a:defRPr/>
            </a:lvl7pPr>
            <a:lvl8pPr marL="4876678" lvl="7" indent="-457189" rtl="0">
              <a:spcBef>
                <a:spcPts val="667"/>
              </a:spcBef>
              <a:spcAft>
                <a:spcPts val="0"/>
              </a:spcAft>
              <a:buSzPts val="1800"/>
              <a:buChar char="•"/>
              <a:defRPr/>
            </a:lvl8pPr>
            <a:lvl9pPr marL="5486263" lvl="8" indent="-457189" rtl="0">
              <a:spcBef>
                <a:spcPts val="667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21897" tIns="60932" rIns="121897" bIns="60932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139837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1B05E-7DEF-46B7-AD3C-C35FD18D9EEC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1BB64-EC59-4523-A4C3-A0C64EAFBE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502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>
              <a:buClr>
                <a:srgbClr val="000000"/>
              </a:buClr>
              <a:buFont typeface="Arial"/>
              <a:buNone/>
            </a:pPr>
            <a:endParaRPr kern="0"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>
              <a:buClr>
                <a:srgbClr val="000000"/>
              </a:buClr>
              <a:buFont typeface="Arial"/>
              <a:buNone/>
            </a:pPr>
            <a:endParaRPr kern="0"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60932" rIns="121897" bIns="60932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914400"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" kern="0" smtClean="0"/>
              <a:pPr defTabSz="914400">
                <a:buClr>
                  <a:srgbClr val="000000"/>
                </a:buClr>
                <a:buFont typeface="Arial"/>
                <a:buNone/>
              </a:pPr>
              <a:t>‹#›</a:t>
            </a:fld>
            <a:endParaRPr lang="ru" kern="0"/>
          </a:p>
        </p:txBody>
      </p:sp>
    </p:spTree>
    <p:extLst>
      <p:ext uri="{BB962C8B-B14F-4D97-AF65-F5344CB8AC3E}">
        <p14:creationId xmlns:p14="http://schemas.microsoft.com/office/powerpoint/2010/main" val="48838919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Проектирование образовательных программ: проблемы и решения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2597" y="4214817"/>
            <a:ext cx="8429684" cy="2043131"/>
          </a:xfrm>
        </p:spPr>
        <p:txBody>
          <a:bodyPr>
            <a:normAutofit/>
          </a:bodyPr>
          <a:lstStyle/>
          <a:p>
            <a:pPr lvl="0" algn="l">
              <a:spcBef>
                <a:spcPts val="0"/>
              </a:spcBef>
              <a:buClr>
                <a:srgbClr val="000000"/>
              </a:buClr>
            </a:pPr>
            <a:r>
              <a:rPr lang="ru-RU" sz="2000" b="1" i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Марина Скиба</a:t>
            </a:r>
          </a:p>
          <a:p>
            <a:pPr lvl="0" algn="l">
              <a:spcBef>
                <a:spcPts val="0"/>
              </a:spcBef>
              <a:buClr>
                <a:srgbClr val="000000"/>
              </a:buClr>
            </a:pPr>
            <a:r>
              <a:rPr lang="ru-RU" sz="2000" b="1" i="1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И.о.проректора</a:t>
            </a:r>
            <a:r>
              <a:rPr lang="ru-RU" sz="2000" b="1" i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по академической деятельности </a:t>
            </a:r>
            <a:endParaRPr lang="ru-RU" sz="2000" b="1" i="1" dirty="0" smtClean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algn="l">
              <a:spcBef>
                <a:spcPts val="0"/>
              </a:spcBef>
              <a:buClr>
                <a:srgbClr val="000000"/>
              </a:buClr>
            </a:pPr>
            <a:r>
              <a:rPr lang="ru-RU" sz="2000" b="1" i="1" dirty="0" smtClean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Член НК ЭРВО</a:t>
            </a:r>
          </a:p>
          <a:p>
            <a:pPr lvl="0" algn="l">
              <a:spcBef>
                <a:spcPts val="0"/>
              </a:spcBef>
              <a:buClr>
                <a:srgbClr val="000000"/>
              </a:buClr>
            </a:pPr>
            <a:r>
              <a:rPr lang="ru-RU" sz="2000" b="1" i="1" dirty="0" smtClean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Председатель Экспертного совета НААР</a:t>
            </a:r>
            <a:endParaRPr lang="ru-RU" sz="2000" b="1" i="1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1524001" y="-192360"/>
            <a:ext cx="184727" cy="384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38" tIns="45719" rIns="91438" bIns="45719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Right Triangle 5"/>
          <p:cNvSpPr/>
          <p:nvPr/>
        </p:nvSpPr>
        <p:spPr>
          <a:xfrm rot="10800000">
            <a:off x="9820834" y="3982"/>
            <a:ext cx="2371167" cy="2357431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9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9344" y="-681257"/>
            <a:ext cx="2843587" cy="21973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9"/>
            <a:ext cx="8229600" cy="654032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Иерархия рамок квалификаций и результатов обучения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86124671"/>
              </p:ext>
            </p:extLst>
          </p:nvPr>
        </p:nvGraphicFramePr>
        <p:xfrm>
          <a:off x="1981200" y="1673224"/>
          <a:ext cx="8043891" cy="47180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239109" y="1357301"/>
            <a:ext cx="2428892" cy="67710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b="1" dirty="0"/>
              <a:t>Институциональные</a:t>
            </a:r>
          </a:p>
          <a:p>
            <a:r>
              <a:rPr lang="ru-RU" b="1" dirty="0"/>
              <a:t> рамки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10480" y="2714622"/>
            <a:ext cx="2857520" cy="67710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dirty="0"/>
              <a:t>Модель  результатов обучения ОП</a:t>
            </a:r>
          </a:p>
        </p:txBody>
      </p:sp>
      <p:sp>
        <p:nvSpPr>
          <p:cNvPr id="7" name="Выгнутая вверх стрелка 6"/>
          <p:cNvSpPr/>
          <p:nvPr/>
        </p:nvSpPr>
        <p:spPr>
          <a:xfrm rot="1724742">
            <a:off x="6033942" y="1177822"/>
            <a:ext cx="2643207" cy="1110575"/>
          </a:xfrm>
          <a:prstGeom prst="curved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ru-RU" sz="1500" dirty="0">
                <a:solidFill>
                  <a:schemeClr val="tx1"/>
                </a:solidFill>
              </a:rPr>
              <a:t>Профессиональные</a:t>
            </a:r>
          </a:p>
          <a:p>
            <a:pPr algn="ctr"/>
            <a:r>
              <a:rPr lang="ru-RU" sz="1500" dirty="0">
                <a:solidFill>
                  <a:schemeClr val="tx1"/>
                </a:solidFill>
              </a:rPr>
              <a:t>функции</a:t>
            </a:r>
          </a:p>
        </p:txBody>
      </p:sp>
      <p:sp>
        <p:nvSpPr>
          <p:cNvPr id="8" name="Прямоугольный треугольник 7"/>
          <p:cNvSpPr/>
          <p:nvPr/>
        </p:nvSpPr>
        <p:spPr>
          <a:xfrm rot="16200000" flipH="1">
            <a:off x="11109325" y="1"/>
            <a:ext cx="1082675" cy="1082675"/>
          </a:xfrm>
          <a:prstGeom prst="rtTriangle">
            <a:avLst/>
          </a:prstGeom>
          <a:solidFill>
            <a:srgbClr val="B4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0" hangingPunct="0">
              <a:defRPr/>
            </a:pPr>
            <a:endParaRPr lang="ru-RU"/>
          </a:p>
        </p:txBody>
      </p:sp>
      <p:grpSp>
        <p:nvGrpSpPr>
          <p:cNvPr id="9" name="Группа 8">
            <a:extLst>
              <a:ext uri="{FF2B5EF4-FFF2-40B4-BE49-F238E27FC236}">
                <a16:creationId xmlns="" xmlns:a16="http://schemas.microsoft.com/office/drawing/2014/main" id="{721D69DE-16EB-493C-87DF-4B284793F9B7}"/>
              </a:ext>
            </a:extLst>
          </p:cNvPr>
          <p:cNvGrpSpPr/>
          <p:nvPr/>
        </p:nvGrpSpPr>
        <p:grpSpPr>
          <a:xfrm>
            <a:off x="5125372" y="1673225"/>
            <a:ext cx="1608779" cy="943611"/>
            <a:chOff x="2339790" y="0"/>
            <a:chExt cx="1608778" cy="943610"/>
          </a:xfrm>
        </p:grpSpPr>
        <p:sp>
          <p:nvSpPr>
            <p:cNvPr id="10" name="Трапеция 9">
              <a:extLst>
                <a:ext uri="{FF2B5EF4-FFF2-40B4-BE49-F238E27FC236}">
                  <a16:creationId xmlns="" xmlns:a16="http://schemas.microsoft.com/office/drawing/2014/main" id="{4B1EBF87-DC87-45B4-B81B-D22D4BE1F070}"/>
                </a:ext>
              </a:extLst>
            </p:cNvPr>
            <p:cNvSpPr/>
            <p:nvPr/>
          </p:nvSpPr>
          <p:spPr>
            <a:xfrm>
              <a:off x="2339790" y="0"/>
              <a:ext cx="1608778" cy="943610"/>
            </a:xfrm>
            <a:prstGeom prst="trapezoid">
              <a:avLst>
                <a:gd name="adj" fmla="val 85246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shade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Трапеция 4">
              <a:extLst>
                <a:ext uri="{FF2B5EF4-FFF2-40B4-BE49-F238E27FC236}">
                  <a16:creationId xmlns="" xmlns:a16="http://schemas.microsoft.com/office/drawing/2014/main" id="{A513284B-2AC4-451E-B487-18E31EE3835B}"/>
                </a:ext>
              </a:extLst>
            </p:cNvPr>
            <p:cNvSpPr txBox="1"/>
            <p:nvPr/>
          </p:nvSpPr>
          <p:spPr>
            <a:xfrm>
              <a:off x="2339790" y="0"/>
              <a:ext cx="1608778" cy="9436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algn="ctr" defTabSz="62228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500" b="1" dirty="0"/>
                <a:t>Профессиональные стандарты</a:t>
              </a: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="" xmlns:a16="http://schemas.microsoft.com/office/drawing/2014/main" id="{35431B8E-C0E8-426F-8CE3-A16A24AC60E9}"/>
              </a:ext>
            </a:extLst>
          </p:cNvPr>
          <p:cNvGrpSpPr/>
          <p:nvPr/>
        </p:nvGrpSpPr>
        <p:grpSpPr>
          <a:xfrm>
            <a:off x="5924147" y="1680464"/>
            <a:ext cx="1608779" cy="943611"/>
            <a:chOff x="2339790" y="0"/>
            <a:chExt cx="1608778" cy="943610"/>
          </a:xfrm>
        </p:grpSpPr>
        <p:sp>
          <p:nvSpPr>
            <p:cNvPr id="13" name="Трапеция 12">
              <a:extLst>
                <a:ext uri="{FF2B5EF4-FFF2-40B4-BE49-F238E27FC236}">
                  <a16:creationId xmlns="" xmlns:a16="http://schemas.microsoft.com/office/drawing/2014/main" id="{153F226F-921B-468F-B238-117C12CCC640}"/>
                </a:ext>
              </a:extLst>
            </p:cNvPr>
            <p:cNvSpPr/>
            <p:nvPr/>
          </p:nvSpPr>
          <p:spPr>
            <a:xfrm>
              <a:off x="2339790" y="0"/>
              <a:ext cx="1608778" cy="943610"/>
            </a:xfrm>
            <a:prstGeom prst="trapezoid">
              <a:avLst>
                <a:gd name="adj" fmla="val 85246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shade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Трапеция 4">
              <a:extLst>
                <a:ext uri="{FF2B5EF4-FFF2-40B4-BE49-F238E27FC236}">
                  <a16:creationId xmlns="" xmlns:a16="http://schemas.microsoft.com/office/drawing/2014/main" id="{C35F0545-D3AC-4C30-B0BC-59A84EAE63DC}"/>
                </a:ext>
              </a:extLst>
            </p:cNvPr>
            <p:cNvSpPr txBox="1"/>
            <p:nvPr/>
          </p:nvSpPr>
          <p:spPr>
            <a:xfrm>
              <a:off x="2339790" y="0"/>
              <a:ext cx="1608778" cy="9436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algn="ctr" defTabSz="62228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500" b="1" dirty="0"/>
                <a:t>Профессиональные стандарты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D56E68FB-7214-433E-BF1F-C76CAE7E467A}"/>
              </a:ext>
            </a:extLst>
          </p:cNvPr>
          <p:cNvSpPr txBox="1"/>
          <p:nvPr/>
        </p:nvSpPr>
        <p:spPr>
          <a:xfrm>
            <a:off x="8596331" y="3703233"/>
            <a:ext cx="2857520" cy="67710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dirty="0"/>
              <a:t>Результаты обучения учебных дисциплин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94809CCE-D76D-46B1-8BC8-0BB0AE3B382E}"/>
              </a:ext>
            </a:extLst>
          </p:cNvPr>
          <p:cNvSpPr txBox="1"/>
          <p:nvPr/>
        </p:nvSpPr>
        <p:spPr>
          <a:xfrm>
            <a:off x="9130719" y="4691844"/>
            <a:ext cx="2857520" cy="67710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dirty="0"/>
              <a:t>Результаты обучения учебных занятий</a:t>
            </a:r>
          </a:p>
        </p:txBody>
      </p:sp>
      <p:sp>
        <p:nvSpPr>
          <p:cNvPr id="3" name="Стрелка: изогнутая вправо 2">
            <a:extLst>
              <a:ext uri="{FF2B5EF4-FFF2-40B4-BE49-F238E27FC236}">
                <a16:creationId xmlns="" xmlns:a16="http://schemas.microsoft.com/office/drawing/2014/main" id="{66DA43E6-144F-4B99-94E6-857702C60EAE}"/>
              </a:ext>
            </a:extLst>
          </p:cNvPr>
          <p:cNvSpPr/>
          <p:nvPr/>
        </p:nvSpPr>
        <p:spPr>
          <a:xfrm rot="8755600">
            <a:off x="11177493" y="3137703"/>
            <a:ext cx="946337" cy="2117108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Выгнутая вверх стрелка 6">
            <a:extLst>
              <a:ext uri="{FF2B5EF4-FFF2-40B4-BE49-F238E27FC236}">
                <a16:creationId xmlns="" xmlns:a16="http://schemas.microsoft.com/office/drawing/2014/main" id="{D7A30BA7-7116-4350-9891-808623D75779}"/>
              </a:ext>
            </a:extLst>
          </p:cNvPr>
          <p:cNvSpPr/>
          <p:nvPr/>
        </p:nvSpPr>
        <p:spPr>
          <a:xfrm rot="1724742">
            <a:off x="8703486" y="2010886"/>
            <a:ext cx="2643207" cy="1110575"/>
          </a:xfrm>
          <a:prstGeom prst="curved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Активные 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глаголы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76A350A1-54AE-4D4F-8C4B-D96E12C63DBB}"/>
              </a:ext>
            </a:extLst>
          </p:cNvPr>
          <p:cNvSpPr txBox="1"/>
          <p:nvPr/>
        </p:nvSpPr>
        <p:spPr>
          <a:xfrm rot="2419597">
            <a:off x="11140695" y="4130066"/>
            <a:ext cx="1401288" cy="96949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dirty="0"/>
              <a:t>Знания, умения, навыки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549275"/>
            <a:ext cx="8229600" cy="863600"/>
          </a:xfrm>
        </p:spPr>
        <p:txBody>
          <a:bodyPr/>
          <a:lstStyle/>
          <a:p>
            <a:pPr eaLnBrk="1" hangingPunct="1"/>
            <a:r>
              <a:rPr lang="ru-RU" sz="2400" b="1" dirty="0">
                <a:solidFill>
                  <a:srgbClr val="C00000"/>
                </a:solidFill>
              </a:rPr>
              <a:t>Результаты обучения – один из основных компонентов Болонского процесса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8135" y="1711327"/>
            <a:ext cx="11578443" cy="4525963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dirty="0"/>
              <a:t>Документы Болонского процесса: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dirty="0"/>
              <a:t>«… квалификации будут выражены через рабочую нагрузку, уровень подготовки, </a:t>
            </a:r>
            <a:r>
              <a:rPr lang="ru-RU" sz="2000" b="1" dirty="0"/>
              <a:t>результаты обучения</a:t>
            </a:r>
            <a:r>
              <a:rPr lang="ru-RU" sz="2000" dirty="0"/>
              <a:t>, </a:t>
            </a:r>
            <a:r>
              <a:rPr lang="ru-RU" sz="2000" b="1" dirty="0"/>
              <a:t>компетенции</a:t>
            </a:r>
            <a:r>
              <a:rPr lang="ru-RU" sz="2000" dirty="0"/>
              <a:t> и направления деятельности» (Берлинское коммюнике, 2003),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dirty="0"/>
              <a:t>«…общие дескрипторы для каждого цикла,  основанные на </a:t>
            </a:r>
            <a:r>
              <a:rPr lang="ru-RU" sz="2000" b="1" dirty="0"/>
              <a:t>результатах обучения</a:t>
            </a:r>
            <a:r>
              <a:rPr lang="ru-RU" sz="2000" dirty="0"/>
              <a:t> и </a:t>
            </a:r>
            <a:r>
              <a:rPr lang="ru-RU" sz="2000" b="1" dirty="0"/>
              <a:t>компетенциях</a:t>
            </a:r>
            <a:r>
              <a:rPr lang="ru-RU" sz="2000" dirty="0"/>
              <a:t>» (</a:t>
            </a:r>
            <a:r>
              <a:rPr lang="ru-RU" sz="2000" dirty="0" err="1"/>
              <a:t>Бергенское</a:t>
            </a:r>
            <a:r>
              <a:rPr lang="ru-RU" sz="2000" dirty="0"/>
              <a:t> коммюнике, 2005),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dirty="0"/>
              <a:t>«…в следующем [отчете] должны быть также рассмотрены такие вопросы, как национальные структуры квалификаций, </a:t>
            </a:r>
            <a:r>
              <a:rPr lang="ru-RU" sz="2000" b="1" dirty="0"/>
              <a:t>результаты обучения </a:t>
            </a:r>
            <a:r>
              <a:rPr lang="ru-RU" sz="2000" dirty="0"/>
              <a:t>и зачетные единицы, обучение в течение всей жизни и признание ранее полученного образования» (Лондонское коммюнике, 2007).</a:t>
            </a:r>
          </a:p>
          <a:p>
            <a:pPr>
              <a:lnSpc>
                <a:spcPct val="80000"/>
              </a:lnSpc>
              <a:buNone/>
            </a:pPr>
            <a:r>
              <a:rPr lang="ru-RU" sz="2000" dirty="0"/>
              <a:t>«К 2020 году мы представляем себе ЕПВО, где наши общие цели реализуются во всех странах-участницах, обеспечивая доверие в системах высшего образования, где автоматическое признание стало реальным, а студенты и выпускники могут легко перемещаться в пределах ЕПВО; где высшее образование эффективно способствует формированию инклюзивных обществ, основанных на демократических ценностях и правах человека; и </a:t>
            </a:r>
            <a:r>
              <a:rPr lang="ru-RU" sz="2000" b="1" dirty="0"/>
              <a:t>где возможности образования обеспечивают компетенции и навыки, необходимые для европейского гражданства, инноваций и трудоустройства</a:t>
            </a:r>
            <a:r>
              <a:rPr lang="ru-RU" sz="2000" dirty="0"/>
              <a:t>.»  (Ереванское коммюнике, 2015)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dirty="0"/>
              <a:t>	 </a:t>
            </a:r>
          </a:p>
        </p:txBody>
      </p:sp>
      <p:sp>
        <p:nvSpPr>
          <p:cNvPr id="19460" name="Text Box 11"/>
          <p:cNvSpPr txBox="1">
            <a:spLocks noChangeArrowheads="1"/>
          </p:cNvSpPr>
          <p:nvPr/>
        </p:nvSpPr>
        <p:spPr bwMode="auto">
          <a:xfrm>
            <a:off x="9850438" y="160339"/>
            <a:ext cx="576263" cy="384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</a:rPr>
              <a:t> 16</a:t>
            </a:r>
          </a:p>
        </p:txBody>
      </p:sp>
      <p:sp>
        <p:nvSpPr>
          <p:cNvPr id="5" name="Прямоугольный треугольник 4"/>
          <p:cNvSpPr/>
          <p:nvPr/>
        </p:nvSpPr>
        <p:spPr>
          <a:xfrm rot="16200000" flipH="1">
            <a:off x="11109325" y="-14288"/>
            <a:ext cx="1082675" cy="1082675"/>
          </a:xfrm>
          <a:prstGeom prst="rtTriangle">
            <a:avLst/>
          </a:prstGeom>
          <a:solidFill>
            <a:srgbClr val="B4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0" hangingPunct="0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sz="2800" dirty="0">
                <a:solidFill>
                  <a:srgbClr val="003399"/>
                </a:solidFill>
                <a:cs typeface="Arial" pitchFamily="34" charset="0"/>
              </a:rPr>
              <a:t>ДЕСКРИПТОРЫ КВАЛИФИКАЦИИ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Clr>
                <a:srgbClr val="003399"/>
              </a:buClr>
            </a:pPr>
            <a:r>
              <a:rPr lang="ru-RU" sz="2000" dirty="0">
                <a:solidFill>
                  <a:srgbClr val="C00000"/>
                </a:solidFill>
                <a:cs typeface="Arial" pitchFamily="34" charset="0"/>
              </a:rPr>
              <a:t>«БАКАЛАВР»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>
              <a:buClr>
                <a:srgbClr val="003399"/>
              </a:buClr>
            </a:pPr>
            <a:r>
              <a:rPr lang="ru-RU" dirty="0"/>
              <a:t>продвинутый уровень работы с текстом с элементами, требующими глубоких знаний в сфере изучения… </a:t>
            </a:r>
          </a:p>
          <a:p>
            <a:pPr>
              <a:buClr>
                <a:srgbClr val="003399"/>
              </a:buClr>
            </a:pPr>
            <a:r>
              <a:rPr lang="ru-RU" dirty="0"/>
              <a:t>разработка и предъявление аргументации </a:t>
            </a:r>
          </a:p>
          <a:p>
            <a:pPr>
              <a:buClr>
                <a:srgbClr val="003399"/>
              </a:buClr>
            </a:pPr>
            <a:r>
              <a:rPr lang="ru-RU" dirty="0"/>
              <a:t>сбор и интерпретация информации, относящейся к предмету изучения… </a:t>
            </a:r>
          </a:p>
          <a:p>
            <a:pPr>
              <a:buClr>
                <a:srgbClr val="003399"/>
              </a:buClr>
            </a:pPr>
            <a:r>
              <a:rPr lang="ru-RU" dirty="0"/>
              <a:t>умение представлять информацию, идеи, проблемы </a:t>
            </a:r>
            <a:endParaRPr lang="en-US" dirty="0"/>
          </a:p>
          <a:p>
            <a:pPr>
              <a:buClr>
                <a:srgbClr val="003399"/>
              </a:buClr>
              <a:buNone/>
            </a:pPr>
            <a:r>
              <a:rPr lang="en-US" dirty="0"/>
              <a:t>	</a:t>
            </a:r>
            <a:r>
              <a:rPr lang="ru-RU" dirty="0"/>
              <a:t>и их решения… </a:t>
            </a:r>
          </a:p>
          <a:p>
            <a:pPr>
              <a:buClr>
                <a:srgbClr val="003399"/>
              </a:buClr>
            </a:pPr>
            <a:r>
              <a:rPr lang="ru-RU" dirty="0"/>
              <a:t>развитые навыки, необходимые для обучения на следующем уровне с высокой степенью автономии…</a:t>
            </a:r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/>
        <p:txBody>
          <a:bodyPr vert="horz" lIns="91438" tIns="45719" rIns="91438" bIns="45719" rtlCol="0" anchor="b">
            <a:normAutofit/>
          </a:bodyPr>
          <a:lstStyle/>
          <a:p>
            <a:pPr>
              <a:buClr>
                <a:srgbClr val="003399"/>
              </a:buClr>
            </a:pPr>
            <a:r>
              <a:rPr lang="ru-RU" sz="2000" dirty="0">
                <a:solidFill>
                  <a:srgbClr val="C00000"/>
                </a:solidFill>
                <a:cs typeface="Arial" pitchFamily="34" charset="0"/>
              </a:rPr>
              <a:t>«МАГИСТР»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  <a:buClr>
                <a:srgbClr val="003399"/>
              </a:buClr>
            </a:pPr>
            <a:r>
              <a:rPr lang="ru-RU" dirty="0"/>
              <a:t>наличие основы для оригинального развития и применения идей в контексте проводимого исследования… </a:t>
            </a:r>
          </a:p>
          <a:p>
            <a:pPr>
              <a:lnSpc>
                <a:spcPct val="90000"/>
              </a:lnSpc>
              <a:buClr>
                <a:srgbClr val="003399"/>
              </a:buClr>
            </a:pPr>
            <a:r>
              <a:rPr lang="ru-RU" dirty="0"/>
              <a:t>способность находить решения проблем в новых </a:t>
            </a:r>
            <a:endParaRPr lang="en-US" dirty="0"/>
          </a:p>
          <a:p>
            <a:pPr>
              <a:lnSpc>
                <a:spcPct val="90000"/>
              </a:lnSpc>
              <a:buClr>
                <a:srgbClr val="003399"/>
              </a:buClr>
              <a:buNone/>
            </a:pPr>
            <a:r>
              <a:rPr lang="en-US" dirty="0"/>
              <a:t>	</a:t>
            </a:r>
            <a:r>
              <a:rPr lang="ru-RU" dirty="0"/>
              <a:t>или незнакомых средах в более широком </a:t>
            </a:r>
            <a:endParaRPr lang="en-US" dirty="0"/>
          </a:p>
          <a:p>
            <a:pPr>
              <a:lnSpc>
                <a:spcPct val="90000"/>
              </a:lnSpc>
              <a:buClr>
                <a:srgbClr val="003399"/>
              </a:buClr>
              <a:buNone/>
            </a:pPr>
            <a:r>
              <a:rPr lang="en-US" dirty="0"/>
              <a:t>	</a:t>
            </a:r>
            <a:r>
              <a:rPr lang="ru-RU" dirty="0"/>
              <a:t>(междисциплинарном) контексте… </a:t>
            </a:r>
          </a:p>
          <a:p>
            <a:pPr>
              <a:lnSpc>
                <a:spcPct val="90000"/>
              </a:lnSpc>
              <a:buClr>
                <a:srgbClr val="003399"/>
              </a:buClr>
            </a:pPr>
            <a:r>
              <a:rPr lang="ru-RU" dirty="0"/>
              <a:t>способность к интеграции знаний и построению заключений </a:t>
            </a:r>
            <a:endParaRPr lang="en-US" dirty="0"/>
          </a:p>
          <a:p>
            <a:pPr>
              <a:lnSpc>
                <a:spcPct val="90000"/>
              </a:lnSpc>
              <a:buClr>
                <a:srgbClr val="003399"/>
              </a:buClr>
              <a:buNone/>
            </a:pPr>
            <a:r>
              <a:rPr lang="en-US" dirty="0"/>
              <a:t>	</a:t>
            </a:r>
            <a:r>
              <a:rPr lang="ru-RU" dirty="0"/>
              <a:t>на основе неполной или ограниченной информации… </a:t>
            </a:r>
          </a:p>
          <a:p>
            <a:pPr>
              <a:lnSpc>
                <a:spcPct val="90000"/>
              </a:lnSpc>
              <a:buClr>
                <a:srgbClr val="003399"/>
              </a:buClr>
            </a:pPr>
            <a:r>
              <a:rPr lang="ru-RU" dirty="0"/>
              <a:t>умение представлять заключения и подкреплять знания фактами (узкая сфера) в профессиональной </a:t>
            </a:r>
            <a:endParaRPr lang="en-US" dirty="0"/>
          </a:p>
          <a:p>
            <a:pPr>
              <a:lnSpc>
                <a:spcPct val="90000"/>
              </a:lnSpc>
              <a:buClr>
                <a:srgbClr val="003399"/>
              </a:buClr>
              <a:buNone/>
            </a:pPr>
            <a:r>
              <a:rPr lang="en-US" dirty="0"/>
              <a:t>	</a:t>
            </a:r>
            <a:r>
              <a:rPr lang="ru-RU" dirty="0"/>
              <a:t>и непрофессиональной аудитории (монолог)… </a:t>
            </a:r>
          </a:p>
          <a:p>
            <a:pPr>
              <a:lnSpc>
                <a:spcPct val="90000"/>
              </a:lnSpc>
              <a:buClr>
                <a:srgbClr val="003399"/>
              </a:buClr>
            </a:pPr>
            <a:r>
              <a:rPr lang="ru-RU" dirty="0"/>
              <a:t>навыки так называемого </a:t>
            </a:r>
            <a:r>
              <a:rPr lang="ru-RU" dirty="0" err="1"/>
              <a:t>самонаправляемого</a:t>
            </a:r>
            <a:r>
              <a:rPr lang="ru-RU" dirty="0"/>
              <a:t> обучения, </a:t>
            </a:r>
            <a:endParaRPr lang="en-US" dirty="0"/>
          </a:p>
          <a:p>
            <a:pPr>
              <a:lnSpc>
                <a:spcPct val="90000"/>
              </a:lnSpc>
              <a:buNone/>
            </a:pPr>
            <a:r>
              <a:rPr lang="en-US" dirty="0"/>
              <a:t>	</a:t>
            </a:r>
            <a:r>
              <a:rPr lang="ru-RU" dirty="0"/>
              <a:t>или автономии… </a:t>
            </a:r>
          </a:p>
          <a:p>
            <a:endParaRPr lang="ru-RU" dirty="0"/>
          </a:p>
        </p:txBody>
      </p:sp>
      <p:sp>
        <p:nvSpPr>
          <p:cNvPr id="15364" name="Text Box 11"/>
          <p:cNvSpPr txBox="1">
            <a:spLocks noChangeArrowheads="1"/>
          </p:cNvSpPr>
          <p:nvPr/>
        </p:nvSpPr>
        <p:spPr bwMode="auto">
          <a:xfrm>
            <a:off x="9850438" y="160339"/>
            <a:ext cx="576263" cy="384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</a:rPr>
              <a:t> 12</a:t>
            </a:r>
          </a:p>
        </p:txBody>
      </p:sp>
      <p:sp>
        <p:nvSpPr>
          <p:cNvPr id="8" name="Прямоугольный треугольник 7"/>
          <p:cNvSpPr/>
          <p:nvPr/>
        </p:nvSpPr>
        <p:spPr>
          <a:xfrm rot="16200000" flipH="1">
            <a:off x="11109325" y="1"/>
            <a:ext cx="1082675" cy="1082675"/>
          </a:xfrm>
          <a:prstGeom prst="rtTriangle">
            <a:avLst/>
          </a:prstGeom>
          <a:solidFill>
            <a:srgbClr val="B4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0" hangingPunct="0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6 уровень Рамка квалификаций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2" y="1600201"/>
            <a:ext cx="7643751" cy="4525963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Широкий диапазон теоретических и практических знаний в профессиональной области</a:t>
            </a:r>
          </a:p>
          <a:p>
            <a:r>
              <a:rPr lang="ru-RU" dirty="0"/>
              <a:t>Самостоятельная разработка и выдвижение различных вариантов решения профессиональных задач с применением теоретических и практических знаний политики и целей организации, обсуждение проблемы, аргументирование выводов</a:t>
            </a:r>
          </a:p>
          <a:p>
            <a:r>
              <a:rPr lang="ru-RU" dirty="0"/>
              <a:t>Самостоятельное управление и контроль процессами трудовой и учебной деятельности в рамках стратегии, и грамотное оперирование информацией</a:t>
            </a:r>
          </a:p>
          <a:p>
            <a:r>
              <a:rPr lang="ru-RU" dirty="0"/>
              <a:t>Высшее образование. </a:t>
            </a:r>
            <a:r>
              <a:rPr lang="ru-RU" dirty="0" err="1"/>
              <a:t>Бакалавриат</a:t>
            </a:r>
            <a:r>
              <a:rPr lang="ru-RU" dirty="0"/>
              <a:t>, </a:t>
            </a:r>
            <a:r>
              <a:rPr lang="ru-RU" dirty="0" err="1"/>
              <a:t>специалитет</a:t>
            </a:r>
            <a:r>
              <a:rPr lang="ru-RU" dirty="0"/>
              <a:t>, ординатура и практический опыт</a:t>
            </a:r>
          </a:p>
        </p:txBody>
      </p:sp>
      <p:sp>
        <p:nvSpPr>
          <p:cNvPr id="4" name="Прямоугольный треугольник 3"/>
          <p:cNvSpPr/>
          <p:nvPr/>
        </p:nvSpPr>
        <p:spPr>
          <a:xfrm rot="16200000" flipH="1">
            <a:off x="11109325" y="1"/>
            <a:ext cx="1082675" cy="1082675"/>
          </a:xfrm>
          <a:prstGeom prst="rtTriangle">
            <a:avLst/>
          </a:prstGeom>
          <a:solidFill>
            <a:srgbClr val="B4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0" hangingPunct="0">
              <a:defRPr/>
            </a:pPr>
            <a:endParaRPr lang="ru-RU"/>
          </a:p>
        </p:txBody>
      </p:sp>
      <p:sp>
        <p:nvSpPr>
          <p:cNvPr id="5" name="Содержимое 2">
            <a:extLst>
              <a:ext uri="{FF2B5EF4-FFF2-40B4-BE49-F238E27FC236}">
                <a16:creationId xmlns="" xmlns:a16="http://schemas.microsoft.com/office/drawing/2014/main" id="{0B7F7D79-C962-49FA-B5E9-9A5DD70E8F75}"/>
              </a:ext>
            </a:extLst>
          </p:cNvPr>
          <p:cNvSpPr txBox="1">
            <a:spLocks/>
          </p:cNvSpPr>
          <p:nvPr/>
        </p:nvSpPr>
        <p:spPr>
          <a:xfrm>
            <a:off x="8431482" y="2348346"/>
            <a:ext cx="3760519" cy="1689265"/>
          </a:xfrm>
          <a:prstGeom prst="rect">
            <a:avLst/>
          </a:prstGeom>
        </p:spPr>
        <p:txBody>
          <a:bodyPr vert="horz" lIns="91438" tIns="45719" rIns="91438" bIns="45719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i="1" dirty="0"/>
              <a:t>Самостоятельная работа в рамках профессиональных функций  по реализации планов и задач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7 уровень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600201"/>
            <a:ext cx="6598723" cy="4525963"/>
          </a:xfrm>
        </p:spPr>
        <p:txBody>
          <a:bodyPr>
            <a:noAutofit/>
          </a:bodyPr>
          <a:lstStyle/>
          <a:p>
            <a:r>
              <a:rPr lang="ru-RU" sz="2000" dirty="0"/>
              <a:t>Концептуальные знания в области науки и профессиональной деятельности, Создание новых прикладных знаний в профессиональной области</a:t>
            </a:r>
          </a:p>
          <a:p>
            <a:r>
              <a:rPr lang="ru-RU" sz="2000" dirty="0"/>
              <a:t>Самостоятельное определение цели профессиональной деятельности и выбирать адекватные методы и средства их достижения. Осуществление научной, инновационной деятельности по получению новых знаний.</a:t>
            </a:r>
          </a:p>
          <a:p>
            <a:r>
              <a:rPr lang="ru-RU" sz="2000" dirty="0"/>
              <a:t>Определение стратегии, деятельности подразделения или организации. Принятие решений и ответственность на уровне подразделений</a:t>
            </a:r>
          </a:p>
          <a:p>
            <a:r>
              <a:rPr lang="ru-RU" sz="2000" dirty="0"/>
              <a:t>Магистратура и/или практический опыт</a:t>
            </a:r>
          </a:p>
        </p:txBody>
      </p:sp>
      <p:sp>
        <p:nvSpPr>
          <p:cNvPr id="4" name="Прямоугольный треугольник 3"/>
          <p:cNvSpPr/>
          <p:nvPr/>
        </p:nvSpPr>
        <p:spPr>
          <a:xfrm rot="16200000" flipH="1">
            <a:off x="11109325" y="1"/>
            <a:ext cx="1082675" cy="1082675"/>
          </a:xfrm>
          <a:prstGeom prst="rtTriangle">
            <a:avLst/>
          </a:prstGeom>
          <a:solidFill>
            <a:srgbClr val="B4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0" hangingPunct="0">
              <a:defRPr/>
            </a:pPr>
            <a:endParaRPr lang="ru-RU"/>
          </a:p>
        </p:txBody>
      </p:sp>
      <p:sp>
        <p:nvSpPr>
          <p:cNvPr id="5" name="Содержимое 2">
            <a:extLst>
              <a:ext uri="{FF2B5EF4-FFF2-40B4-BE49-F238E27FC236}">
                <a16:creationId xmlns="" xmlns:a16="http://schemas.microsoft.com/office/drawing/2014/main" id="{C72B96E6-31C1-45C5-95B5-E56C6D8986CB}"/>
              </a:ext>
            </a:extLst>
          </p:cNvPr>
          <p:cNvSpPr txBox="1">
            <a:spLocks/>
          </p:cNvSpPr>
          <p:nvPr/>
        </p:nvSpPr>
        <p:spPr>
          <a:xfrm>
            <a:off x="8431482" y="2348344"/>
            <a:ext cx="3760519" cy="2805547"/>
          </a:xfrm>
          <a:prstGeom prst="rect">
            <a:avLst/>
          </a:prstGeom>
        </p:spPr>
        <p:txBody>
          <a:bodyPr vert="horz" lIns="91438" tIns="45719" rIns="91438" bIns="45719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i="1" dirty="0"/>
              <a:t>Самостоятельная работа в рамках стратегического управления организацией и процессами.</a:t>
            </a:r>
          </a:p>
          <a:p>
            <a:pPr marL="0" indent="0">
              <a:buNone/>
            </a:pPr>
            <a:r>
              <a:rPr lang="ru-RU" sz="2400" b="1" i="1" dirty="0"/>
              <a:t>Руководитель -  лицо, принимающее решение в управленческой и профессиональной областях.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8 уровень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600201"/>
            <a:ext cx="7667501" cy="4525963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Методологические знания в области </a:t>
            </a:r>
            <a:r>
              <a:rPr lang="ru-RU" dirty="0" err="1"/>
              <a:t>инновационно-профессиональной</a:t>
            </a:r>
            <a:r>
              <a:rPr lang="ru-RU" dirty="0"/>
              <a:t> деятельности.</a:t>
            </a:r>
          </a:p>
          <a:p>
            <a:r>
              <a:rPr lang="ru-RU" dirty="0"/>
              <a:t>Генерирование идей, прогнозирование результатов инновационной деятельности осуществление широко- масштабных изменений в профессиональной и социальной сфере, руководство сложными производственными и научными процессами</a:t>
            </a:r>
          </a:p>
          <a:p>
            <a:r>
              <a:rPr lang="ru-RU" dirty="0"/>
              <a:t>Определение стратегии, управление процессами и деятельностью, принятие решений и ответственность на уровне институциональных структур.</a:t>
            </a:r>
          </a:p>
          <a:p>
            <a:r>
              <a:rPr lang="ru-RU" dirty="0"/>
              <a:t> Способность к лидерству, автономности, анализу, оценке и реализации сложных инновационных идей в научной и практической области.</a:t>
            </a:r>
          </a:p>
        </p:txBody>
      </p:sp>
      <p:sp>
        <p:nvSpPr>
          <p:cNvPr id="4" name="Прямоугольный треугольник 3"/>
          <p:cNvSpPr/>
          <p:nvPr/>
        </p:nvSpPr>
        <p:spPr>
          <a:xfrm rot="16200000" flipH="1">
            <a:off x="11109325" y="1"/>
            <a:ext cx="1082675" cy="1082675"/>
          </a:xfrm>
          <a:prstGeom prst="rtTriangle">
            <a:avLst/>
          </a:prstGeom>
          <a:solidFill>
            <a:srgbClr val="B4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0" hangingPunct="0">
              <a:defRPr/>
            </a:pPr>
            <a:endParaRPr lang="ru-RU"/>
          </a:p>
        </p:txBody>
      </p:sp>
      <p:sp>
        <p:nvSpPr>
          <p:cNvPr id="5" name="Содержимое 2">
            <a:extLst>
              <a:ext uri="{FF2B5EF4-FFF2-40B4-BE49-F238E27FC236}">
                <a16:creationId xmlns="" xmlns:a16="http://schemas.microsoft.com/office/drawing/2014/main" id="{D88ACADC-1958-4270-A5DC-290ED47F1F30}"/>
              </a:ext>
            </a:extLst>
          </p:cNvPr>
          <p:cNvSpPr txBox="1">
            <a:spLocks/>
          </p:cNvSpPr>
          <p:nvPr/>
        </p:nvSpPr>
        <p:spPr>
          <a:xfrm>
            <a:off x="8431482" y="2348346"/>
            <a:ext cx="3760519" cy="1689265"/>
          </a:xfrm>
          <a:prstGeom prst="rect">
            <a:avLst/>
          </a:prstGeom>
        </p:spPr>
        <p:txBody>
          <a:bodyPr vert="horz" lIns="91438" tIns="45719" rIns="91438" bIns="45719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i="1" dirty="0"/>
              <a:t>Самостоятельная работа в рамках профессиональных функций  по реализации планов и задач отрасли и организации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1890434" y="309279"/>
            <a:ext cx="6884895" cy="739592"/>
          </a:xfrm>
          <a:prstGeom prst="rect">
            <a:avLst/>
          </a:prstGeom>
        </p:spPr>
        <p:txBody>
          <a:bodyPr lIns="91438" tIns="45719" rIns="91438" bIns="45719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k-KZ" sz="3200" dirty="0">
                <a:solidFill>
                  <a:srgbClr val="FF0000"/>
                </a:solidFill>
              </a:rPr>
              <a:t>Результаты обу</a:t>
            </a:r>
            <a:r>
              <a:rPr lang="ru-RU" sz="3200" dirty="0">
                <a:solidFill>
                  <a:srgbClr val="FF0000"/>
                </a:solidFill>
              </a:rPr>
              <a:t>ч</a:t>
            </a:r>
            <a:r>
              <a:rPr lang="kk-KZ" sz="3200" dirty="0">
                <a:solidFill>
                  <a:srgbClr val="FF0000"/>
                </a:solidFill>
              </a:rPr>
              <a:t>ения и компетенции 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2319333" y="1159579"/>
            <a:ext cx="7553339" cy="4538849"/>
          </a:xfrm>
          <a:prstGeom prst="rect">
            <a:avLst/>
          </a:prstGeom>
        </p:spPr>
        <p:txBody>
          <a:bodyPr lIns="91438" tIns="45719" rIns="91438" bIns="45719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ru-RU" sz="2800" dirty="0"/>
          </a:p>
        </p:txBody>
      </p:sp>
      <p:sp>
        <p:nvSpPr>
          <p:cNvPr id="4" name="Right Triangle 13"/>
          <p:cNvSpPr/>
          <p:nvPr/>
        </p:nvSpPr>
        <p:spPr>
          <a:xfrm rot="10800000">
            <a:off x="11509565" y="0"/>
            <a:ext cx="682436" cy="909915"/>
          </a:xfrm>
          <a:prstGeom prst="rtTriangle">
            <a:avLst/>
          </a:prstGeom>
          <a:solidFill>
            <a:srgbClr val="B517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pic>
        <p:nvPicPr>
          <p:cNvPr id="5" name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9574"/>
            <a:ext cx="9144000" cy="5667865"/>
          </a:xfrm>
          <a:prstGeom prst="rect">
            <a:avLst/>
          </a:prstGeom>
        </p:spPr>
      </p:pic>
      <p:sp>
        <p:nvSpPr>
          <p:cNvPr id="6" name="Содержимое 2">
            <a:extLst>
              <a:ext uri="{FF2B5EF4-FFF2-40B4-BE49-F238E27FC236}">
                <a16:creationId xmlns="" xmlns:a16="http://schemas.microsoft.com/office/drawing/2014/main" id="{ACD03715-663C-47C0-A267-017BF0BFE4F4}"/>
              </a:ext>
            </a:extLst>
          </p:cNvPr>
          <p:cNvSpPr txBox="1">
            <a:spLocks/>
          </p:cNvSpPr>
          <p:nvPr/>
        </p:nvSpPr>
        <p:spPr>
          <a:xfrm>
            <a:off x="9274629" y="2348346"/>
            <a:ext cx="2917371" cy="1689265"/>
          </a:xfrm>
          <a:prstGeom prst="rect">
            <a:avLst/>
          </a:prstGeom>
        </p:spPr>
        <p:txBody>
          <a:bodyPr vert="horz" lIns="91438" tIns="45719" rIns="91438" bIns="45719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i="1" dirty="0"/>
              <a:t> РО выражают</a:t>
            </a:r>
            <a:r>
              <a:rPr lang="en-US" sz="2400" b="1" i="1" dirty="0"/>
              <a:t> </a:t>
            </a:r>
            <a:r>
              <a:rPr lang="ru-RU" sz="2400" b="1" i="1" dirty="0"/>
              <a:t>уровень </a:t>
            </a:r>
            <a:r>
              <a:rPr lang="kk-KZ" sz="2400" b="1" i="1" dirty="0"/>
              <a:t>достижения компетенции, который  возможно оценить</a:t>
            </a:r>
            <a:r>
              <a:rPr lang="ru-RU" sz="2400" b="1" i="1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altLang="lt-LT" sz="3600" b="1" dirty="0"/>
              <a:t>Компетенции и результаты обучения по образовательной программе – европейское понимание</a:t>
            </a:r>
            <a:endParaRPr lang="lt-LT" altLang="lt-LT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1981200" y="1600200"/>
          <a:ext cx="8229600" cy="4925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ый треугольник 4"/>
          <p:cNvSpPr/>
          <p:nvPr/>
        </p:nvSpPr>
        <p:spPr>
          <a:xfrm rot="16200000" flipH="1">
            <a:off x="11109325" y="-22244"/>
            <a:ext cx="1082675" cy="1082675"/>
          </a:xfrm>
          <a:prstGeom prst="rtTriangle">
            <a:avLst/>
          </a:prstGeom>
          <a:solidFill>
            <a:srgbClr val="B4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0" hangingPunct="0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Характеристика результатов обучения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Результаты обучения описывают, что обучающийся должен после успешного завершения процесса обучения </a:t>
            </a:r>
            <a:r>
              <a:rPr lang="ru-RU" i="1" dirty="0"/>
              <a:t>дисциплины  </a:t>
            </a:r>
            <a:r>
              <a:rPr lang="ru-RU" dirty="0"/>
              <a:t>- </a:t>
            </a:r>
            <a:r>
              <a:rPr lang="ru-RU" i="1" dirty="0"/>
              <a:t>знать, понимать, уметь делать</a:t>
            </a:r>
            <a:r>
              <a:rPr lang="ru-RU" dirty="0"/>
              <a:t>, </a:t>
            </a:r>
            <a:r>
              <a:rPr lang="ru-RU" b="1" dirty="0"/>
              <a:t>после завершения  программы уметь делать и быть готовым </a:t>
            </a:r>
            <a:endParaRPr lang="lt-LT" b="1" dirty="0"/>
          </a:p>
          <a:p>
            <a:r>
              <a:rPr lang="ru-RU" dirty="0"/>
              <a:t>Должны оцениваться, поэтому они должны быть </a:t>
            </a:r>
            <a:r>
              <a:rPr lang="ru-RU" b="1" dirty="0"/>
              <a:t>достижимыми и измеримыми</a:t>
            </a:r>
            <a:endParaRPr lang="lt-LT" b="1" dirty="0"/>
          </a:p>
          <a:p>
            <a:r>
              <a:rPr lang="ru-RU" dirty="0"/>
              <a:t>Должны содержать соответствующий </a:t>
            </a:r>
            <a:r>
              <a:rPr lang="ru-RU" b="1" dirty="0"/>
              <a:t>активный глагол (для программы - проявление во внешней среде + изменение окружающего мира). Иметь представление, знать – не происходит во внешней среде и не меняет окружающий мир</a:t>
            </a:r>
            <a:endParaRPr lang="lt-LT" b="1" dirty="0"/>
          </a:p>
          <a:p>
            <a:r>
              <a:rPr lang="ru-RU" dirty="0"/>
              <a:t>Вовлекают студентов в работу, поэтому связаны с учебной нагрузкой</a:t>
            </a:r>
            <a:endParaRPr lang="lt-LT" dirty="0"/>
          </a:p>
          <a:p>
            <a:r>
              <a:rPr lang="ru-RU" dirty="0"/>
              <a:t>Должны быть написаны в целостном контексте, принимая во внимание обучение и оценивание</a:t>
            </a:r>
            <a:endParaRPr lang="lt-LT" dirty="0"/>
          </a:p>
          <a:p>
            <a:r>
              <a:rPr lang="ru-RU" dirty="0"/>
              <a:t>Нужна обратная связь относительно результатов обучения</a:t>
            </a:r>
            <a:endParaRPr lang="lt-LT" dirty="0"/>
          </a:p>
          <a:p>
            <a:endParaRPr lang="ru-RU" dirty="0"/>
          </a:p>
        </p:txBody>
      </p:sp>
      <p:sp>
        <p:nvSpPr>
          <p:cNvPr id="4" name="Прямоугольный треугольник 3"/>
          <p:cNvSpPr/>
          <p:nvPr/>
        </p:nvSpPr>
        <p:spPr>
          <a:xfrm rot="16200000" flipH="1">
            <a:off x="10928881" y="-180445"/>
            <a:ext cx="1082675" cy="1443567"/>
          </a:xfrm>
          <a:prstGeom prst="rtTriangle">
            <a:avLst/>
          </a:prstGeom>
          <a:solidFill>
            <a:srgbClr val="B4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0" hangingPunct="0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066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A5C59DE-C876-4301-B90A-E74D20985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Результаты обучения: проблемы формулирования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1DFA353-0D21-4618-98DF-E014A5FA2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Основные ошибки</a:t>
            </a:r>
          </a:p>
          <a:p>
            <a:pPr marL="0" indent="0">
              <a:buNone/>
            </a:pPr>
            <a:r>
              <a:rPr lang="ru-RU" dirty="0"/>
              <a:t>Цель обучения – носит невнятный общий характер – высококвалифицированный специалист</a:t>
            </a:r>
          </a:p>
          <a:p>
            <a:r>
              <a:rPr lang="ru-RU" dirty="0"/>
              <a:t>НЕ используют активные глаголы</a:t>
            </a:r>
          </a:p>
          <a:p>
            <a:r>
              <a:rPr lang="ru-RU" dirty="0" err="1"/>
              <a:t>Знаниевый</a:t>
            </a:r>
            <a:r>
              <a:rPr lang="ru-RU" dirty="0"/>
              <a:t> подход – перечисляют изученные понятия</a:t>
            </a:r>
          </a:p>
          <a:p>
            <a:r>
              <a:rPr lang="ru-RU" dirty="0"/>
              <a:t>Вместо 1 активного глагола – перечень из десятка компетенций</a:t>
            </a:r>
          </a:p>
          <a:p>
            <a:r>
              <a:rPr lang="ru-RU" dirty="0"/>
              <a:t>Нет соответствия между дисциплинами и РО </a:t>
            </a:r>
          </a:p>
          <a:p>
            <a:r>
              <a:rPr lang="ru-RU" dirty="0"/>
              <a:t>РО – овладение </a:t>
            </a:r>
            <a:r>
              <a:rPr lang="ru-RU" dirty="0" err="1"/>
              <a:t>проф.компетенциями</a:t>
            </a:r>
            <a:r>
              <a:rPr lang="ru-RU" dirty="0"/>
              <a:t>…. – нет реальных </a:t>
            </a:r>
            <a:r>
              <a:rPr lang="ru-RU" dirty="0" err="1"/>
              <a:t>проф.функций</a:t>
            </a:r>
            <a:r>
              <a:rPr lang="ru-RU" dirty="0"/>
              <a:t>!</a:t>
            </a:r>
          </a:p>
          <a:p>
            <a:r>
              <a:rPr lang="ru-RU" dirty="0"/>
              <a:t>Описание дисциплины не содержит содержание, деятельность студента, технологии обучения и оценивания, программное обеспечение.</a:t>
            </a:r>
          </a:p>
          <a:p>
            <a:r>
              <a:rPr lang="ru-RU" dirty="0"/>
              <a:t>Дисциплины дублируют друг друга</a:t>
            </a:r>
          </a:p>
        </p:txBody>
      </p:sp>
      <p:sp>
        <p:nvSpPr>
          <p:cNvPr id="4" name="Прямоугольный треугольник 3">
            <a:extLst>
              <a:ext uri="{FF2B5EF4-FFF2-40B4-BE49-F238E27FC236}">
                <a16:creationId xmlns="" xmlns:a16="http://schemas.microsoft.com/office/drawing/2014/main" id="{CD35C91C-1588-4F34-ADF7-1168C6FCD0D0}"/>
              </a:ext>
            </a:extLst>
          </p:cNvPr>
          <p:cNvSpPr/>
          <p:nvPr/>
        </p:nvSpPr>
        <p:spPr>
          <a:xfrm rot="16200000" flipH="1">
            <a:off x="11109325" y="-22244"/>
            <a:ext cx="1082675" cy="1082675"/>
          </a:xfrm>
          <a:prstGeom prst="rtTriangle">
            <a:avLst/>
          </a:prstGeom>
          <a:solidFill>
            <a:srgbClr val="B4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0" hangingPunct="0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83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142F9DA-C403-4478-B152-7085AD903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Вредные </a:t>
            </a:r>
            <a:r>
              <a:rPr lang="kk-KZ" dirty="0"/>
              <a:t>советы - что надо сделать</a:t>
            </a:r>
            <a:r>
              <a:rPr lang="ru-RU" dirty="0"/>
              <a:t>, чтобы программа не вошла в Реестр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186E21C4-2878-4B36-AF81-ACCAA2576993}"/>
              </a:ext>
            </a:extLst>
          </p:cNvPr>
          <p:cNvSpPr/>
          <p:nvPr/>
        </p:nvSpPr>
        <p:spPr>
          <a:xfrm>
            <a:off x="249050" y="1344198"/>
            <a:ext cx="6960273" cy="477053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marL="285744" indent="-285744">
              <a:buFont typeface="Arial" pitchFamily="34" charset="0"/>
              <a:buChar char="•"/>
            </a:pPr>
            <a:r>
              <a:rPr lang="ru-RU" dirty="0" smtClean="0"/>
              <a:t>Представьте результаты обучения в виде не </a:t>
            </a:r>
            <a:r>
              <a:rPr lang="ru-RU" dirty="0" err="1" smtClean="0"/>
              <a:t>систематизованной</a:t>
            </a:r>
            <a:r>
              <a:rPr lang="ru-RU" dirty="0" smtClean="0"/>
              <a:t> совокупности знаний и деятельности</a:t>
            </a:r>
          </a:p>
          <a:p>
            <a:pPr marL="285744" indent="-285744">
              <a:buFont typeface="Arial" pitchFamily="34" charset="0"/>
              <a:buChar char="•"/>
            </a:pPr>
            <a:r>
              <a:rPr lang="ru-RU" dirty="0" smtClean="0"/>
              <a:t>Используйте компетенции не уточняя контекст и не принимая во внимание уровень обучения</a:t>
            </a:r>
          </a:p>
          <a:p>
            <a:pPr marL="285744" indent="-285744">
              <a:buFont typeface="Arial" pitchFamily="34" charset="0"/>
              <a:buChar char="•"/>
            </a:pPr>
            <a:r>
              <a:rPr lang="ru-RU" dirty="0" smtClean="0"/>
              <a:t>Объедините разные  виды деятельности вместе</a:t>
            </a:r>
          </a:p>
          <a:p>
            <a:pPr marL="285744" indent="-285744">
              <a:buFont typeface="Arial" pitchFamily="34" charset="0"/>
              <a:buChar char="•"/>
            </a:pPr>
            <a:r>
              <a:rPr lang="ru-RU" dirty="0" smtClean="0"/>
              <a:t>Запутайте эксперта  соотнесением дисциплин и результатов обучения</a:t>
            </a:r>
          </a:p>
          <a:p>
            <a:pPr marL="285744" indent="-285744">
              <a:buFont typeface="Arial" pitchFamily="34" charset="0"/>
              <a:buChar char="•"/>
            </a:pPr>
            <a:r>
              <a:rPr lang="ru-RU" dirty="0" smtClean="0"/>
              <a:t>Не описывайте у дисциплины содержание, деятельность студента, формат оценивания  и используемое программное обеспечение</a:t>
            </a:r>
          </a:p>
          <a:p>
            <a:pPr marL="285744" indent="-285744">
              <a:buFont typeface="Arial" pitchFamily="34" charset="0"/>
              <a:buChar char="•"/>
            </a:pPr>
            <a:r>
              <a:rPr lang="ru-RU" dirty="0" smtClean="0"/>
              <a:t>Спишите РО и дисциплины у другого вуза</a:t>
            </a:r>
          </a:p>
          <a:p>
            <a:pPr marL="285744" indent="-285744">
              <a:buFont typeface="Arial" pitchFamily="34" charset="0"/>
              <a:buChar char="•"/>
            </a:pPr>
            <a:r>
              <a:rPr lang="ru-RU" dirty="0" smtClean="0"/>
              <a:t>Скопируйте РО у российских вузах, то что они не используют европейский подход не важно</a:t>
            </a:r>
          </a:p>
          <a:p>
            <a:pPr marL="285744" indent="-285744">
              <a:buFont typeface="Arial" pitchFamily="34" charset="0"/>
              <a:buChar char="•"/>
            </a:pPr>
            <a:endParaRPr lang="ru-RU" dirty="0" smtClean="0"/>
          </a:p>
          <a:p>
            <a:pPr marL="285744" indent="-285744">
              <a:buFont typeface="Arial" pitchFamily="34" charset="0"/>
              <a:buChar char="•"/>
            </a:pPr>
            <a:endParaRPr lang="ru-RU" dirty="0" smtClean="0"/>
          </a:p>
          <a:p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5F66506-E48A-4B58-BA3D-E4867D7D7C4B}"/>
              </a:ext>
            </a:extLst>
          </p:cNvPr>
          <p:cNvSpPr/>
          <p:nvPr/>
        </p:nvSpPr>
        <p:spPr>
          <a:xfrm>
            <a:off x="249050" y="5365992"/>
            <a:ext cx="6714433" cy="1200329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Забудьте о самом главном – конкретных профессиональных функциях – то, что реально будет делать выпускник на рабочем месте</a:t>
            </a:r>
            <a:endParaRPr lang="ru-RU" sz="24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90632FB0-A907-45DC-AC9C-709C17869F94}"/>
              </a:ext>
            </a:extLst>
          </p:cNvPr>
          <p:cNvSpPr/>
          <p:nvPr/>
        </p:nvSpPr>
        <p:spPr>
          <a:xfrm>
            <a:off x="7209322" y="1471458"/>
            <a:ext cx="4735631" cy="564769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r>
              <a:rPr lang="ru-RU" b="1" dirty="0" smtClean="0"/>
              <a:t>Используйте общие слова, шаблоны  –  например, профессиональные компетенции, высококвалифицированный специалист ... </a:t>
            </a:r>
          </a:p>
          <a:p>
            <a:r>
              <a:rPr lang="ru-RU" b="1" dirty="0" smtClean="0"/>
              <a:t>Дисциплина содержит основные положения и важна для ОП</a:t>
            </a:r>
          </a:p>
          <a:p>
            <a:endParaRPr lang="ru-RU" b="1" dirty="0"/>
          </a:p>
          <a:p>
            <a:r>
              <a:rPr lang="ru-RU" b="1" dirty="0" smtClean="0"/>
              <a:t>Эксперт и сам должен понимать, что вы будете преподавать </a:t>
            </a:r>
          </a:p>
          <a:p>
            <a:r>
              <a:rPr lang="ru-RU" b="1" dirty="0" smtClean="0"/>
              <a:t>Включайте в </a:t>
            </a:r>
            <a:r>
              <a:rPr lang="ru-RU" b="1" dirty="0" err="1" smtClean="0"/>
              <a:t>элективы</a:t>
            </a:r>
            <a:r>
              <a:rPr lang="ru-RU" b="1" dirty="0" smtClean="0"/>
              <a:t> те же дисциплины, но под другим названием – </a:t>
            </a:r>
            <a:r>
              <a:rPr lang="ru-RU" b="1" dirty="0" err="1" smtClean="0"/>
              <a:t>фейковая</a:t>
            </a:r>
            <a:r>
              <a:rPr lang="ru-RU" b="1" dirty="0" smtClean="0"/>
              <a:t> выборность</a:t>
            </a:r>
          </a:p>
          <a:p>
            <a:endParaRPr lang="ru-RU" dirty="0" smtClean="0"/>
          </a:p>
          <a:p>
            <a:r>
              <a:rPr lang="ru-RU" dirty="0" smtClean="0"/>
              <a:t>Понимайте под минором углубленную часть Вашей программы, забудьте о том, что миног это дополнительная программа из другого направления   с новыми, несвойственными ОП </a:t>
            </a:r>
            <a:r>
              <a:rPr lang="ru-RU" dirty="0" err="1" smtClean="0"/>
              <a:t>профессиогально</a:t>
            </a:r>
            <a:r>
              <a:rPr lang="ru-RU" dirty="0" smtClean="0"/>
              <a:t> </a:t>
            </a:r>
            <a:r>
              <a:rPr lang="ru-RU" dirty="0" err="1" smtClean="0"/>
              <a:t>згначимыми</a:t>
            </a:r>
            <a:r>
              <a:rPr lang="ru-RU" dirty="0" smtClean="0"/>
              <a:t> РО</a:t>
            </a:r>
            <a:endParaRPr lang="ru-RU" dirty="0"/>
          </a:p>
        </p:txBody>
      </p:sp>
      <p:sp>
        <p:nvSpPr>
          <p:cNvPr id="8" name="Прямоугольный треугольник 7"/>
          <p:cNvSpPr/>
          <p:nvPr/>
        </p:nvSpPr>
        <p:spPr>
          <a:xfrm rot="16200000" flipH="1">
            <a:off x="10928881" y="-180445"/>
            <a:ext cx="1082675" cy="1443567"/>
          </a:xfrm>
          <a:prstGeom prst="rtTriangle">
            <a:avLst/>
          </a:prstGeom>
          <a:solidFill>
            <a:srgbClr val="B4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0" hangingPunct="0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43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142F9DA-C403-4478-B152-7085AD903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Вредные советы</a:t>
            </a:r>
            <a:r>
              <a:rPr lang="kk-KZ" dirty="0" smtClean="0"/>
              <a:t> </a:t>
            </a:r>
            <a:r>
              <a:rPr lang="kk-KZ" dirty="0"/>
              <a:t>- что надо сделать</a:t>
            </a:r>
            <a:r>
              <a:rPr lang="ru-RU" dirty="0"/>
              <a:t>, чтобы программа не вошла в Реестр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186E21C4-2878-4B36-AF81-ACCAA2576993}"/>
              </a:ext>
            </a:extLst>
          </p:cNvPr>
          <p:cNvSpPr/>
          <p:nvPr/>
        </p:nvSpPr>
        <p:spPr>
          <a:xfrm>
            <a:off x="518556" y="1748457"/>
            <a:ext cx="6096000" cy="3308596"/>
          </a:xfrm>
          <a:prstGeom prst="rect">
            <a:avLst/>
          </a:prstGeom>
        </p:spPr>
        <p:txBody>
          <a:bodyPr lIns="91438" tIns="45719" rIns="91438" bIns="45719">
            <a:spAutoFit/>
          </a:bodyPr>
          <a:lstStyle/>
          <a:p>
            <a:r>
              <a:rPr lang="ru-RU" dirty="0"/>
              <a:t>РО2: Овладение </a:t>
            </a:r>
            <a:r>
              <a:rPr lang="ru-RU" b="1" dirty="0">
                <a:solidFill>
                  <a:srgbClr val="FF0000"/>
                </a:solidFill>
              </a:rPr>
              <a:t>1) </a:t>
            </a:r>
            <a:r>
              <a:rPr lang="ru-RU" dirty="0"/>
              <a:t>профессиональными компетенциями в области обучения и преподавания физики в средней школе и </a:t>
            </a:r>
            <a:r>
              <a:rPr lang="ru-RU" b="1" dirty="0">
                <a:solidFill>
                  <a:srgbClr val="FF0000"/>
                </a:solidFill>
              </a:rPr>
              <a:t>2) </a:t>
            </a:r>
            <a:r>
              <a:rPr lang="ru-RU" dirty="0"/>
              <a:t>способность устанавливать отношения с лицами, вовлеченными в педагогический процесс в целях повышения его эффективности  и </a:t>
            </a:r>
            <a:r>
              <a:rPr lang="ru-RU" b="1" dirty="0">
                <a:solidFill>
                  <a:srgbClr val="FF0000"/>
                </a:solidFill>
              </a:rPr>
              <a:t>3)  </a:t>
            </a:r>
            <a:r>
              <a:rPr lang="ru-RU" dirty="0"/>
              <a:t>учитывать общие, специфические закономерности и индивидуальные особенности психического и психофизиологического развития,  </a:t>
            </a:r>
            <a:r>
              <a:rPr lang="ru-RU" b="1" dirty="0">
                <a:solidFill>
                  <a:srgbClr val="FF0000"/>
                </a:solidFill>
              </a:rPr>
              <a:t>4) </a:t>
            </a:r>
            <a:r>
              <a:rPr lang="ru-RU" dirty="0"/>
              <a:t>особенности регуляции поведения и деятельности школьников на различных возрастных ступенях, % наличие культуры речи педагога.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5F66506-E48A-4B58-BA3D-E4867D7D7C4B}"/>
              </a:ext>
            </a:extLst>
          </p:cNvPr>
          <p:cNvSpPr/>
          <p:nvPr/>
        </p:nvSpPr>
        <p:spPr>
          <a:xfrm>
            <a:off x="2458192" y="4610779"/>
            <a:ext cx="5343896" cy="2169823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r>
              <a:rPr lang="ru-RU" sz="1500" b="1" dirty="0">
                <a:solidFill>
                  <a:srgbClr val="FF0000"/>
                </a:solidFill>
              </a:rPr>
              <a:t>РО 3 Не активный глагол </a:t>
            </a:r>
          </a:p>
          <a:p>
            <a:pPr marL="285744" indent="-285744">
              <a:buFontTx/>
              <a:buChar char="-"/>
            </a:pPr>
            <a:r>
              <a:rPr lang="ru-RU" sz="1500" b="1" dirty="0">
                <a:solidFill>
                  <a:srgbClr val="FF0000"/>
                </a:solidFill>
              </a:rPr>
              <a:t>1) Знает и понимает</a:t>
            </a:r>
            <a:r>
              <a:rPr lang="ru-RU" sz="1500" dirty="0"/>
              <a:t> явления, основные понятия, основные законы и их экспериментальную и теоретическую основу из основных областей физики; - </a:t>
            </a:r>
            <a:r>
              <a:rPr lang="ru-RU" sz="1500" b="1" i="1" dirty="0">
                <a:solidFill>
                  <a:srgbClr val="FF0000"/>
                </a:solidFill>
              </a:rPr>
              <a:t>всю физику ???</a:t>
            </a:r>
          </a:p>
          <a:p>
            <a:r>
              <a:rPr lang="ru-RU" sz="1500" dirty="0"/>
              <a:t>2) умеет применять основные законы физики  в исследованиях и профессиональной деятельности.</a:t>
            </a:r>
          </a:p>
          <a:p>
            <a:r>
              <a:rPr lang="ru-RU" sz="1500" dirty="0"/>
              <a:t>3)Применяет  основные математические методы, используемые для моделирования и анализа физических процессов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90632FB0-A907-45DC-AC9C-709C17869F94}"/>
              </a:ext>
            </a:extLst>
          </p:cNvPr>
          <p:cNvSpPr/>
          <p:nvPr/>
        </p:nvSpPr>
        <p:spPr>
          <a:xfrm>
            <a:off x="8015845" y="2252071"/>
            <a:ext cx="2529444" cy="3600984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r>
              <a:rPr lang="ru-RU" b="1" dirty="0"/>
              <a:t>РО4 Знание </a:t>
            </a:r>
            <a:r>
              <a:rPr lang="ru-RU" dirty="0"/>
              <a:t>об основных положениях, понятий и законов в области физики и смежных естественно-научных дисциплин, педагогические, психологические и методические нормы и приемы обучения и воспитания</a:t>
            </a:r>
          </a:p>
        </p:txBody>
      </p:sp>
      <p:sp>
        <p:nvSpPr>
          <p:cNvPr id="8" name="Прямоугольный треугольник 7"/>
          <p:cNvSpPr/>
          <p:nvPr/>
        </p:nvSpPr>
        <p:spPr>
          <a:xfrm rot="16200000" flipH="1">
            <a:off x="10928881" y="-180445"/>
            <a:ext cx="1082675" cy="1443567"/>
          </a:xfrm>
          <a:prstGeom prst="rtTriangle">
            <a:avLst/>
          </a:prstGeom>
          <a:solidFill>
            <a:srgbClr val="B4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0" hangingPunct="0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23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ontent Placeholder 2"/>
          <p:cNvSpPr>
            <a:spLocks noGrp="1"/>
          </p:cNvSpPr>
          <p:nvPr>
            <p:ph idx="1"/>
          </p:nvPr>
        </p:nvSpPr>
        <p:spPr>
          <a:xfrm>
            <a:off x="285711" y="1181101"/>
            <a:ext cx="11667108" cy="5676900"/>
          </a:xfrm>
        </p:spPr>
        <p:txBody>
          <a:bodyPr numCol="2">
            <a:normAutofit/>
          </a:bodyPr>
          <a:lstStyle/>
          <a:p>
            <a:r>
              <a:rPr lang="ru-RU" altLang="en-US" sz="1600" b="1" dirty="0"/>
              <a:t>Результаты обучения обычно используются для определения уровней квалификационных рамок, установления квалификационных стандартов, описания программ и курсов, ориентации учебных планов и определения оценочных спецификаций</a:t>
            </a:r>
            <a:r>
              <a:rPr lang="en-GB" altLang="en-US" sz="1600" b="1" dirty="0"/>
              <a:t>.</a:t>
            </a:r>
          </a:p>
          <a:p>
            <a:r>
              <a:rPr lang="ru-RU" altLang="en-US" sz="1600" b="1" dirty="0"/>
              <a:t>Результаты обучения также - в некоторой степени - влияют на методы обучения, условия обучения и методы оценки</a:t>
            </a:r>
            <a:r>
              <a:rPr lang="en-GB" altLang="en-US" sz="1600" b="1" dirty="0"/>
              <a:t>. </a:t>
            </a:r>
          </a:p>
          <a:p>
            <a:r>
              <a:rPr lang="ru-RU" altLang="en-US" sz="1600" b="1" dirty="0"/>
              <a:t>На европейском уровне, как в Болонском, так и в Копенгагенском процессах, результаты обучения рассматриваются как «клей», связывающий вместе различные политические инициативы и инструменты</a:t>
            </a:r>
            <a:r>
              <a:rPr lang="en-GB" altLang="en-US" sz="1600" b="1" dirty="0"/>
              <a:t>. </a:t>
            </a:r>
          </a:p>
          <a:p>
            <a:r>
              <a:rPr lang="ru-RU" altLang="en-US" sz="1600" b="1" dirty="0"/>
              <a:t>Использование результатов обучения также рассматривается как вклад в проницаемые системы образования и обучения, например, облегчая связь между профессиональными и академическими программами</a:t>
            </a:r>
            <a:r>
              <a:rPr lang="en-GB" altLang="en-US" sz="1600" b="1" dirty="0"/>
              <a:t>. </a:t>
            </a:r>
          </a:p>
          <a:p>
            <a:r>
              <a:rPr lang="ru-RU" altLang="en-US" sz="1600" b="1" dirty="0"/>
              <a:t>Не существует единого способа определения и разработки результатов обучения; Подход должен отражать конкретную цель и контекст, о котором идет речь</a:t>
            </a:r>
            <a:r>
              <a:rPr lang="en-GB" altLang="en-US" sz="1600" b="1" dirty="0"/>
              <a:t>. </a:t>
            </a:r>
          </a:p>
          <a:p>
            <a:r>
              <a:rPr lang="ru-RU" altLang="en-US" sz="1600" b="1" dirty="0"/>
              <a:t>В последние годы результаты обучения все чаще рассматриваются как способ повышения общей прозрачности квалификаций и, в частности, уменьшают барьеры для передачи и прогрессирования через институциональные и национальные границы</a:t>
            </a:r>
            <a:r>
              <a:rPr lang="en-GB" altLang="en-US" sz="1600" b="1" dirty="0"/>
              <a:t>. </a:t>
            </a:r>
            <a:endParaRPr lang="en-IE" altLang="en-US" sz="1600" b="1" dirty="0"/>
          </a:p>
          <a:p>
            <a:r>
              <a:rPr lang="ru-RU" altLang="en-US" sz="1600" b="1" dirty="0"/>
              <a:t>Использование результатов обучения представляет собой перспективу и способ мышления. Основное внимание всегда уделяется учащемуся и тому, что он / она должен знать, уметь делать и понимать</a:t>
            </a:r>
            <a:r>
              <a:rPr lang="en-GB" altLang="en-US" sz="1600" b="1" dirty="0"/>
              <a:t>. </a:t>
            </a:r>
          </a:p>
          <a:p>
            <a:r>
              <a:rPr lang="ru-RU" altLang="en-US" sz="1600" b="1" dirty="0"/>
              <a:t>При написании результатов обучения - независимо от цели и уровня детализации - учащийся всегда находится в центре</a:t>
            </a:r>
            <a:r>
              <a:rPr lang="en-GB" altLang="en-US" sz="1600" b="1" dirty="0"/>
              <a:t>.</a:t>
            </a:r>
          </a:p>
          <a:p>
            <a:r>
              <a:rPr lang="ru-RU" altLang="en-US" sz="1600" b="1" dirty="0"/>
              <a:t>Таксономия </a:t>
            </a:r>
            <a:r>
              <a:rPr lang="ru-RU" altLang="en-US" sz="1600" b="1" dirty="0" err="1"/>
              <a:t>Блума</a:t>
            </a:r>
            <a:r>
              <a:rPr lang="ru-RU" altLang="en-US" sz="1600" b="1" dirty="0"/>
              <a:t>, является одним из наиболее важных теоретических влияний на мышление об учебных результатах и прогрессии. Самая ранняя итерация таксономии (</a:t>
            </a:r>
            <a:r>
              <a:rPr lang="ru-RU" altLang="en-US" sz="1600" b="1" dirty="0" err="1"/>
              <a:t>Bloom</a:t>
            </a:r>
            <a:r>
              <a:rPr lang="ru-RU" altLang="en-US" sz="1600" b="1" dirty="0"/>
              <a:t> </a:t>
            </a:r>
            <a:r>
              <a:rPr lang="ru-RU" altLang="en-US" sz="1600" b="1" dirty="0" err="1"/>
              <a:t>et</a:t>
            </a:r>
            <a:r>
              <a:rPr lang="ru-RU" altLang="en-US" sz="1600" b="1" dirty="0"/>
              <a:t> </a:t>
            </a:r>
            <a:r>
              <a:rPr lang="ru-RU" altLang="en-US" sz="1600" b="1" dirty="0" err="1"/>
              <a:t>al</a:t>
            </a:r>
            <a:r>
              <a:rPr lang="ru-RU" altLang="en-US" sz="1600" b="1" dirty="0"/>
              <a:t>., 1956) устанавливает иерархическую категоризацию когнитивного обучения, переходя от базовых (знания и понимания) к все более сложным навыкам (применение, анализ, синтез и оценка понятий, процессов и правил).</a:t>
            </a:r>
            <a:r>
              <a:rPr lang="en-GB" altLang="en-US" sz="1600" b="1" dirty="0"/>
              <a:t> </a:t>
            </a:r>
            <a:endParaRPr lang="en-IE" altLang="en-US" sz="1600" b="1" dirty="0"/>
          </a:p>
          <a:p>
            <a:endParaRPr lang="en-IE" altLang="en-US" sz="1600" b="1" dirty="0"/>
          </a:p>
        </p:txBody>
      </p:sp>
      <p:sp>
        <p:nvSpPr>
          <p:cNvPr id="26627" name="Title 1"/>
          <p:cNvSpPr>
            <a:spLocks noGrp="1"/>
          </p:cNvSpPr>
          <p:nvPr>
            <p:ph type="title"/>
          </p:nvPr>
        </p:nvSpPr>
        <p:spPr>
          <a:xfrm>
            <a:off x="1142967" y="285728"/>
            <a:ext cx="8750300" cy="792163"/>
          </a:xfrm>
        </p:spPr>
        <p:txBody>
          <a:bodyPr>
            <a:normAutofit fontScale="90000"/>
          </a:bodyPr>
          <a:lstStyle/>
          <a:p>
            <a:r>
              <a:rPr lang="ru-RU" altLang="en-US" sz="3600" b="1" dirty="0">
                <a:solidFill>
                  <a:srgbClr val="C00000"/>
                </a:solidFill>
              </a:rPr>
              <a:t>Результаты обучения</a:t>
            </a:r>
            <a:br>
              <a:rPr lang="ru-RU" altLang="en-US" sz="3600" b="1" dirty="0">
                <a:solidFill>
                  <a:srgbClr val="C00000"/>
                </a:solidFill>
              </a:rPr>
            </a:br>
            <a:r>
              <a:rPr lang="ru-RU" altLang="en-US" sz="1200" b="1" dirty="0">
                <a:solidFill>
                  <a:srgbClr val="C00000"/>
                </a:solidFill>
              </a:rPr>
              <a:t>Определение, написание и применение результатов обучения: Европейский справочник, CEDEFOP</a:t>
            </a:r>
            <a:endParaRPr lang="en-IE" altLang="en-US" sz="12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ый треугольник 3"/>
          <p:cNvSpPr/>
          <p:nvPr/>
        </p:nvSpPr>
        <p:spPr>
          <a:xfrm rot="16200000" flipH="1">
            <a:off x="10928881" y="-180445"/>
            <a:ext cx="1082675" cy="1443567"/>
          </a:xfrm>
          <a:prstGeom prst="rtTriangle">
            <a:avLst/>
          </a:prstGeom>
          <a:solidFill>
            <a:srgbClr val="B4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0" hangingPunct="0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0537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E12B00-5D46-4958-8131-A206D2857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524259"/>
          </a:xfrm>
        </p:spPr>
        <p:txBody>
          <a:bodyPr>
            <a:noAutofit/>
          </a:bodyPr>
          <a:lstStyle/>
          <a:p>
            <a:r>
              <a:rPr lang="ru-RU" sz="2000" dirty="0" err="1"/>
              <a:t>Антипримеры</a:t>
            </a:r>
            <a:r>
              <a:rPr lang="ru-RU" sz="2000" dirty="0"/>
              <a:t> </a:t>
            </a:r>
            <a:br>
              <a:rPr lang="ru-RU" sz="2000" dirty="0"/>
            </a:br>
            <a:r>
              <a:rPr lang="ru-RU" sz="2000" dirty="0"/>
              <a:t>Математика  - педагогическая ВА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FC51388-EDC7-4DD5-820A-FE5BFFBF2A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008" y="943277"/>
            <a:ext cx="11255141" cy="580403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1500" dirty="0"/>
              <a:t>РО1 Государственные и историко-культурные процессы, проблемы деятельности и развития общества, огромное значение политической науки в современном мире , закономерности развития культуры, критическая оценка и анализ процессов, методы поиска, хранения и обработки информации, способы сбора и передачи информации посредством цифровых технологий, понятия о философии, содержание и основные ценности Патриотического акта "</a:t>
            </a:r>
            <a:r>
              <a:rPr lang="ru-RU" sz="1500" dirty="0" err="1"/>
              <a:t>Рухани</a:t>
            </a:r>
            <a:r>
              <a:rPr lang="ru-RU" sz="1500" dirty="0"/>
              <a:t> </a:t>
            </a:r>
            <a:r>
              <a:rPr lang="ru-RU" sz="1500" dirty="0" err="1"/>
              <a:t>жаңғыру</a:t>
            </a:r>
            <a:r>
              <a:rPr lang="ru-RU" sz="1500" dirty="0"/>
              <a:t>", создание защиты человека в </a:t>
            </a:r>
            <a:r>
              <a:rPr lang="ru-RU" sz="1500" dirty="0" err="1"/>
              <a:t>техносфере</a:t>
            </a:r>
            <a:r>
              <a:rPr lang="ru-RU" sz="1500" dirty="0"/>
              <a:t> от негативных внешних воздействий антропогенного, техногенного и природного происхождения., знание антикоррупционного мышления и антикоррупционного поведения, социально-культурного , профессионального общения, свободно владеет русским языком, полностью владеет английским языком.</a:t>
            </a:r>
          </a:p>
          <a:p>
            <a:pPr marL="0" indent="0">
              <a:buNone/>
            </a:pPr>
            <a:r>
              <a:rPr lang="ru-RU" sz="1500" dirty="0"/>
              <a:t>РО2 Экономическое мышление в условиях современной рыночной экономики, овладение знаниями, необходимыми для специальности, применение математических методов, методы математического моделирования и анализа информационно-технических систем, теоретические и практические аспекты </a:t>
            </a:r>
            <a:r>
              <a:rPr lang="ru-RU" sz="1500" dirty="0" err="1"/>
              <a:t>межпредметных</a:t>
            </a:r>
            <a:r>
              <a:rPr lang="ru-RU" sz="1500" dirty="0"/>
              <a:t> связей, изучение и раскрытие теоретических и практических аспектов предметов естественно-математического цикла образовательных курсов, оценка учебных достижений .</a:t>
            </a:r>
          </a:p>
          <a:p>
            <a:pPr marL="0" indent="0">
              <a:buNone/>
            </a:pPr>
            <a:r>
              <a:rPr lang="ru-RU" sz="1500" dirty="0"/>
              <a:t>РО3  Углубление и закрепление полученных студентами научно-теоретических знаний в высших учебных заведениях, а также навыки практической и исследовательской работы, подготовка к будущей профессии, область знаний на уровне учебного предмета, профессиональная компетентность, методики, навыки проведения лекций, применение тригонометрических функций.</a:t>
            </a:r>
          </a:p>
          <a:p>
            <a:pPr marL="0" indent="0">
              <a:buNone/>
            </a:pPr>
            <a:r>
              <a:rPr lang="ru-RU" sz="1500" dirty="0"/>
              <a:t>РО 4 Возможности, потребности, достижения, индивидуальные направления обучения, воспитания, развития, воспитание культуры математического мышления, овладение современными методами математики, познакомились с теоретическими и практическими основами</a:t>
            </a:r>
          </a:p>
          <a:p>
            <a:pPr marL="0" indent="0">
              <a:buNone/>
            </a:pPr>
            <a:r>
              <a:rPr lang="ru-RU" sz="1500" dirty="0"/>
              <a:t>РО 5 Владеть навыками анатомии, физиологии и гигиены, владеет навыками, умениями, необходимыми в психологической и педагогической деятельности, математически учился анализировать прикладные задачи, владеет математическими методами исследования.</a:t>
            </a:r>
          </a:p>
          <a:p>
            <a:pPr marL="0" indent="0">
              <a:buNone/>
            </a:pPr>
            <a:r>
              <a:rPr lang="ru-RU" sz="1500" dirty="0"/>
              <a:t>РО 6 Владеет закономерностями случайных </a:t>
            </a:r>
            <a:r>
              <a:rPr lang="ru-RU" sz="1500" dirty="0" err="1"/>
              <a:t>событий,основными</a:t>
            </a:r>
            <a:r>
              <a:rPr lang="ru-RU" sz="1500" dirty="0"/>
              <a:t> способами решения практических задач, теорией дифференциальных уравнений, методами математического моделирования фундаментальных математических дисциплин при анализе проблем на основе глубоких знаний компьютерных наук</a:t>
            </a:r>
          </a:p>
          <a:p>
            <a:pPr marL="0" indent="0">
              <a:buNone/>
            </a:pPr>
            <a:r>
              <a:rPr lang="ru-RU" sz="1500" dirty="0"/>
              <a:t>РО 7 Теоретическое мышление, профессиональная </a:t>
            </a:r>
            <a:r>
              <a:rPr lang="ru-RU" sz="1500" dirty="0" err="1"/>
              <a:t>компетентность,ожидаемые</a:t>
            </a:r>
            <a:r>
              <a:rPr lang="ru-RU" sz="1500" dirty="0"/>
              <a:t> результаты деятельности предприятия, прогнозирование, планирование, теория и технология </a:t>
            </a:r>
            <a:r>
              <a:rPr lang="ru-RU" sz="1500" dirty="0" err="1"/>
              <a:t>критериального</a:t>
            </a:r>
            <a:r>
              <a:rPr lang="ru-RU" sz="1500" dirty="0"/>
              <a:t> оценивания результатов образования, процессы обучения математике, понятия коммутативной алгебры.</a:t>
            </a:r>
          </a:p>
          <a:p>
            <a:pPr marL="0" indent="0">
              <a:buNone/>
            </a:pPr>
            <a:r>
              <a:rPr lang="ru-RU" sz="1500" dirty="0"/>
              <a:t>РО 8 Владеть навыками анатомии, физиологии и гигиены, владеет навыками, умениями, необходимыми в психологической и педагогической деятельности, математически учился анализировать прикладные задачи, владеет математическими методами исследования.</a:t>
            </a:r>
          </a:p>
        </p:txBody>
      </p:sp>
      <p:sp>
        <p:nvSpPr>
          <p:cNvPr id="13" name="Прямоугольный треугольник 12"/>
          <p:cNvSpPr/>
          <p:nvPr/>
        </p:nvSpPr>
        <p:spPr>
          <a:xfrm rot="16200000" flipH="1">
            <a:off x="10928881" y="-180445"/>
            <a:ext cx="1082675" cy="1443567"/>
          </a:xfrm>
          <a:prstGeom prst="rtTriangle">
            <a:avLst/>
          </a:prstGeom>
          <a:solidFill>
            <a:srgbClr val="B4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0" hangingPunct="0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37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E12B00-5D46-4958-8131-A206D2857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524259"/>
          </a:xfrm>
        </p:spPr>
        <p:txBody>
          <a:bodyPr>
            <a:noAutofit/>
          </a:bodyPr>
          <a:lstStyle/>
          <a:p>
            <a:r>
              <a:rPr lang="ru-RU" sz="2000" dirty="0" err="1"/>
              <a:t>Антипримеры</a:t>
            </a:r>
            <a:r>
              <a:rPr lang="ru-RU" sz="2000" dirty="0"/>
              <a:t> </a:t>
            </a:r>
            <a:br>
              <a:rPr lang="ru-RU" sz="2000" dirty="0"/>
            </a:br>
            <a:r>
              <a:rPr lang="ru-RU" sz="2000" dirty="0"/>
              <a:t>Математика  - педагогическая ВА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34434" y="948436"/>
            <a:ext cx="11087908" cy="933589"/>
          </a:xfrm>
          <a:prstGeom prst="rect">
            <a:avLst/>
          </a:prstGeom>
          <a:noFill/>
        </p:spPr>
        <p:txBody>
          <a:bodyPr wrap="none" lIns="91438" tIns="45719" rIns="91438" bIns="45719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5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Проведение уроков математики???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4214" y="1871767"/>
            <a:ext cx="10328340" cy="1323439"/>
          </a:xfrm>
          <a:prstGeom prst="rect">
            <a:avLst/>
          </a:prstGeom>
          <a:noFill/>
        </p:spPr>
        <p:txBody>
          <a:bodyPr wrap="none" lIns="91438" tIns="45719" rIns="91438" bIns="45719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Решение математические задач и</a:t>
            </a:r>
          </a:p>
          <a:p>
            <a:pPr algn="ctr"/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обучение поиску оптимального решения ???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00322" y="3718106"/>
            <a:ext cx="9756132" cy="707887"/>
          </a:xfrm>
          <a:prstGeom prst="rect">
            <a:avLst/>
          </a:prstGeom>
          <a:noFill/>
        </p:spPr>
        <p:txBody>
          <a:bodyPr wrap="none" lIns="91438" tIns="45719" rIns="91438" bIns="45719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Организация внеурочной деятельности???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65038" y="4680631"/>
            <a:ext cx="9072676" cy="707887"/>
          </a:xfrm>
          <a:prstGeom prst="rect">
            <a:avLst/>
          </a:prstGeom>
          <a:noFill/>
        </p:spPr>
        <p:txBody>
          <a:bodyPr wrap="none" lIns="91438" tIns="45719" rIns="91438" bIns="45719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Руководство классным коллективом???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96910" y="5595031"/>
            <a:ext cx="7808935" cy="707887"/>
          </a:xfrm>
          <a:prstGeom prst="rect">
            <a:avLst/>
          </a:prstGeom>
          <a:noFill/>
        </p:spPr>
        <p:txBody>
          <a:bodyPr wrap="none" lIns="91438" tIns="45719" rIns="91438" bIns="45719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Взаимодействие с родителями???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3402" y="3188332"/>
            <a:ext cx="11025711" cy="707887"/>
          </a:xfrm>
          <a:prstGeom prst="rect">
            <a:avLst/>
          </a:prstGeom>
          <a:noFill/>
        </p:spPr>
        <p:txBody>
          <a:bodyPr wrap="none" lIns="91438" tIns="45719" rIns="91438" bIns="45719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Оценивание достигнутых РО обучающимися ???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620710" y="4228243"/>
            <a:ext cx="3180679" cy="707887"/>
          </a:xfrm>
          <a:prstGeom prst="rect">
            <a:avLst/>
          </a:prstGeom>
          <a:noFill/>
        </p:spPr>
        <p:txBody>
          <a:bodyPr wrap="none" lIns="91438" tIns="45719" rIns="91438" bIns="45719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Инклюзия???</a:t>
            </a:r>
          </a:p>
        </p:txBody>
      </p:sp>
      <p:sp>
        <p:nvSpPr>
          <p:cNvPr id="13" name="Прямоугольный треугольник 12"/>
          <p:cNvSpPr/>
          <p:nvPr/>
        </p:nvSpPr>
        <p:spPr>
          <a:xfrm rot="16200000" flipH="1">
            <a:off x="10928881" y="-180445"/>
            <a:ext cx="1082675" cy="1443567"/>
          </a:xfrm>
          <a:prstGeom prst="rtTriangle">
            <a:avLst/>
          </a:prstGeom>
          <a:solidFill>
            <a:srgbClr val="B4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0" hangingPunct="0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5466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err="1"/>
              <a:t>Антипримеры</a:t>
            </a:r>
            <a:r>
              <a:rPr lang="ru-RU" sz="2000" dirty="0"/>
              <a:t> – описание дисциплин и повторение</a:t>
            </a:r>
            <a:endParaRPr 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71" t="18143" r="4853" b="34485"/>
          <a:stretch/>
        </p:blipFill>
        <p:spPr bwMode="auto">
          <a:xfrm>
            <a:off x="125129" y="1039530"/>
            <a:ext cx="9144000" cy="3166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74" t="19509" r="2184" b="13122"/>
          <a:stretch/>
        </p:blipFill>
        <p:spPr bwMode="auto">
          <a:xfrm>
            <a:off x="2435193" y="1759628"/>
            <a:ext cx="8624235" cy="4198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0" t="23158" r="3052" b="11438"/>
          <a:stretch/>
        </p:blipFill>
        <p:spPr bwMode="auto">
          <a:xfrm>
            <a:off x="2377442" y="1588168"/>
            <a:ext cx="9442383" cy="4485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42" t="23578" r="764" b="42036"/>
          <a:stretch/>
        </p:blipFill>
        <p:spPr bwMode="auto">
          <a:xfrm>
            <a:off x="327260" y="2271561"/>
            <a:ext cx="14863489" cy="3667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ый треугольник 7"/>
          <p:cNvSpPr/>
          <p:nvPr/>
        </p:nvSpPr>
        <p:spPr>
          <a:xfrm rot="16200000" flipH="1">
            <a:off x="10928881" y="-180445"/>
            <a:ext cx="1082675" cy="1443567"/>
          </a:xfrm>
          <a:prstGeom prst="rtTriangle">
            <a:avLst/>
          </a:prstGeom>
          <a:solidFill>
            <a:srgbClr val="B4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0" hangingPunct="0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5125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err="1">
                <a:solidFill>
                  <a:srgbClr val="FF0000"/>
                </a:solidFill>
              </a:rPr>
              <a:t>Антипримеры</a:t>
            </a:r>
            <a:r>
              <a:rPr lang="ru-RU" sz="2800" dirty="0">
                <a:solidFill>
                  <a:srgbClr val="FF0000"/>
                </a:solidFill>
              </a:rPr>
              <a:t> – одна дисциплина формирует все компетенции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53" t="24702" r="2026" b="15649"/>
          <a:stretch/>
        </p:blipFill>
        <p:spPr bwMode="auto">
          <a:xfrm>
            <a:off x="1568918" y="2261938"/>
            <a:ext cx="9500135" cy="409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ый треугольник 4"/>
          <p:cNvSpPr/>
          <p:nvPr/>
        </p:nvSpPr>
        <p:spPr>
          <a:xfrm rot="16200000" flipH="1">
            <a:off x="10928881" y="-180445"/>
            <a:ext cx="1082675" cy="1443567"/>
          </a:xfrm>
          <a:prstGeom prst="rtTriangle">
            <a:avLst/>
          </a:prstGeom>
          <a:solidFill>
            <a:srgbClr val="B4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0" hangingPunct="0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45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Антипримеры</a:t>
            </a:r>
            <a:r>
              <a:rPr lang="ru-RU" dirty="0" smtClean="0"/>
              <a:t> – отсутствие связи между дисциплиной и  РО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42" t="18386" b="21404"/>
          <a:stretch/>
        </p:blipFill>
        <p:spPr bwMode="auto">
          <a:xfrm>
            <a:off x="1780673" y="2117558"/>
            <a:ext cx="9468051" cy="4129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0" t="16561" r="605" b="31228"/>
          <a:stretch/>
        </p:blipFill>
        <p:spPr bwMode="auto">
          <a:xfrm>
            <a:off x="548640" y="2011681"/>
            <a:ext cx="9548261" cy="3580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ый треугольник 5"/>
          <p:cNvSpPr/>
          <p:nvPr/>
        </p:nvSpPr>
        <p:spPr>
          <a:xfrm rot="16200000" flipH="1">
            <a:off x="10928881" y="-180445"/>
            <a:ext cx="1082675" cy="1443567"/>
          </a:xfrm>
          <a:prstGeom prst="rtTriangle">
            <a:avLst/>
          </a:prstGeom>
          <a:solidFill>
            <a:srgbClr val="B4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0" hangingPunct="0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5369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Примеры рекомендаций авторам ОП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kk-KZ" dirty="0"/>
              <a:t>Уточнить цель, так как ОП не предусматривает прохождение квалификации в ходе обучения в вузе. Вид ОП не указан. Пересмотреть РО. 1, 2, 3, 9, 11 РО ориентированы не по проф.деятельность, а на устаревшую концепцию ЗУН. 9 и 11 РО дублируют 1 и 2. Дисциплины 24 и 28 дублируют друг друга, а также 33 и 34. Описание дисциплин неполное – содержит только названия тем, у некоторых прерывается на середине фразы. Включены дисциплины с других ОП – 9 – Методика преподавания информатики, 29 Практикум решения адач по информатике, 21, 33, 34 и др..  У 21 Стратегия и технологии обучения информатике описание не соответствует названию.  30 – Системы искусственного интеллекта – нет соответствия РО. 31 – Современный урок физики – описание не включает вопросы организации и проведения уроков. </a:t>
            </a:r>
            <a:endParaRPr lang="en-US" dirty="0"/>
          </a:p>
          <a:p>
            <a:endParaRPr lang="en-US" dirty="0"/>
          </a:p>
        </p:txBody>
      </p:sp>
      <p:sp>
        <p:nvSpPr>
          <p:cNvPr id="4" name="Прямоугольный треугольник 3"/>
          <p:cNvSpPr/>
          <p:nvPr/>
        </p:nvSpPr>
        <p:spPr>
          <a:xfrm rot="16200000" flipH="1">
            <a:off x="10928881" y="-180445"/>
            <a:ext cx="1082675" cy="1443567"/>
          </a:xfrm>
          <a:prstGeom prst="rtTriangle">
            <a:avLst/>
          </a:prstGeom>
          <a:solidFill>
            <a:srgbClr val="B4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0" hangingPunct="0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146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Примеры рекомендаций авторам ОП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k-KZ" dirty="0"/>
              <a:t>Цель сформулирована размыто. ОП по своей сути ориентирована на подготовку учителя математики. Среди результатов обучения отсутствует самый главный – преподавание математики.  Уточнить формулировку РО: - не указан контекст. Только два РО из 11 непосредственно связаны с преподаванием.  Описание дисциплин включает темы, нет ни деятельности ни педтехнологий, ни ИКТ, что затрудняет оценку влияния на результат.   Дисциплины минора являются математическими. </a:t>
            </a:r>
            <a:r>
              <a:rPr lang="ru-RU" dirty="0"/>
              <a:t>Пространственное мышление, </a:t>
            </a:r>
            <a:r>
              <a:rPr lang="ru-RU" dirty="0" err="1"/>
              <a:t>абакус</a:t>
            </a:r>
            <a:r>
              <a:rPr lang="ru-RU" dirty="0"/>
              <a:t>, теория игр относятся к математике, следовательно, они не могут быть </a:t>
            </a:r>
            <a:r>
              <a:rPr lang="en-US" dirty="0"/>
              <a:t>minor</a:t>
            </a:r>
            <a:r>
              <a:rPr lang="ru-RU" dirty="0"/>
              <a:t>. </a:t>
            </a:r>
            <a:endParaRPr lang="en-US" dirty="0"/>
          </a:p>
          <a:p>
            <a:endParaRPr lang="en-US" dirty="0"/>
          </a:p>
        </p:txBody>
      </p:sp>
      <p:sp>
        <p:nvSpPr>
          <p:cNvPr id="4" name="Прямоугольный треугольник 3"/>
          <p:cNvSpPr/>
          <p:nvPr/>
        </p:nvSpPr>
        <p:spPr>
          <a:xfrm rot="16200000" flipH="1">
            <a:off x="10928881" y="-180445"/>
            <a:ext cx="1082675" cy="1443567"/>
          </a:xfrm>
          <a:prstGeom prst="rtTriangle">
            <a:avLst/>
          </a:prstGeom>
          <a:solidFill>
            <a:srgbClr val="B4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0" hangingPunct="0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55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Примеры рекомендаций авторам ОП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kk-KZ" dirty="0"/>
              <a:t>Уточнить цель, так как ОП не предусматривает прохождение квалификации в ходе обучения в вузе. Вид ОП не указан. Пересмотреть РО. 1, 2, 3, 9, 11 РО ориентированы не по проф.деятельность, а на устаревшую концепцию ЗУН. 9 и 11 РО дублируют 1 и 2. Дисциплины 24 и 28 дублируют друг друга, а также 33 и 34. Описание дисциплин неполное – содержин только названия тем, у некоторых прерывается на середине фразы. Включены дисциплины с других ОП – 9 – Методика преподавания информатики, 29 Практикум решения адач по информатике, 21, 33, 34 и др..  У 21 Стратегия и технологии обучения информатике описание не соответствует названию.  30 – Системы искусственного интеллекта – нет соответствия РО. 31 – Современный урок физики – описание не включает вопросы организации и проведения уроков. </a:t>
            </a:r>
            <a:endParaRPr lang="en-US" dirty="0"/>
          </a:p>
          <a:p>
            <a:endParaRPr lang="en-US" dirty="0"/>
          </a:p>
        </p:txBody>
      </p:sp>
      <p:sp>
        <p:nvSpPr>
          <p:cNvPr id="4" name="Прямоугольный треугольник 3"/>
          <p:cNvSpPr/>
          <p:nvPr/>
        </p:nvSpPr>
        <p:spPr>
          <a:xfrm rot="16200000" flipH="1">
            <a:off x="10928881" y="-180445"/>
            <a:ext cx="1082675" cy="1443567"/>
          </a:xfrm>
          <a:prstGeom prst="rtTriangle">
            <a:avLst/>
          </a:prstGeom>
          <a:solidFill>
            <a:srgbClr val="B4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0" hangingPunct="0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125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Примеры рекомендаций авторам ОП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kk-KZ" dirty="0"/>
              <a:t>Программа нуждается в серьезной переработке. Переформулировать РО 1, 2, 5, 7, 11 – не используя «знаниевый» формат, применяя активные глаголы и уточняя контекст. РО7 на русском языке не относится к ОП.   Уточнить РО9 на русском языке (контекст – где и зачем? ). РО частично дублируют друг друга.  В дисциплины включена практика(формат описания программы это не предполагает). Привести описание дисциплин, которое отражает содержание, применяемые технологии, ИКТ и описывает деятельность в ходе освоения дисциплины.  Описание профессионально значимых дисциплин некорректно, содержит цель либо результат, а темы, виды деятельности и технологии обучения не раскрыты. Включены предметы из других ОП – н-р, 38  - Преподавание математики..., 39- практика в кабинете химии, 40 – Психология и педагогика МЛАДШЕГО возраста, и др.  Есть несоответствие между названиями дисциплин и их описаниями. Дисциплины 59 и 60 – одинаковые</a:t>
            </a:r>
            <a:endParaRPr lang="en-US" dirty="0"/>
          </a:p>
          <a:p>
            <a:endParaRPr lang="en-US" dirty="0"/>
          </a:p>
        </p:txBody>
      </p:sp>
      <p:sp>
        <p:nvSpPr>
          <p:cNvPr id="4" name="Прямоугольный треугольник 3"/>
          <p:cNvSpPr/>
          <p:nvPr/>
        </p:nvSpPr>
        <p:spPr>
          <a:xfrm rot="16200000" flipH="1">
            <a:off x="10928881" y="-180445"/>
            <a:ext cx="1082675" cy="1443567"/>
          </a:xfrm>
          <a:prstGeom prst="rtTriangle">
            <a:avLst/>
          </a:prstGeom>
          <a:solidFill>
            <a:srgbClr val="B4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0" hangingPunct="0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83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Примеры рекомендаций авторам ОП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/>
              <a:t>Описание РО на русском языке стилистически не согласовано.  27 кредитов не ориентированы на проф. область, при это в соответствие им поставлено умение решать математические и физические  задачи. НЕТ четкого понимания влияния дисциплин на результаты обучения. Описание дисциплин включат темы, нет ни деятельности ни педтехнологий, ни ИКТ, что затрудняет оценку влияния на результат. Есть перегруз программы в сторону физики – предлагается изучать 23 дисциплины, а по математике 16.  </a:t>
            </a:r>
            <a:endParaRPr lang="en-US" dirty="0"/>
          </a:p>
          <a:p>
            <a:endParaRPr lang="en-US" dirty="0"/>
          </a:p>
        </p:txBody>
      </p:sp>
      <p:sp>
        <p:nvSpPr>
          <p:cNvPr id="4" name="Прямоугольный треугольник 3"/>
          <p:cNvSpPr/>
          <p:nvPr/>
        </p:nvSpPr>
        <p:spPr>
          <a:xfrm rot="16200000" flipH="1">
            <a:off x="10928881" y="-180445"/>
            <a:ext cx="1082675" cy="1443567"/>
          </a:xfrm>
          <a:prstGeom prst="rtTriangle">
            <a:avLst/>
          </a:prstGeom>
          <a:solidFill>
            <a:srgbClr val="B4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0" hangingPunct="0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16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Примеры рекомендаций авторам ОП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kk-KZ" dirty="0"/>
              <a:t>Результаты обучения сформулированы некорректно</a:t>
            </a:r>
            <a:r>
              <a:rPr lang="ru-RU" dirty="0"/>
              <a:t>, не соответствуют уровню ВА, ориентированы на знания, а не на профессиональную деятельность, описывают совокупность слабо связанных действий.   РО должны содержать один активный глагол и контекст.  Переформулировать РО – не используя «</a:t>
            </a:r>
            <a:r>
              <a:rPr lang="ru-RU" dirty="0" err="1"/>
              <a:t>знаниевый</a:t>
            </a:r>
            <a:r>
              <a:rPr lang="ru-RU" dirty="0"/>
              <a:t>» формат, применяя активные глаголы и уточняя контекст, ориентируясь на </a:t>
            </a:r>
            <a:r>
              <a:rPr lang="ru-RU" dirty="0" err="1"/>
              <a:t>проф.деятельность</a:t>
            </a:r>
            <a:r>
              <a:rPr lang="ru-RU" dirty="0"/>
              <a:t> после завершения программы. </a:t>
            </a:r>
            <a:r>
              <a:rPr lang="kk-KZ" dirty="0"/>
              <a:t>Описание дисциплин включает только темы, нет ни деятельности ни педтехнологий, ни ИКТ, что затрудняет оценку влияния на результат.   Дисциплины 2 и 3  (Алгебра и геометрия), 5 и 6,  3 и 8 и 9 и 10, 38 и 39, 35 и 36,  33 и 34, 31 и 32 и многие другие дублируются. 40 Форм-е проф.компетенций -  некорректное название, содержание дублирует метод.дисциплины. Нет описания 34 дисциплины. Отсутствует фундаментальная дисциплина – Матанализ, в то же время необосновано включены дисциплины типа 38, что она может сформировать  будущего учителя, если он не освоил пререквизиты? </a:t>
            </a:r>
            <a:endParaRPr lang="en-US" dirty="0"/>
          </a:p>
          <a:p>
            <a:endParaRPr lang="en-US" dirty="0"/>
          </a:p>
        </p:txBody>
      </p:sp>
      <p:sp>
        <p:nvSpPr>
          <p:cNvPr id="4" name="Прямоугольный треугольник 3"/>
          <p:cNvSpPr/>
          <p:nvPr/>
        </p:nvSpPr>
        <p:spPr>
          <a:xfrm rot="16200000" flipH="1">
            <a:off x="10928881" y="-180445"/>
            <a:ext cx="1082675" cy="1443567"/>
          </a:xfrm>
          <a:prstGeom prst="rtTriangle">
            <a:avLst/>
          </a:prstGeom>
          <a:solidFill>
            <a:srgbClr val="B4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0" hangingPunct="0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18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Примеры рекомендаций авторам ОП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Программа нуждается в серьезной переработке и выстраивании логико-структурной связи дисциплин. </a:t>
            </a:r>
            <a:r>
              <a:rPr lang="kk-KZ" dirty="0"/>
              <a:t>Цель некорректна – упущена информатика. Нет результатов обучения, связанных с преподаванием информатики, а так же направленных непосредственную педагогическую деятельность, в т.ч. на решение задач и проведение занятий. Описание дисциплин включает темы, нет ни деятельности ни педтехнологий, ни ИКТ, что затрудняет оценку влияния на результат.   Не полностью показано влияние 5 дисциплины МПИ на РО. 9 - не определено влияние на РО.  Нет описание 13 Физики. Странное название 16 «Аналитическая геометрия и методы живописи» - нет соответствующего содержания. Содержание дисциплин 25 и 26 дублируют друг друга, 22 и 27 – частично дублируют, дискр.математика входит в обе. Не корректное определение РО – многие  изучаются лишь для аргументации их места в системе наук. 30 – Создание Интернет-программы – не коррелирует с описанием относящимся к прикладной математике и диф.урам. 30- ошибка в названии анализ м.б. только «комбинаторным»! 36 Индивидуальная методика преподавания математики – содержание соответствует обычной МПМ. 40 Механика теории машин и 45 Прикладная механика, 47 Теоретическая механика – не являются необходимыми для учителей математики и информатики. 47 – Описание про Политологию, не про механику. </a:t>
            </a:r>
            <a:endParaRPr lang="en-US" dirty="0"/>
          </a:p>
          <a:p>
            <a:endParaRPr lang="en-US" dirty="0"/>
          </a:p>
        </p:txBody>
      </p:sp>
      <p:sp>
        <p:nvSpPr>
          <p:cNvPr id="4" name="Прямоугольный треугольник 3"/>
          <p:cNvSpPr/>
          <p:nvPr/>
        </p:nvSpPr>
        <p:spPr>
          <a:xfrm rot="16200000" flipH="1">
            <a:off x="10928881" y="-180445"/>
            <a:ext cx="1082675" cy="1443567"/>
          </a:xfrm>
          <a:prstGeom prst="rtTriangle">
            <a:avLst/>
          </a:prstGeom>
          <a:solidFill>
            <a:srgbClr val="B4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0" hangingPunct="0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31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Программа нуждается в серьезной переработке и выстраивании логико-структурной связи дисциплин. </a:t>
            </a:r>
            <a:r>
              <a:rPr lang="kk-KZ" dirty="0"/>
              <a:t>Цель некорректна – упущена информатика. Нет результатов обучения, связанных с преподаванием информатики, а так же направленных непосредственную педагогическую деятельность как учителя математики, так и информатики, в т.ч. на решение задач и проведение занятий. Не полностью показано влияние дисциплин на РО. Программа не сбалансирована по содержанию. Некорректное описание дисциплин – не соответствует названиям. Описание дисциплин включает темы, нет ни деятельности ни педтехнологий, ни ИКТ, что затрудняет оценку влияния на результат.   </a:t>
            </a:r>
            <a:endParaRPr lang="en-US" dirty="0"/>
          </a:p>
          <a:p>
            <a:endParaRPr lang="en-US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Примеры рекомендаций авторам ОП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" name="Прямоугольный треугольник 4"/>
          <p:cNvSpPr/>
          <p:nvPr/>
        </p:nvSpPr>
        <p:spPr>
          <a:xfrm rot="16200000" flipH="1">
            <a:off x="10928881" y="-180445"/>
            <a:ext cx="1082675" cy="1443567"/>
          </a:xfrm>
          <a:prstGeom prst="rtTriangle">
            <a:avLst/>
          </a:prstGeom>
          <a:solidFill>
            <a:srgbClr val="B4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0" hangingPunct="0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97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Цель программы определена некорректно – включено упоминание специальности, которые уже отсутствуют в НПА. В цели нет акцента на подготовку учителей/педагогов</a:t>
            </a:r>
            <a:r>
              <a:rPr lang="ru-RU" dirty="0" smtClean="0"/>
              <a:t>.</a:t>
            </a:r>
          </a:p>
          <a:p>
            <a:r>
              <a:rPr lang="ru-RU" dirty="0"/>
              <a:t>Уточнить формулировку РО, т.к. РО 4. 6, 11 не были переработаны – представляет собой перечень разнообразных действий. Так как знание и понимание не являются результатами обучения, то следует переработать РО1 заменив «понимать» на, например, «проявлять». РО слабо направлены на предстоящую профессиональную деятельность учителя физики и математики. Основной акцент в РО направлен на физику, «математические» РО упущены. Нецелесообразно объединять вместе методику решения задач по физике и математике, так же как и методику преподавания, а также алгебру и логику, Дисциплина 9 Методика решения задач по физике и математике содержит  ВСЕГО 3 кредита – недопустимо мало для двух фундаментальных учебных предметов. Есть учебный предмет История физики, нет Истории математики. Недостаточно четко сформулированы РО в области математики и физики, нет четко сформулированных с активными глаголами и контекстом РО связанных со спецификой преподавания в современной школе. А главное, нет четкого и логичного соответствия между дисциплинами и РО. </a:t>
            </a:r>
            <a:r>
              <a:rPr lang="ru-RU" dirty="0" smtClean="0"/>
              <a:t> </a:t>
            </a:r>
            <a:endParaRPr lang="en-US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Примеры рекомендаций авторам ОП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" name="Прямоугольный треугольник 4"/>
          <p:cNvSpPr/>
          <p:nvPr/>
        </p:nvSpPr>
        <p:spPr>
          <a:xfrm rot="16200000" flipH="1">
            <a:off x="10928881" y="-180445"/>
            <a:ext cx="1082675" cy="1443567"/>
          </a:xfrm>
          <a:prstGeom prst="rtTriangle">
            <a:avLst/>
          </a:prstGeom>
          <a:solidFill>
            <a:srgbClr val="B4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0" hangingPunct="0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96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Программа нуждается в серьезной переработке РО, перечня дисциплин, устранения дублирования, выстраивания прочного соответствия дисциплин и РО.  Остались некорректно сформулированы РО 2, 4, 6, 7, 9, 12. Описание дисциплин включает темы, нет ни деятельности обучающегося, ни используемых </a:t>
            </a:r>
            <a:r>
              <a:rPr lang="ru-RU" dirty="0" err="1"/>
              <a:t>педтехнологий</a:t>
            </a:r>
            <a:r>
              <a:rPr lang="ru-RU" dirty="0"/>
              <a:t>, ни ИКТ, что затрудняет оценку влияния дисциплины на обозначенные вузом результаты. Дисциплины 2-6 имеют одно название «Математический анализ»     - и частично одинаковое содержание.  2,4, 5 </a:t>
            </a:r>
            <a:r>
              <a:rPr lang="ru-RU" dirty="0" err="1"/>
              <a:t>Матанализ</a:t>
            </a:r>
            <a:r>
              <a:rPr lang="ru-RU" dirty="0"/>
              <a:t> – описание не соответствует трудоемкости в 6 кредитов. Дисциплина «Педагогика, психология и менеджмент в образовании»  - указана 4 раза и имеет трудоемкость в 3 кредита, 3, 5 и 4 кредита. Похоже вместо дисциплин указаны модули??? Или это  альтернативные дисциплины с одинаковыми названиями? Аналогично 12-15 дисциплины и  многие др. Предмет Уравнения </a:t>
            </a:r>
            <a:r>
              <a:rPr lang="ru-RU" dirty="0" err="1"/>
              <a:t>матфизики</a:t>
            </a:r>
            <a:r>
              <a:rPr lang="ru-RU" dirty="0"/>
              <a:t> и др. возможно избыточен для студентов педагогов – следует больше внимания уделить подготовке учителя математике, а не физика по естественно-научному направлению.  </a:t>
            </a:r>
            <a:endParaRPr lang="en-US" dirty="0"/>
          </a:p>
          <a:p>
            <a:endParaRPr lang="en-US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Примеры рекомендаций авторам ОП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" name="Прямоугольный треугольник 4"/>
          <p:cNvSpPr/>
          <p:nvPr/>
        </p:nvSpPr>
        <p:spPr>
          <a:xfrm rot="16200000" flipH="1">
            <a:off x="10928881" y="-180445"/>
            <a:ext cx="1082675" cy="1443567"/>
          </a:xfrm>
          <a:prstGeom prst="rtTriangle">
            <a:avLst/>
          </a:prstGeom>
          <a:solidFill>
            <a:srgbClr val="B4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0" hangingPunct="0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731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РО 4, 7, 8, 12 носят </a:t>
            </a:r>
            <a:r>
              <a:rPr lang="ru-RU" dirty="0" err="1"/>
              <a:t>знаниевый</a:t>
            </a:r>
            <a:r>
              <a:rPr lang="ru-RU" dirty="0"/>
              <a:t> характер. РО 3 и 5 одинаковые. </a:t>
            </a:r>
            <a:r>
              <a:rPr lang="kk-KZ" dirty="0"/>
              <a:t>Результаты обучения сформулированы некорректно</a:t>
            </a:r>
            <a:r>
              <a:rPr lang="ru-RU" dirty="0"/>
              <a:t>,  содержат сразу несколько глаголов, описывающих разные результаты, не соответствуют уровню МА, ориентированы на знания и умения, а не на профессиональную деятельность. </a:t>
            </a:r>
            <a:endParaRPr lang="en-US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Примеры рекомендаций авторам ОП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" name="Прямоугольный треугольник 4"/>
          <p:cNvSpPr/>
          <p:nvPr/>
        </p:nvSpPr>
        <p:spPr>
          <a:xfrm rot="16200000" flipH="1">
            <a:off x="10928881" y="-180445"/>
            <a:ext cx="1082675" cy="1443567"/>
          </a:xfrm>
          <a:prstGeom prst="rtTriangle">
            <a:avLst/>
          </a:prstGeom>
          <a:solidFill>
            <a:srgbClr val="B4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0" hangingPunct="0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04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3979" y="2209316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Внесение ОП в реестр 2020/2021 </a:t>
            </a:r>
            <a:r>
              <a:rPr lang="ru-RU" dirty="0" err="1" smtClean="0"/>
              <a:t>уч.г</a:t>
            </a:r>
            <a:r>
              <a:rPr lang="ru-RU" dirty="0" smtClean="0"/>
              <a:t>. планируется в феврале....</a:t>
            </a:r>
            <a:br>
              <a:rPr lang="ru-RU" dirty="0" smtClean="0"/>
            </a:br>
            <a:r>
              <a:rPr lang="ru-RU" dirty="0" smtClean="0"/>
              <a:t>Пора начинать разработку новых ОП</a:t>
            </a:r>
            <a:endParaRPr lang="en-US" dirty="0"/>
          </a:p>
        </p:txBody>
      </p:sp>
      <p:sp>
        <p:nvSpPr>
          <p:cNvPr id="4" name="Прямоугольный треугольник 3"/>
          <p:cNvSpPr/>
          <p:nvPr/>
        </p:nvSpPr>
        <p:spPr>
          <a:xfrm rot="16200000" flipH="1">
            <a:off x="10928881" y="-180445"/>
            <a:ext cx="1082675" cy="1443567"/>
          </a:xfrm>
          <a:prstGeom prst="rtTriangle">
            <a:avLst/>
          </a:prstGeom>
          <a:solidFill>
            <a:srgbClr val="B4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0" hangingPunct="0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53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74639"/>
            <a:ext cx="10972800" cy="633412"/>
          </a:xfrm>
        </p:spPr>
        <p:txBody>
          <a:bodyPr>
            <a:normAutofit fontScale="90000"/>
          </a:bodyPr>
          <a:lstStyle/>
          <a:p>
            <a:r>
              <a:rPr lang="ru-RU" altLang="lt-LT" sz="1900" b="1" dirty="0"/>
              <a:t>Взаимосвязь между компетенциями и результатами обучения в учебных циклах </a:t>
            </a:r>
            <a:r>
              <a:rPr lang="en-US" altLang="lt-LT" sz="1900" b="1" dirty="0"/>
              <a:t>(</a:t>
            </a:r>
            <a:r>
              <a:rPr lang="ru-RU" altLang="lt-LT" sz="1900" b="1" dirty="0"/>
              <a:t>предметная область – социальная работа</a:t>
            </a:r>
            <a:r>
              <a:rPr lang="en-US" altLang="lt-LT" sz="1900" b="1" dirty="0"/>
              <a:t>) (</a:t>
            </a:r>
            <a:r>
              <a:rPr lang="ru-RU" altLang="lt-LT" sz="1900" b="1" dirty="0"/>
              <a:t>на примере Литвы - </a:t>
            </a:r>
            <a:r>
              <a:rPr lang="ru-RU" sz="1600" dirty="0"/>
              <a:t>Раймонда </a:t>
            </a:r>
            <a:r>
              <a:rPr lang="ru-RU" sz="1600" dirty="0" err="1"/>
              <a:t>Маркевичене</a:t>
            </a:r>
            <a:r>
              <a:rPr lang="ru-RU" altLang="lt-LT" sz="1900" b="1" dirty="0"/>
              <a:t>)</a:t>
            </a:r>
            <a:endParaRPr lang="en-US" altLang="lt-LT" sz="1900" b="1" dirty="0"/>
          </a:p>
        </p:txBody>
      </p:sp>
      <p:graphicFrame>
        <p:nvGraphicFramePr>
          <p:cNvPr id="55404" name="Group 108"/>
          <p:cNvGraphicFramePr>
            <a:graphicFrameLocks noGrp="1"/>
          </p:cNvGraphicFramePr>
          <p:nvPr>
            <p:ph idx="4294967295"/>
          </p:nvPr>
        </p:nvGraphicFramePr>
        <p:xfrm>
          <a:off x="1" y="908052"/>
          <a:ext cx="12192001" cy="6049964"/>
        </p:xfrm>
        <a:graphic>
          <a:graphicData uri="http://schemas.openxmlformats.org/drawingml/2006/table">
            <a:tbl>
              <a:tblPr/>
              <a:tblGrid>
                <a:gridCol w="244759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45397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12208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4130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lt-LT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altLang="lt-LT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Общие компетенции</a:t>
                      </a:r>
                      <a:endParaRPr kumimoji="0" lang="en-US" altLang="lt-LT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20" marR="121920"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Способность к планированию и организации</a:t>
                      </a:r>
                      <a:endParaRPr kumimoji="0" lang="en-US" altLang="lt-LT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20" marR="121920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8168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lt-LT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lt-LT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lt-LT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Результаты обучения</a:t>
                      </a:r>
                      <a:endParaRPr kumimoji="0" lang="en-US" altLang="lt-LT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20" marR="121920"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Профессиональный бакалавр</a:t>
                      </a:r>
                      <a:endParaRPr kumimoji="0" lang="en-US" altLang="lt-LT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20" marR="121920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Бакалавр</a:t>
                      </a:r>
                      <a:endParaRPr kumimoji="0" lang="en-US" altLang="lt-LT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20" marR="121920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Магистр</a:t>
                      </a:r>
                      <a:endParaRPr kumimoji="0" lang="en-US" altLang="lt-LT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20" marR="121920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19984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Оценивает время, необходимое для достижения целей и соответствия крайним срокам.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Различает первичные и вторичные цели деятельности.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Планирует этапы деятельности в соответствии с имеющимся руководством.</a:t>
                      </a:r>
                      <a:endParaRPr kumimoji="0" lang="en-US" altLang="lt-LT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20" marR="121920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Распределяет роли между членами команды для достижения целей.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Регулирует деятельность в соответствии с анализом результатов и рекомендациями экспертов.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Планирует деятельность после критичной оценки спорной информации из различных источников.</a:t>
                      </a:r>
                      <a:endParaRPr kumimoji="0" lang="en-US" altLang="lt-LT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20" marR="121920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Планирует комплексную деятельность, состоящую из взаимосвязанных задач.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В зависимости от изменения ситуации регулирует планы в процессе реализации деятельности.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Планирует этапы деятельности, оценивая риски неизвестных ситуаций.</a:t>
                      </a:r>
                      <a:endParaRPr kumimoji="0" lang="en-US" altLang="lt-LT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20" marR="121920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152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Предметные компетенции</a:t>
                      </a:r>
                      <a:endParaRPr kumimoji="0" lang="en-US" altLang="lt-LT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20" marR="121920"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Влиять на социальную политику через анализ и оценку социальных процессов на основании исследований и практики в социальной работе и других предметных областях</a:t>
                      </a:r>
                      <a:endParaRPr kumimoji="0" lang="en-US" altLang="lt-LT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20" marR="121920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18168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lt-LT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Результаты обучения</a:t>
                      </a:r>
                      <a:endParaRPr kumimoji="0" lang="en-US" altLang="lt-LT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lt-LT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20" marR="121920"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Профессиональный бакалавр</a:t>
                      </a:r>
                      <a:endParaRPr kumimoji="0" lang="en-US" altLang="lt-LT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20" marR="121920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Бакалавр</a:t>
                      </a:r>
                      <a:endParaRPr kumimoji="0" lang="en-US" altLang="lt-LT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20" marR="121920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Магистр</a:t>
                      </a:r>
                      <a:endParaRPr kumimoji="0" lang="en-US" altLang="lt-LT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20" marR="121920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20815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Обсуждает вопросы, относящиеся к процессам социальной помощи, и предлагает идеи/решения для увеличения их эффективности.</a:t>
                      </a:r>
                      <a:endParaRPr kumimoji="0" lang="en-US" altLang="lt-LT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20" marR="121920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Оценивает процессы социальной помощи и предлагает решения на основании теории и междисциплинарной практики, которые приведут к увеличению  ее эффективности</a:t>
                      </a:r>
                      <a:r>
                        <a:rPr kumimoji="0" lang="en-US" altLang="lt-LT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. </a:t>
                      </a:r>
                      <a:r>
                        <a:rPr kumimoji="0" lang="ru-RU" altLang="lt-LT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Критически оценивает различные системы социальной помощи и предлагает решения для улучшения литовской системы социальной помощи.</a:t>
                      </a:r>
                      <a:r>
                        <a:rPr kumimoji="0" lang="en-US" altLang="lt-LT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</a:p>
                  </a:txBody>
                  <a:tcPr marL="121920" marR="121920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Объясняет движения и инициативы, направленные на уменьшение социальных исключений и обеспечение социальной справедливости.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Критически оценивает различные системы социальной помощи на основе анализа эффективности предоставляемых услуг.</a:t>
                      </a:r>
                      <a:endParaRPr kumimoji="0" lang="en-US" altLang="lt-LT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20" marR="121920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Прямоугольный треугольник 3"/>
          <p:cNvSpPr/>
          <p:nvPr/>
        </p:nvSpPr>
        <p:spPr>
          <a:xfrm rot="16200000" flipH="1">
            <a:off x="10928881" y="-180445"/>
            <a:ext cx="1082675" cy="1443567"/>
          </a:xfrm>
          <a:prstGeom prst="rtTriangle">
            <a:avLst/>
          </a:prstGeom>
          <a:solidFill>
            <a:srgbClr val="B4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0" hangingPunct="0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5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734" name="Group 198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261216533"/>
              </p:ext>
            </p:extLst>
          </p:nvPr>
        </p:nvGraphicFramePr>
        <p:xfrm>
          <a:off x="334433" y="761855"/>
          <a:ext cx="11618384" cy="5896836"/>
        </p:xfrm>
        <a:graphic>
          <a:graphicData uri="http://schemas.openxmlformats.org/drawingml/2006/table">
            <a:tbl>
              <a:tblPr/>
              <a:tblGrid>
                <a:gridCol w="193675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3674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3675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3463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93674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93675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25500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  <a:cs typeface="+mn-cs"/>
                        </a:rPr>
                        <a:t>ЗНАНИЕ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</a:endParaRPr>
                    </a:p>
                  </a:txBody>
                  <a:tcPr marL="121920" marR="121920" marT="45716" marB="4571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  <a:cs typeface="Times New Roman" pitchFamily="18" charset="0"/>
                        </a:rPr>
                        <a:t>ПОНИМАНИЕ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ПРИМЕНЕНИЕ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АНАЛИЗ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СИНТЕЗ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ОЦЕНКА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500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</a:rPr>
                        <a:t>Цитировать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  <a:cs typeface="+mn-cs"/>
                        </a:rPr>
                        <a:t>Ассоциировать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Применять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Анализировать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Устраивать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Оценивать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500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</a:rPr>
                        <a:t>Считать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</a:rPr>
                        <a:t>Классифицировать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Вычислять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Оценивать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Формировать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Выбирать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500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</a:rPr>
                        <a:t>Определять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  <a:cs typeface="+mn-cs"/>
                        </a:rPr>
                        <a:t>Сравнивать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Классифицировать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Подсчитывать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Собирать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Сравнивать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500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</a:rPr>
                        <a:t>Рисовать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</a:rPr>
                        <a:t>Вычислять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Демонстрировать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Категорировать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Составлять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Критиковать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5500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</a:rPr>
                        <a:t>Идентифицировать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</a:rPr>
                        <a:t>Противопоставлять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Определять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Классифицировать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Строить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Определять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5500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</a:rPr>
                        <a:t>Перечислять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</a:rPr>
                        <a:t>Различать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Инсценировать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Сравнивать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Создавать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Проводить оценку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5500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</a:rPr>
                        <a:t>Называть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</a:rPr>
                        <a:t>Обсуждать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Нанимать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Дебатировать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Разрабатывать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Определять качество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5500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</a:rPr>
                        <a:t>Выделять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</a:rPr>
                        <a:t>Распознавать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Проверять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Составлять диаграмму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Формулировать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Давать оценку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5500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</a:rPr>
                        <a:t>Ссылаться на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</a:rPr>
                        <a:t>Оценивать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Иллюстрировать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Дифференцировать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Интегрировать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Давать суждение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5500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</a:rPr>
                        <a:t>Читать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  <a:cs typeface="+mn-cs"/>
                        </a:rPr>
                        <a:t>Объяснять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Интерпретировать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Различать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Управлять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Измерять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5500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  <a:cs typeface="+mn-cs"/>
                        </a:rPr>
                        <a:t>Декламировать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  <a:cs typeface="+mn-cs"/>
                        </a:rPr>
                        <a:t>Выражать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Размещать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Проверять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Организовывать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Ранжировать</a:t>
                      </a:r>
                      <a:r>
                        <a:rPr kumimoji="0" lang="en-US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8666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</a:rPr>
                        <a:t>Записывать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</a:rPr>
                        <a:t>Экстраполировать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Управлять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Экспериментировать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Планировать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Определять категорию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5500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  <a:cs typeface="+mn-cs"/>
                        </a:rPr>
                        <a:t>Повторять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</a:rPr>
                        <a:t>Интерполировать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Упорядочивать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Определять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Подготавливать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Рекомендовать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5500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  <a:cs typeface="+mn-cs"/>
                        </a:rPr>
                        <a:t>Выбирать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</a:rPr>
                        <a:t>Размещать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Практиковать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Инспектировать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Предписывать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Перепроверять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5500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</a:rPr>
                        <a:t>Утверждать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  <a:cs typeface="+mn-cs"/>
                        </a:rPr>
                        <a:t>Предсказывать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Докладывать</a:t>
                      </a: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Составлять список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Производить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Определять балл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5500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</a:rPr>
                        <a:t>Табулировать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</a:rPr>
                        <a:t>Докладывать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Реструктурировать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Задавать вопрос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Предлагать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Выбирать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5500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</a:rPr>
                        <a:t>Говорить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</a:rPr>
                        <a:t>Переформулировать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Составлять график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Разделять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Определять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Стандартизировать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5500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</a:rPr>
                        <a:t>Отслеживать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</a:rPr>
                        <a:t>Пересматривать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Делать набросок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Обобщать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Синтезировать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Тестировать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25500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  <a:cs typeface="+mn-cs"/>
                        </a:rPr>
                        <a:t>Подчеркивать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  <a:cs typeface="+mn-cs"/>
                        </a:rPr>
                        <a:t>Говорить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Решать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Тестировать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Писать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Проверять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25500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lt-LT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</a:endParaRPr>
                    </a:p>
                  </a:txBody>
                  <a:tcPr marL="121920" marR="121920" marT="45716" marB="4571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itchFamily="34" charset="0"/>
                          <a:cs typeface="+mn-cs"/>
                        </a:rPr>
                        <a:t>Переводить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Переводить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Доказывать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lt-LT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25500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lt-LT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</a:endParaRPr>
                    </a:p>
                  </a:txBody>
                  <a:tcPr marL="121920" marR="121920" marT="45716" marB="4571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Использовать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lt-LT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lt-LT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lt-LT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  <a:tr h="25500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lt-LT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</a:endParaRPr>
                    </a:p>
                  </a:txBody>
                  <a:tcPr marL="121920" marR="121920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alibri" pitchFamily="34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lt-LT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Писать</a:t>
                      </a: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lt-LT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lt-LT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21920" marR="12192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</a:tbl>
          </a:graphicData>
        </a:graphic>
      </p:graphicFrame>
      <p:sp>
        <p:nvSpPr>
          <p:cNvPr id="3" name="Прямоугольный треугольник 2"/>
          <p:cNvSpPr/>
          <p:nvPr/>
        </p:nvSpPr>
        <p:spPr>
          <a:xfrm rot="16200000" flipH="1">
            <a:off x="11430028" y="-190491"/>
            <a:ext cx="571480" cy="952464"/>
          </a:xfrm>
          <a:prstGeom prst="rtTriangle">
            <a:avLst/>
          </a:prstGeom>
          <a:solidFill>
            <a:srgbClr val="B4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0" hangingPunct="0">
              <a:defRPr/>
            </a:pPr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5131BA2F-5A8F-49CD-A93F-CF67D6D69775}"/>
              </a:ext>
            </a:extLst>
          </p:cNvPr>
          <p:cNvSpPr/>
          <p:nvPr/>
        </p:nvSpPr>
        <p:spPr>
          <a:xfrm>
            <a:off x="4751851" y="155345"/>
            <a:ext cx="6487684" cy="384719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r>
              <a:rPr lang="ru-RU" dirty="0"/>
              <a:t>ВА</a:t>
            </a:r>
            <a:r>
              <a:rPr lang="en-US" dirty="0"/>
              <a:t>      </a:t>
            </a:r>
            <a:r>
              <a:rPr lang="ru-RU" dirty="0"/>
              <a:t>– </a:t>
            </a:r>
            <a:r>
              <a:rPr lang="en-US" dirty="0"/>
              <a:t>                      </a:t>
            </a:r>
            <a:r>
              <a:rPr lang="ru-RU" dirty="0"/>
              <a:t>МА </a:t>
            </a:r>
            <a:r>
              <a:rPr lang="en-US" dirty="0"/>
              <a:t>        </a:t>
            </a:r>
            <a:r>
              <a:rPr lang="ru-RU" dirty="0"/>
              <a:t>-</a:t>
            </a:r>
            <a:r>
              <a:rPr lang="en-US" dirty="0"/>
              <a:t>                          </a:t>
            </a:r>
            <a:r>
              <a:rPr lang="ru-RU" dirty="0"/>
              <a:t> </a:t>
            </a:r>
            <a:r>
              <a:rPr lang="en-US" dirty="0"/>
              <a:t>PhD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7436C254-F87A-4C53-A5C6-BC0A31A1CE6F}"/>
              </a:ext>
            </a:extLst>
          </p:cNvPr>
          <p:cNvSpPr/>
          <p:nvPr/>
        </p:nvSpPr>
        <p:spPr>
          <a:xfrm>
            <a:off x="1199456" y="152645"/>
            <a:ext cx="1560038" cy="384719"/>
          </a:xfrm>
          <a:prstGeom prst="rect">
            <a:avLst/>
          </a:prstGeom>
        </p:spPr>
        <p:txBody>
          <a:bodyPr wrap="none" lIns="91438" tIns="45719" rIns="91438" bIns="45719">
            <a:spAutoFit/>
          </a:bodyPr>
          <a:lstStyle/>
          <a:p>
            <a:r>
              <a:rPr lang="ru-RU" b="1" dirty="0">
                <a:highlight>
                  <a:srgbClr val="FFFF00"/>
                </a:highlight>
              </a:rPr>
              <a:t>Дисциплины</a:t>
            </a:r>
          </a:p>
        </p:txBody>
      </p:sp>
      <p:sp>
        <p:nvSpPr>
          <p:cNvPr id="5" name="Стрелка: вправо 4">
            <a:extLst>
              <a:ext uri="{FF2B5EF4-FFF2-40B4-BE49-F238E27FC236}">
                <a16:creationId xmlns="" xmlns:a16="http://schemas.microsoft.com/office/drawing/2014/main" id="{C751C258-C620-4676-992E-C539594B8AAF}"/>
              </a:ext>
            </a:extLst>
          </p:cNvPr>
          <p:cNvSpPr/>
          <p:nvPr/>
        </p:nvSpPr>
        <p:spPr>
          <a:xfrm>
            <a:off x="5039884" y="521977"/>
            <a:ext cx="5952661" cy="158043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8" tIns="45719" rIns="91438" bIns="457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51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0" y="274641"/>
            <a:ext cx="11582400" cy="561975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lt-LT" sz="2800" dirty="0"/>
              <a:t>Самоконтроль при формулировании результатов обучения</a:t>
            </a:r>
            <a:endParaRPr lang="lt-LT" altLang="lt-LT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09600" y="908720"/>
          <a:ext cx="10972800" cy="5949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ый треугольник 4"/>
          <p:cNvSpPr/>
          <p:nvPr/>
        </p:nvSpPr>
        <p:spPr>
          <a:xfrm rot="16200000" flipH="1">
            <a:off x="10928881" y="-180445"/>
            <a:ext cx="1082675" cy="1443567"/>
          </a:xfrm>
          <a:prstGeom prst="rtTriangle">
            <a:avLst/>
          </a:prstGeom>
          <a:solidFill>
            <a:srgbClr val="B4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0" hangingPunct="0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86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E7EB7031-5813-4640-80DD-267881ACD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/>
              <a:t>Пример </a:t>
            </a:r>
            <a:r>
              <a:rPr lang="ru-RU" sz="2400" b="1" dirty="0" err="1"/>
              <a:t>Нархоза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>Результаты  ВА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Общие для университета с учетом стратегии</a:t>
            </a:r>
          </a:p>
        </p:txBody>
      </p:sp>
      <p:sp>
        <p:nvSpPr>
          <p:cNvPr id="13" name="Объект 12">
            <a:extLst>
              <a:ext uri="{FF2B5EF4-FFF2-40B4-BE49-F238E27FC236}">
                <a16:creationId xmlns="" xmlns:a16="http://schemas.microsoft.com/office/drawing/2014/main" id="{07DD0956-BC66-4F2D-9C78-38E8B5625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9831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/>
              <a:t>Способен принимать решения и оценивать их последствия, анализируя  актуальную информацию,  используя разнообразные аналитические методы, учитывая </a:t>
            </a:r>
            <a:r>
              <a:rPr lang="ru-RU" b="1" dirty="0">
                <a:solidFill>
                  <a:srgbClr val="FF0000"/>
                </a:solidFill>
              </a:rPr>
              <a:t>принципы корпоративной социальной ответственности  и этические  последствия</a:t>
            </a:r>
            <a:r>
              <a:rPr lang="ru-RU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ru-RU" b="1" dirty="0"/>
              <a:t>Способен осуществлять профессиональную функцию в сфере бизнеса и управления, используя </a:t>
            </a:r>
            <a:r>
              <a:rPr lang="ru-RU" b="1" dirty="0">
                <a:solidFill>
                  <a:srgbClr val="FF0000"/>
                </a:solidFill>
              </a:rPr>
              <a:t>соответствующие цифровые технологии</a:t>
            </a:r>
            <a:r>
              <a:rPr lang="ru-RU" b="1" dirty="0"/>
              <a:t>, инструменты  и теории</a:t>
            </a: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b="1" dirty="0"/>
              <a:t>Способен влиять на действия и поведение  как лиц, принимающих  решения, так и заинтересованных сторон организации, демонстрируя устные и письменные коммуникативные навыки </a:t>
            </a:r>
            <a:r>
              <a:rPr lang="ru-RU" b="1" dirty="0">
                <a:solidFill>
                  <a:srgbClr val="FF0000"/>
                </a:solidFill>
              </a:rPr>
              <a:t>и умение работать в команде </a:t>
            </a:r>
          </a:p>
          <a:p>
            <a:pPr marL="0" indent="0">
              <a:buNone/>
            </a:pPr>
            <a:r>
              <a:rPr lang="ru-RU" b="1" dirty="0"/>
              <a:t>Способен интегрировать  ключевые концепты, парадигмы и теоретические разработки в функциональных областях менеджмента, маркетинга, прогнозирования будущего и аналитике данных для осуществления профессиональных функций в сфере управления и бизнеса</a:t>
            </a: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dirty="0"/>
              <a:t>Способен </a:t>
            </a:r>
            <a:r>
              <a:rPr lang="ru-RU" dirty="0">
                <a:solidFill>
                  <a:srgbClr val="FF0000"/>
                </a:solidFill>
              </a:rPr>
              <a:t>анализировать </a:t>
            </a:r>
            <a:r>
              <a:rPr lang="ru-RU" dirty="0"/>
              <a:t>и представлять финансовую и управленческую информацию для внутренних и внешних заинтересованных сторон </a:t>
            </a:r>
          </a:p>
          <a:p>
            <a:pPr marL="0" indent="0">
              <a:buNone/>
            </a:pPr>
            <a:r>
              <a:rPr lang="ru-RU" dirty="0"/>
              <a:t>Способен </a:t>
            </a:r>
            <a:r>
              <a:rPr lang="ru-RU" dirty="0">
                <a:solidFill>
                  <a:srgbClr val="FF0000"/>
                </a:solidFill>
              </a:rPr>
              <a:t>проявлять лидерские качества</a:t>
            </a:r>
            <a:r>
              <a:rPr lang="ru-RU" dirty="0"/>
              <a:t> и практиковать самостоятельное  обучение как для раскрытия индивидуального потенциала и формирования </a:t>
            </a:r>
            <a:r>
              <a:rPr lang="ru-RU" dirty="0">
                <a:solidFill>
                  <a:srgbClr val="FF0000"/>
                </a:solidFill>
              </a:rPr>
              <a:t>предпринимательского мышления</a:t>
            </a:r>
            <a:r>
              <a:rPr lang="ru-RU" dirty="0"/>
              <a:t>, так и </a:t>
            </a:r>
            <a:r>
              <a:rPr lang="ru-RU" b="1" dirty="0">
                <a:solidFill>
                  <a:srgbClr val="FF0000"/>
                </a:solidFill>
              </a:rPr>
              <a:t>на благо служению обществу </a:t>
            </a:r>
          </a:p>
        </p:txBody>
      </p:sp>
      <p:sp>
        <p:nvSpPr>
          <p:cNvPr id="4" name="Прямоугольный треугольник 3"/>
          <p:cNvSpPr/>
          <p:nvPr/>
        </p:nvSpPr>
        <p:spPr>
          <a:xfrm rot="16200000" flipH="1">
            <a:off x="10928881" y="-180445"/>
            <a:ext cx="1082675" cy="1443567"/>
          </a:xfrm>
          <a:prstGeom prst="rtTriangle">
            <a:avLst/>
          </a:prstGeom>
          <a:solidFill>
            <a:srgbClr val="B4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0" hangingPunct="0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9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E7EB7031-5813-4640-80DD-267881ACD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/>
              <a:t>Пример </a:t>
            </a:r>
            <a:r>
              <a:rPr lang="ru-RU" sz="2400" b="1" dirty="0" err="1"/>
              <a:t>Нархоза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>Результаты  ВА - менеджмент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Общие для университета с учетом стратегии</a:t>
            </a:r>
          </a:p>
        </p:txBody>
      </p:sp>
      <p:sp>
        <p:nvSpPr>
          <p:cNvPr id="13" name="Объект 12">
            <a:extLst>
              <a:ext uri="{FF2B5EF4-FFF2-40B4-BE49-F238E27FC236}">
                <a16:creationId xmlns="" xmlns:a16="http://schemas.microsoft.com/office/drawing/2014/main" id="{07DD0956-BC66-4F2D-9C78-38E8B5625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351" y="1417637"/>
            <a:ext cx="11713301" cy="5323731"/>
          </a:xfrm>
        </p:spPr>
        <p:txBody>
          <a:bodyPr>
            <a:normAutofit fontScale="47500" lnSpcReduction="20000"/>
          </a:bodyPr>
          <a:lstStyle/>
          <a:p>
            <a:pPr marL="514338" indent="-514338">
              <a:buFont typeface="+mj-lt"/>
              <a:buAutoNum type="arabicPeriod"/>
            </a:pPr>
            <a:r>
              <a:rPr lang="ru-RU" b="1" dirty="0"/>
              <a:t>Выявлять сущность организационных проблем на основе теорий системного, процессного, ситуационного подходов </a:t>
            </a:r>
            <a:r>
              <a:rPr lang="ru-RU" dirty="0"/>
              <a:t> </a:t>
            </a:r>
          </a:p>
          <a:p>
            <a:pPr marL="514338" indent="-514338">
              <a:buFont typeface="+mj-lt"/>
              <a:buAutoNum type="arabicPeriod"/>
            </a:pPr>
            <a:r>
              <a:rPr lang="ru-RU" b="1" dirty="0"/>
              <a:t>Способен принимать решения и оценивать их последствия, анализируя  актуальную информацию,  используя разнообразные аналитические методы, учитывая принципы корпоративной социальной ответственности  и этические  последствия</a:t>
            </a:r>
            <a:r>
              <a:rPr lang="ru-RU" dirty="0"/>
              <a:t> </a:t>
            </a:r>
          </a:p>
          <a:p>
            <a:pPr marL="514338" indent="-514338">
              <a:buFont typeface="+mj-lt"/>
              <a:buAutoNum type="arabicPeriod"/>
            </a:pPr>
            <a:r>
              <a:rPr lang="ru-RU" b="1" dirty="0"/>
              <a:t>Способен осуществлять профессиональную функцию в сфере бизнеса и управления, используя соответствующие цифровые технологии, инструменты  и теории</a:t>
            </a:r>
            <a:r>
              <a:rPr lang="ru-RU" dirty="0"/>
              <a:t> </a:t>
            </a:r>
          </a:p>
          <a:p>
            <a:pPr marL="514338" indent="-514338">
              <a:buFont typeface="+mj-lt"/>
              <a:buAutoNum type="arabicPeriod"/>
            </a:pPr>
            <a:r>
              <a:rPr lang="ru-RU" b="1" dirty="0"/>
              <a:t>Влиять на действия и поведение  как лиц, принимающих  решения, так и заинтересованных сторон организации, демонстрируя устные и письменные коммуникативные навыки и умение работать в команде, </a:t>
            </a:r>
            <a:r>
              <a:rPr lang="ru-RU" dirty="0"/>
              <a:t> </a:t>
            </a:r>
          </a:p>
          <a:p>
            <a:pPr marL="514338" indent="-514338">
              <a:buFont typeface="+mj-lt"/>
              <a:buAutoNum type="arabicPeriod"/>
            </a:pPr>
            <a:r>
              <a:rPr lang="ru-RU" b="1" dirty="0"/>
              <a:t>Интегрировать  ключевые концепты, парадигмы и теоретические разработки в функциональных областях менеджмента, маркетинга, прогнозирования будущего и аналитике данных для осуществления профессиональных функций в сфере управления и бизнеса</a:t>
            </a:r>
          </a:p>
          <a:p>
            <a:pPr marL="514338" indent="-514338">
              <a:buFont typeface="+mj-lt"/>
              <a:buAutoNum type="arabicPeriod"/>
            </a:pPr>
            <a:r>
              <a:rPr lang="ru-RU" dirty="0"/>
              <a:t> Анализировать и представлять финансовую и управленческую информацию для внутренних и внешних заинтересованных сторон </a:t>
            </a:r>
          </a:p>
          <a:p>
            <a:pPr marL="514338" indent="-514338">
              <a:buFont typeface="+mj-lt"/>
              <a:buAutoNum type="arabicPeriod"/>
            </a:pPr>
            <a:r>
              <a:rPr lang="ru-RU" dirty="0"/>
              <a:t>Проявлять лидерские качества и практиковать самостоятельное  обучение как для раскрытия индивидуального потенциала и формирования предпринимательского мышления, так и на благо служению обществу</a:t>
            </a:r>
          </a:p>
          <a:p>
            <a:pPr marL="514338" indent="-514338">
              <a:buFont typeface="+mj-lt"/>
              <a:buAutoNum type="arabicPeriod"/>
            </a:pPr>
            <a:r>
              <a:rPr lang="ru-RU" dirty="0"/>
              <a:t> способен обеспечить оптимальное использование внутренних ресурсов и соблюдение временных рамок для эффективной реализации проектов и задач организации </a:t>
            </a:r>
          </a:p>
          <a:p>
            <a:pPr marL="514338" indent="-514338">
              <a:buFont typeface="+mj-lt"/>
              <a:buAutoNum type="arabicPeriod"/>
            </a:pPr>
            <a:r>
              <a:rPr lang="ru-RU" dirty="0"/>
              <a:t>способен диагностировать потребности организации в изменениях и участвовать в реализации изменений, используя практик управления персоналом  </a:t>
            </a:r>
          </a:p>
          <a:p>
            <a:pPr marL="514338" indent="-514338">
              <a:buFont typeface="+mj-lt"/>
              <a:buAutoNum type="arabicPeriod"/>
            </a:pPr>
            <a:r>
              <a:rPr lang="ru-RU" b="1" dirty="0"/>
              <a:t>способен участвовать в построении бизнес процессов организации учитывая макро и микро среду организаций и специфику форм собственности</a:t>
            </a:r>
          </a:p>
          <a:p>
            <a:pPr marL="514338" indent="-514338">
              <a:buFont typeface="+mj-lt"/>
              <a:buAutoNum type="arabicPeriod"/>
            </a:pPr>
            <a:r>
              <a:rPr lang="ru-RU" dirty="0"/>
              <a:t> способен участвовать  в создание  малого </a:t>
            </a:r>
            <a:r>
              <a:rPr lang="ru-RU" dirty="0" err="1"/>
              <a:t>бизнесса</a:t>
            </a:r>
            <a:r>
              <a:rPr lang="ru-RU" dirty="0"/>
              <a:t> и инновационных продуктов, учитывая </a:t>
            </a:r>
            <a:r>
              <a:rPr lang="ru-RU" dirty="0" err="1"/>
              <a:t>коньюктуру</a:t>
            </a:r>
            <a:r>
              <a:rPr lang="ru-RU" dirty="0"/>
              <a:t> рынка и правовой среды </a:t>
            </a:r>
          </a:p>
          <a:p>
            <a:pPr marL="514338" indent="-514338">
              <a:buFont typeface="+mj-lt"/>
              <a:buAutoNum type="arabicPeriod"/>
            </a:pPr>
            <a:r>
              <a:rPr lang="ru-RU" dirty="0"/>
              <a:t>Способен  организовать групповую работу на основе знания процессов групповой динамики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ый треугольник 3"/>
          <p:cNvSpPr/>
          <p:nvPr/>
        </p:nvSpPr>
        <p:spPr>
          <a:xfrm rot="16200000" flipH="1">
            <a:off x="10928881" y="-180445"/>
            <a:ext cx="1082675" cy="1443567"/>
          </a:xfrm>
          <a:prstGeom prst="rtTriangle">
            <a:avLst/>
          </a:prstGeom>
          <a:solidFill>
            <a:srgbClr val="B4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0" hangingPunct="0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78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E7EB7031-5813-4640-80DD-267881ACD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/>
              <a:t>Пример </a:t>
            </a:r>
            <a:r>
              <a:rPr lang="ru-RU" sz="2400" b="1" dirty="0" err="1"/>
              <a:t>Нархоза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>Результаты  ВА - ОИНТ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Общие для университета с учетом стратегии</a:t>
            </a:r>
          </a:p>
        </p:txBody>
      </p:sp>
      <p:sp>
        <p:nvSpPr>
          <p:cNvPr id="13" name="Объект 12">
            <a:extLst>
              <a:ext uri="{FF2B5EF4-FFF2-40B4-BE49-F238E27FC236}">
                <a16:creationId xmlns="" xmlns:a16="http://schemas.microsoft.com/office/drawing/2014/main" id="{07DD0956-BC66-4F2D-9C78-38E8B5625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351" y="1417637"/>
            <a:ext cx="11713301" cy="5323731"/>
          </a:xfrm>
        </p:spPr>
        <p:txBody>
          <a:bodyPr>
            <a:normAutofit fontScale="47500" lnSpcReduction="20000"/>
          </a:bodyPr>
          <a:lstStyle/>
          <a:p>
            <a:pPr marL="514338" indent="-514338">
              <a:buFont typeface="+mj-lt"/>
              <a:buAutoNum type="arabicPeriod"/>
            </a:pPr>
            <a:r>
              <a:rPr lang="ru-RU" dirty="0"/>
              <a:t>преобразовывать информацию для создания моделей  планирования, согласно кадровым потребностям организации </a:t>
            </a:r>
          </a:p>
          <a:p>
            <a:pPr marL="514338" indent="-514338">
              <a:buFont typeface="+mj-lt"/>
              <a:buAutoNum type="arabicPeriod"/>
            </a:pPr>
            <a:r>
              <a:rPr lang="ru-RU" b="1" dirty="0"/>
              <a:t>Способен принимать решения и оценивать их последствия, анализируя  актуальную информацию,  используя разнообразные аналитические методы, учитывая принципы корпоративной социальной ответственности  и этические  последствия</a:t>
            </a:r>
            <a:r>
              <a:rPr lang="ru-RU" dirty="0"/>
              <a:t> </a:t>
            </a:r>
          </a:p>
          <a:p>
            <a:pPr marL="514338" indent="-514338">
              <a:buFont typeface="+mj-lt"/>
              <a:buAutoNum type="arabicPeriod"/>
            </a:pPr>
            <a:r>
              <a:rPr lang="ru-RU" b="1" dirty="0"/>
              <a:t>Способен осуществлять профессиональную функцию в сфере бизнеса и управления, используя соответствующие цифровые технологии, инструменты  и теории</a:t>
            </a:r>
            <a:r>
              <a:rPr lang="ru-RU" dirty="0"/>
              <a:t> </a:t>
            </a:r>
          </a:p>
          <a:p>
            <a:pPr marL="514338" indent="-514338">
              <a:buFont typeface="+mj-lt"/>
              <a:buAutoNum type="arabicPeriod"/>
            </a:pPr>
            <a:r>
              <a:rPr lang="ru-RU" b="1" dirty="0"/>
              <a:t>Влиять на действия и поведение  как лиц, принимающих  решения, так и заинтересованных сторон организации, демонстрируя устные и письменные коммуникативные навыки и умение работать в команде, </a:t>
            </a:r>
            <a:r>
              <a:rPr lang="ru-RU" dirty="0"/>
              <a:t> </a:t>
            </a:r>
          </a:p>
          <a:p>
            <a:pPr marL="514338" indent="-514338">
              <a:buFont typeface="+mj-lt"/>
              <a:buAutoNum type="arabicPeriod"/>
            </a:pPr>
            <a:r>
              <a:rPr lang="ru-RU" b="1" dirty="0"/>
              <a:t>Интегрировать  ключевые концепты, парадигмы и теоретические разработки в функциональных областях менеджмента, маркетинга, прогнозирования будущего и аналитике данных для осуществления профессиональных функций в сфере управления и бизнеса</a:t>
            </a:r>
          </a:p>
          <a:p>
            <a:pPr marL="514338" indent="-514338">
              <a:buFont typeface="+mj-lt"/>
              <a:buAutoNum type="arabicPeriod"/>
            </a:pPr>
            <a:r>
              <a:rPr lang="ru-RU"/>
              <a:t> Анализировать и представлять финансовую и управленческую информацию для внутренних и внешних заинтересованных сторон </a:t>
            </a:r>
          </a:p>
          <a:p>
            <a:pPr marL="514338" indent="-514338">
              <a:buFont typeface="+mj-lt"/>
              <a:buAutoNum type="arabicPeriod"/>
            </a:pPr>
            <a:r>
              <a:rPr lang="ru-RU"/>
              <a:t>Проявлять </a:t>
            </a:r>
            <a:r>
              <a:rPr lang="ru-RU" dirty="0"/>
              <a:t>лидерские качества и практиковать самостоятельное  обучение как для раскрытия индивидуального потенциала и формирования предпринимательского мышления, так и на благо служению обществу способен обеспечить оптимальное использование внутренних кадровых ресурсов для эффективной реализации процессов и задач организации </a:t>
            </a:r>
          </a:p>
          <a:p>
            <a:pPr marL="514338" indent="-514338">
              <a:buFont typeface="+mj-lt"/>
              <a:buAutoNum type="arabicPeriod"/>
            </a:pPr>
            <a:r>
              <a:rPr lang="ru-RU" dirty="0"/>
              <a:t>способен диагностировать потребности организации в изменениях и участвовать в реализации изменений, используя практики управления персоналом, </a:t>
            </a:r>
          </a:p>
          <a:p>
            <a:pPr marL="514338" indent="-514338">
              <a:buFont typeface="+mj-lt"/>
              <a:buAutoNum type="arabicPeriod"/>
            </a:pPr>
            <a:r>
              <a:rPr lang="ru-RU" dirty="0"/>
              <a:t>через внедрение программ развития персонала  способен участвовать в формулировании анализа работ и бизнес процессов организации учитывая макро и микро среду организаций </a:t>
            </a:r>
          </a:p>
          <a:p>
            <a:pPr marL="514338" indent="-514338">
              <a:buFont typeface="+mj-lt"/>
              <a:buAutoNum type="arabicPeriod"/>
            </a:pPr>
            <a:r>
              <a:rPr lang="ru-RU" dirty="0"/>
              <a:t>способен упорядочивать кадровую политику и процедуры, для построения процесса  оценки и компенсаций персонала , согласно выбранной стратегии организации </a:t>
            </a:r>
          </a:p>
          <a:p>
            <a:pPr marL="514338" indent="-514338">
              <a:buFont typeface="+mj-lt"/>
              <a:buAutoNum type="arabicPeriod"/>
            </a:pPr>
            <a:r>
              <a:rPr lang="ru-RU" dirty="0"/>
              <a:t>способен применять практики управления человеческими ресурсами, для планирования и найма и оценки персонала, обеспечения безопасности трудовых процессов, развития сотрудников, плана компенсации, планирования карьеры, ведения делопроизводства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ый треугольник 3"/>
          <p:cNvSpPr/>
          <p:nvPr/>
        </p:nvSpPr>
        <p:spPr>
          <a:xfrm rot="16200000" flipH="1">
            <a:off x="10928881" y="-180445"/>
            <a:ext cx="1082675" cy="1443567"/>
          </a:xfrm>
          <a:prstGeom prst="rtTriangle">
            <a:avLst/>
          </a:prstGeom>
          <a:solidFill>
            <a:srgbClr val="B4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0" hangingPunct="0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76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Картинки по запросу любая дорога начинается с первого шаг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38</a:t>
            </a:fld>
            <a:endParaRPr lang="ru"/>
          </a:p>
        </p:txBody>
      </p:sp>
      <p:sp>
        <p:nvSpPr>
          <p:cNvPr id="2" name="Прямоугольник 1"/>
          <p:cNvSpPr/>
          <p:nvPr/>
        </p:nvSpPr>
        <p:spPr>
          <a:xfrm>
            <a:off x="5968531" y="1764178"/>
            <a:ext cx="3777788" cy="933589"/>
          </a:xfrm>
          <a:prstGeom prst="rect">
            <a:avLst/>
          </a:prstGeom>
          <a:noFill/>
        </p:spPr>
        <p:txBody>
          <a:bodyPr wrap="none" lIns="91438" tIns="45719" rIns="91438" bIns="45719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5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Реестр 2020</a:t>
            </a:r>
          </a:p>
        </p:txBody>
      </p:sp>
    </p:spTree>
    <p:extLst>
      <p:ext uri="{BB962C8B-B14F-4D97-AF65-F5344CB8AC3E}">
        <p14:creationId xmlns:p14="http://schemas.microsoft.com/office/powerpoint/2010/main" val="247513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61369" y="297605"/>
            <a:ext cx="2926167" cy="1099167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3"/>
          <p:cNvSpPr txBox="1"/>
          <p:nvPr/>
        </p:nvSpPr>
        <p:spPr>
          <a:xfrm>
            <a:off x="560172" y="2583119"/>
            <a:ext cx="10544400" cy="8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4" tIns="60930" rIns="121894" bIns="60930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ru" sz="6400" kern="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Спасибо за </a:t>
            </a:r>
            <a:r>
              <a:rPr lang="ru" sz="6400" kern="0" dirty="0" smtClean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внимание</a:t>
            </a:r>
          </a:p>
          <a:p>
            <a:pPr defTabSz="1219170">
              <a:buClr>
                <a:srgbClr val="000000"/>
              </a:buClr>
            </a:pPr>
            <a:endParaRPr lang="ru" sz="6400" kern="0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1219170">
              <a:buClr>
                <a:srgbClr val="000000"/>
              </a:buClr>
            </a:pPr>
            <a:r>
              <a:rPr lang="ru" sz="6400" kern="0" dirty="0" smtClean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Успеха  и удачи!</a:t>
            </a:r>
            <a:endParaRPr sz="6400" kern="0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9960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Другая 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C00000"/>
      </a:accent2>
      <a:accent3>
        <a:srgbClr val="A5A5A5"/>
      </a:accent3>
      <a:accent4>
        <a:srgbClr val="FF0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</TotalTime>
  <Words>4430</Words>
  <Application>Microsoft Office PowerPoint</Application>
  <PresentationFormat>Произвольный</PresentationFormat>
  <Paragraphs>385</Paragraphs>
  <Slides>39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39</vt:i4>
      </vt:variant>
    </vt:vector>
  </HeadingPairs>
  <TitlesOfParts>
    <vt:vector size="41" baseType="lpstr">
      <vt:lpstr>1_Тема Office</vt:lpstr>
      <vt:lpstr>Тема Office</vt:lpstr>
      <vt:lpstr>Проектирование образовательных программ: проблемы и решения</vt:lpstr>
      <vt:lpstr>Иерархия рамок квалификаций и результатов обучения</vt:lpstr>
      <vt:lpstr>Результаты обучения – один из основных компонентов Болонского процесса</vt:lpstr>
      <vt:lpstr>ДЕСКРИПТОРЫ КВАЛИФИКАЦИИ</vt:lpstr>
      <vt:lpstr>6 уровень Рамка квалификаций</vt:lpstr>
      <vt:lpstr>7 уровень</vt:lpstr>
      <vt:lpstr>8 уровень</vt:lpstr>
      <vt:lpstr>Презентация PowerPoint</vt:lpstr>
      <vt:lpstr>Компетенции и результаты обучения по образовательной программе – европейское понимание</vt:lpstr>
      <vt:lpstr>Характеристика результатов обучения</vt:lpstr>
      <vt:lpstr>Результаты обучения: проблемы формулирования</vt:lpstr>
      <vt:lpstr>Вредные советы - что надо сделать, чтобы программа не вошла в Реестр</vt:lpstr>
      <vt:lpstr>Вредные советы - что надо сделать, чтобы программа не вошла в Реестр</vt:lpstr>
      <vt:lpstr>Результаты обучения Определение, написание и применение результатов обучения: Европейский справочник, CEDEFOP</vt:lpstr>
      <vt:lpstr>Антипримеры  Математика  - педагогическая ВА </vt:lpstr>
      <vt:lpstr>Антипримеры  Математика  - педагогическая ВА </vt:lpstr>
      <vt:lpstr>Антипримеры – описание дисциплин и повторение</vt:lpstr>
      <vt:lpstr>Антипримеры – одна дисциплина формирует все компетенции</vt:lpstr>
      <vt:lpstr>Антипримеры – отсутствие связи между дисциплиной и  РО</vt:lpstr>
      <vt:lpstr>Примеры рекомендаций авторам ОП</vt:lpstr>
      <vt:lpstr>Примеры рекомендаций авторам ОП</vt:lpstr>
      <vt:lpstr>Примеры рекомендаций авторам ОП</vt:lpstr>
      <vt:lpstr>Примеры рекомендаций авторам ОП</vt:lpstr>
      <vt:lpstr>Примеры рекомендаций авторам ОП</vt:lpstr>
      <vt:lpstr>Примеры рекомендаций авторам ОП</vt:lpstr>
      <vt:lpstr>Примеры рекомендаций авторам ОП</vt:lpstr>
      <vt:lpstr>Примеры рекомендаций авторам ОП</vt:lpstr>
      <vt:lpstr>Примеры рекомендаций авторам ОП</vt:lpstr>
      <vt:lpstr>Примеры рекомендаций авторам ОП</vt:lpstr>
      <vt:lpstr>Примеры рекомендаций авторам ОП</vt:lpstr>
      <vt:lpstr>Внесение ОП в реестр 2020/2021 уч.г. планируется в феврале.... Пора начинать разработку новых ОП</vt:lpstr>
      <vt:lpstr>Взаимосвязь между компетенциями и результатами обучения в учебных циклах (предметная область – социальная работа) (на примере Литвы - Раймонда Маркевичене)</vt:lpstr>
      <vt:lpstr>Презентация PowerPoint</vt:lpstr>
      <vt:lpstr>Самоконтроль при формулировании результатов обучения</vt:lpstr>
      <vt:lpstr>Пример Нархоза Результаты  ВА Общие для университета с учетом стратегии</vt:lpstr>
      <vt:lpstr>Пример Нархоза Результаты  ВА - менеджмент Общие для университета с учетом стратегии</vt:lpstr>
      <vt:lpstr>Пример Нархоза Результаты  ВА - ОИНТ Общие для университета с учетом стратегии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Проектирование результатов обучения </dc:title>
  <dc:creator>Марина Скиба</dc:creator>
  <cp:lastModifiedBy>Marina</cp:lastModifiedBy>
  <cp:revision>42</cp:revision>
  <dcterms:created xsi:type="dcterms:W3CDTF">2019-11-14T07:15:05Z</dcterms:created>
  <dcterms:modified xsi:type="dcterms:W3CDTF">2019-11-18T06:33:13Z</dcterms:modified>
</cp:coreProperties>
</file>